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42"/>
  </p:notesMasterIdLst>
  <p:handoutMasterIdLst>
    <p:handoutMasterId r:id="rId43"/>
  </p:handoutMasterIdLst>
  <p:sldIdLst>
    <p:sldId id="262" r:id="rId6"/>
    <p:sldId id="847" r:id="rId7"/>
    <p:sldId id="846" r:id="rId8"/>
    <p:sldId id="852" r:id="rId9"/>
    <p:sldId id="283" r:id="rId10"/>
    <p:sldId id="282" r:id="rId11"/>
    <p:sldId id="267" r:id="rId12"/>
    <p:sldId id="849" r:id="rId13"/>
    <p:sldId id="293" r:id="rId14"/>
    <p:sldId id="273" r:id="rId15"/>
    <p:sldId id="275" r:id="rId16"/>
    <p:sldId id="295" r:id="rId17"/>
    <p:sldId id="297" r:id="rId18"/>
    <p:sldId id="281" r:id="rId19"/>
    <p:sldId id="269" r:id="rId20"/>
    <p:sldId id="850" r:id="rId21"/>
    <p:sldId id="279" r:id="rId22"/>
    <p:sldId id="289" r:id="rId23"/>
    <p:sldId id="296" r:id="rId24"/>
    <p:sldId id="851" r:id="rId25"/>
    <p:sldId id="828" r:id="rId26"/>
    <p:sldId id="725" r:id="rId27"/>
    <p:sldId id="702" r:id="rId28"/>
    <p:sldId id="727" r:id="rId29"/>
    <p:sldId id="795" r:id="rId30"/>
    <p:sldId id="829" r:id="rId31"/>
    <p:sldId id="826" r:id="rId32"/>
    <p:sldId id="845" r:id="rId33"/>
    <p:sldId id="833" r:id="rId34"/>
    <p:sldId id="787" r:id="rId35"/>
    <p:sldId id="728" r:id="rId36"/>
    <p:sldId id="788" r:id="rId37"/>
    <p:sldId id="726" r:id="rId38"/>
    <p:sldId id="824" r:id="rId39"/>
    <p:sldId id="848" r:id="rId40"/>
    <p:sldId id="30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EA9"/>
    <a:srgbClr val="000000"/>
    <a:srgbClr val="198569"/>
    <a:srgbClr val="256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D8EBF3-7A3F-4BD3-904C-B88BA6FE2223}" v="29" dt="2025-10-16T14:14:04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2941" autoAdjust="0"/>
  </p:normalViewPr>
  <p:slideViewPr>
    <p:cSldViewPr snapToGrid="0">
      <p:cViewPr>
        <p:scale>
          <a:sx n="50" d="100"/>
          <a:sy n="50" d="100"/>
        </p:scale>
        <p:origin x="1882" y="62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0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, Holly (DEQ)" userId="64afdf9c-a8bf-4ffc-b06f-6a60d6ee4e8b" providerId="ADAL" clId="{4BD8EBF3-7A3F-4BD3-904C-B88BA6FE2223}"/>
    <pc:docChg chg="undo custSel addSld delSld modSld">
      <pc:chgData name="Brown, Holly (DEQ)" userId="64afdf9c-a8bf-4ffc-b06f-6a60d6ee4e8b" providerId="ADAL" clId="{4BD8EBF3-7A3F-4BD3-904C-B88BA6FE2223}" dt="2025-10-16T14:14:04.609" v="148" actId="207"/>
      <pc:docMkLst>
        <pc:docMk/>
      </pc:docMkLst>
      <pc:sldChg chg="del">
        <pc:chgData name="Brown, Holly (DEQ)" userId="64afdf9c-a8bf-4ffc-b06f-6a60d6ee4e8b" providerId="ADAL" clId="{4BD8EBF3-7A3F-4BD3-904C-B88BA6FE2223}" dt="2025-10-16T14:02:59.982" v="27" actId="47"/>
        <pc:sldMkLst>
          <pc:docMk/>
          <pc:sldMk cId="1478876558" sldId="292"/>
        </pc:sldMkLst>
      </pc:sldChg>
      <pc:sldChg chg="modSp mod">
        <pc:chgData name="Brown, Holly (DEQ)" userId="64afdf9c-a8bf-4ffc-b06f-6a60d6ee4e8b" providerId="ADAL" clId="{4BD8EBF3-7A3F-4BD3-904C-B88BA6FE2223}" dt="2025-10-16T14:02:50.733" v="25" actId="1076"/>
        <pc:sldMkLst>
          <pc:docMk/>
          <pc:sldMk cId="1245570651" sldId="846"/>
        </pc:sldMkLst>
        <pc:spChg chg="mod">
          <ac:chgData name="Brown, Holly (DEQ)" userId="64afdf9c-a8bf-4ffc-b06f-6a60d6ee4e8b" providerId="ADAL" clId="{4BD8EBF3-7A3F-4BD3-904C-B88BA6FE2223}" dt="2025-10-16T14:02:50.733" v="25" actId="1076"/>
          <ac:spMkLst>
            <pc:docMk/>
            <pc:sldMk cId="1245570651" sldId="846"/>
            <ac:spMk id="3" creationId="{8A0EE961-0FEF-3FB2-36E2-2DC466A0E856}"/>
          </ac:spMkLst>
        </pc:spChg>
      </pc:sldChg>
      <pc:sldChg chg="modSp mod">
        <pc:chgData name="Brown, Holly (DEQ)" userId="64afdf9c-a8bf-4ffc-b06f-6a60d6ee4e8b" providerId="ADAL" clId="{4BD8EBF3-7A3F-4BD3-904C-B88BA6FE2223}" dt="2025-10-16T14:09:41.964" v="105" actId="20577"/>
        <pc:sldMkLst>
          <pc:docMk/>
          <pc:sldMk cId="1616188630" sldId="847"/>
        </pc:sldMkLst>
        <pc:spChg chg="mod">
          <ac:chgData name="Brown, Holly (DEQ)" userId="64afdf9c-a8bf-4ffc-b06f-6a60d6ee4e8b" providerId="ADAL" clId="{4BD8EBF3-7A3F-4BD3-904C-B88BA6FE2223}" dt="2025-10-16T14:09:41.964" v="105" actId="20577"/>
          <ac:spMkLst>
            <pc:docMk/>
            <pc:sldMk cId="1616188630" sldId="847"/>
            <ac:spMk id="3" creationId="{D21E54FA-7955-5DC4-6022-8734AFF6343D}"/>
          </ac:spMkLst>
        </pc:spChg>
      </pc:sldChg>
      <pc:sldChg chg="modSp add mod">
        <pc:chgData name="Brown, Holly (DEQ)" userId="64afdf9c-a8bf-4ffc-b06f-6a60d6ee4e8b" providerId="ADAL" clId="{4BD8EBF3-7A3F-4BD3-904C-B88BA6FE2223}" dt="2025-10-16T14:03:21.368" v="33" actId="1076"/>
        <pc:sldMkLst>
          <pc:docMk/>
          <pc:sldMk cId="3858031517" sldId="849"/>
        </pc:sldMkLst>
        <pc:spChg chg="mod">
          <ac:chgData name="Brown, Holly (DEQ)" userId="64afdf9c-a8bf-4ffc-b06f-6a60d6ee4e8b" providerId="ADAL" clId="{4BD8EBF3-7A3F-4BD3-904C-B88BA6FE2223}" dt="2025-10-16T14:03:21.368" v="33" actId="1076"/>
          <ac:spMkLst>
            <pc:docMk/>
            <pc:sldMk cId="3858031517" sldId="849"/>
            <ac:spMk id="3" creationId="{AF429310-D04A-B325-05C4-709C66A66C99}"/>
          </ac:spMkLst>
        </pc:spChg>
      </pc:sldChg>
      <pc:sldChg chg="modSp add mod">
        <pc:chgData name="Brown, Holly (DEQ)" userId="64afdf9c-a8bf-4ffc-b06f-6a60d6ee4e8b" providerId="ADAL" clId="{4BD8EBF3-7A3F-4BD3-904C-B88BA6FE2223}" dt="2025-10-16T14:03:57.422" v="41" actId="1076"/>
        <pc:sldMkLst>
          <pc:docMk/>
          <pc:sldMk cId="2601323544" sldId="850"/>
        </pc:sldMkLst>
        <pc:spChg chg="mod">
          <ac:chgData name="Brown, Holly (DEQ)" userId="64afdf9c-a8bf-4ffc-b06f-6a60d6ee4e8b" providerId="ADAL" clId="{4BD8EBF3-7A3F-4BD3-904C-B88BA6FE2223}" dt="2025-10-16T14:03:57.422" v="41" actId="1076"/>
          <ac:spMkLst>
            <pc:docMk/>
            <pc:sldMk cId="2601323544" sldId="850"/>
            <ac:spMk id="3" creationId="{10F5CD72-60A8-C1A5-D4E5-FE9677DDA14F}"/>
          </ac:spMkLst>
        </pc:spChg>
      </pc:sldChg>
      <pc:sldChg chg="modSp add mod">
        <pc:chgData name="Brown, Holly (DEQ)" userId="64afdf9c-a8bf-4ffc-b06f-6a60d6ee4e8b" providerId="ADAL" clId="{4BD8EBF3-7A3F-4BD3-904C-B88BA6FE2223}" dt="2025-10-16T14:09:28.280" v="80" actId="20577"/>
        <pc:sldMkLst>
          <pc:docMk/>
          <pc:sldMk cId="1180517007" sldId="851"/>
        </pc:sldMkLst>
        <pc:spChg chg="mod">
          <ac:chgData name="Brown, Holly (DEQ)" userId="64afdf9c-a8bf-4ffc-b06f-6a60d6ee4e8b" providerId="ADAL" clId="{4BD8EBF3-7A3F-4BD3-904C-B88BA6FE2223}" dt="2025-10-16T14:09:28.280" v="80" actId="20577"/>
          <ac:spMkLst>
            <pc:docMk/>
            <pc:sldMk cId="1180517007" sldId="851"/>
            <ac:spMk id="3" creationId="{B530E64E-CCBF-4FC1-03CC-6FF021FC0836}"/>
          </ac:spMkLst>
        </pc:spChg>
      </pc:sldChg>
      <pc:sldChg chg="addSp delSp modSp new mod">
        <pc:chgData name="Brown, Holly (DEQ)" userId="64afdf9c-a8bf-4ffc-b06f-6a60d6ee4e8b" providerId="ADAL" clId="{4BD8EBF3-7A3F-4BD3-904C-B88BA6FE2223}" dt="2025-10-16T14:14:04.609" v="148" actId="207"/>
        <pc:sldMkLst>
          <pc:docMk/>
          <pc:sldMk cId="183607191" sldId="852"/>
        </pc:sldMkLst>
        <pc:spChg chg="mod">
          <ac:chgData name="Brown, Holly (DEQ)" userId="64afdf9c-a8bf-4ffc-b06f-6a60d6ee4e8b" providerId="ADAL" clId="{4BD8EBF3-7A3F-4BD3-904C-B88BA6FE2223}" dt="2025-10-16T14:12:28.928" v="122" actId="20577"/>
          <ac:spMkLst>
            <pc:docMk/>
            <pc:sldMk cId="183607191" sldId="852"/>
            <ac:spMk id="2" creationId="{A7292D8B-A33E-7D5B-BB43-369EDE2A921A}"/>
          </ac:spMkLst>
        </pc:spChg>
        <pc:spChg chg="del">
          <ac:chgData name="Brown, Holly (DEQ)" userId="64afdf9c-a8bf-4ffc-b06f-6a60d6ee4e8b" providerId="ADAL" clId="{4BD8EBF3-7A3F-4BD3-904C-B88BA6FE2223}" dt="2025-10-16T14:12:51.880" v="123" actId="1032"/>
          <ac:spMkLst>
            <pc:docMk/>
            <pc:sldMk cId="183607191" sldId="852"/>
            <ac:spMk id="3" creationId="{EB4166C6-113C-9297-3683-DC6774351142}"/>
          </ac:spMkLst>
        </pc:spChg>
        <pc:graphicFrameChg chg="add mod modGraphic">
          <ac:chgData name="Brown, Holly (DEQ)" userId="64afdf9c-a8bf-4ffc-b06f-6a60d6ee4e8b" providerId="ADAL" clId="{4BD8EBF3-7A3F-4BD3-904C-B88BA6FE2223}" dt="2025-10-16T14:14:04.609" v="148" actId="207"/>
          <ac:graphicFrameMkLst>
            <pc:docMk/>
            <pc:sldMk cId="183607191" sldId="852"/>
            <ac:graphicFrameMk id="5" creationId="{23BDCF61-79EB-94C9-7C78-D044859F093E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A63615-8F44-418C-9F08-7D2E7C65758C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8CF0DCC-BFC5-495F-B1F5-D118B7D2C7B1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Local</a:t>
          </a:r>
        </a:p>
      </dgm:t>
    </dgm:pt>
    <dgm:pt modelId="{45344E6F-275D-4719-A440-D9AFEEF538E6}" type="parTrans" cxnId="{97CE1D46-22FA-4599-900C-46C3784C5AC6}">
      <dgm:prSet/>
      <dgm:spPr/>
      <dgm:t>
        <a:bodyPr/>
        <a:lstStyle/>
        <a:p>
          <a:endParaRPr lang="en-US"/>
        </a:p>
      </dgm:t>
    </dgm:pt>
    <dgm:pt modelId="{1CDE8E87-013D-4587-A32A-B7FF989E9C2E}" type="sibTrans" cxnId="{97CE1D46-22FA-4599-900C-46C3784C5AC6}">
      <dgm:prSet/>
      <dgm:spPr/>
      <dgm:t>
        <a:bodyPr/>
        <a:lstStyle/>
        <a:p>
          <a:endParaRPr lang="en-US"/>
        </a:p>
      </dgm:t>
    </dgm:pt>
    <dgm:pt modelId="{092F2523-34C2-4130-BE40-928D1559BF3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State</a:t>
          </a:r>
        </a:p>
      </dgm:t>
    </dgm:pt>
    <dgm:pt modelId="{90D1D42E-EDCA-4F1C-8C31-0B73C81FB609}" type="parTrans" cxnId="{680B2D6F-6AF4-4A6D-BDA1-6C6077126231}">
      <dgm:prSet/>
      <dgm:spPr/>
      <dgm:t>
        <a:bodyPr/>
        <a:lstStyle/>
        <a:p>
          <a:endParaRPr lang="en-US"/>
        </a:p>
      </dgm:t>
    </dgm:pt>
    <dgm:pt modelId="{43DAC3BA-F57E-4B8F-BEF4-E42ACA3F717D}" type="sibTrans" cxnId="{680B2D6F-6AF4-4A6D-BDA1-6C6077126231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EB6FBDE3-6F7A-4C81-AE5A-0D56098DDA50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Federal</a:t>
          </a:r>
        </a:p>
      </dgm:t>
    </dgm:pt>
    <dgm:pt modelId="{ED39679A-19F3-472E-AA06-61D842994CD1}" type="parTrans" cxnId="{831D286C-9B3D-47B7-973C-A4870B1B7374}">
      <dgm:prSet/>
      <dgm:spPr/>
      <dgm:t>
        <a:bodyPr/>
        <a:lstStyle/>
        <a:p>
          <a:endParaRPr lang="en-US"/>
        </a:p>
      </dgm:t>
    </dgm:pt>
    <dgm:pt modelId="{48E48944-BFDD-4A9F-BF4A-FAA8572125F5}" type="sibTrans" cxnId="{831D286C-9B3D-47B7-973C-A4870B1B7374}">
      <dgm:prSet/>
      <dgm:spPr/>
      <dgm:t>
        <a:bodyPr/>
        <a:lstStyle/>
        <a:p>
          <a:endParaRPr lang="en-US"/>
        </a:p>
      </dgm:t>
    </dgm:pt>
    <dgm:pt modelId="{18513381-1305-4D55-879F-CA8FE7E2C91E}" type="pres">
      <dgm:prSet presAssocID="{CFA63615-8F44-418C-9F08-7D2E7C65758C}" presName="Name0" presStyleCnt="0">
        <dgm:presLayoutVars>
          <dgm:dir/>
          <dgm:resizeHandles val="exact"/>
        </dgm:presLayoutVars>
      </dgm:prSet>
      <dgm:spPr/>
    </dgm:pt>
    <dgm:pt modelId="{7A9C58C9-E017-496B-9F2D-2FAEEF4BE50D}" type="pres">
      <dgm:prSet presAssocID="{B8CF0DCC-BFC5-495F-B1F5-D118B7D2C7B1}" presName="node" presStyleLbl="node1" presStyleIdx="0" presStyleCnt="3">
        <dgm:presLayoutVars>
          <dgm:bulletEnabled val="1"/>
        </dgm:presLayoutVars>
      </dgm:prSet>
      <dgm:spPr/>
    </dgm:pt>
    <dgm:pt modelId="{A0373EF0-ED19-4696-AEAE-71800A472889}" type="pres">
      <dgm:prSet presAssocID="{1CDE8E87-013D-4587-A32A-B7FF989E9C2E}" presName="sibTrans" presStyleLbl="sibTrans2D1" presStyleIdx="0" presStyleCnt="2"/>
      <dgm:spPr/>
    </dgm:pt>
    <dgm:pt modelId="{5058BE16-6037-430A-B619-D50365984CC1}" type="pres">
      <dgm:prSet presAssocID="{1CDE8E87-013D-4587-A32A-B7FF989E9C2E}" presName="connectorText" presStyleLbl="sibTrans2D1" presStyleIdx="0" presStyleCnt="2"/>
      <dgm:spPr/>
    </dgm:pt>
    <dgm:pt modelId="{7BE37B95-2061-4CDC-ACE7-8926D7627108}" type="pres">
      <dgm:prSet presAssocID="{092F2523-34C2-4130-BE40-928D1559BF37}" presName="node" presStyleLbl="node1" presStyleIdx="1" presStyleCnt="3">
        <dgm:presLayoutVars>
          <dgm:bulletEnabled val="1"/>
        </dgm:presLayoutVars>
      </dgm:prSet>
      <dgm:spPr/>
    </dgm:pt>
    <dgm:pt modelId="{7A5EEF7D-4EEB-4D05-B39F-F34196839A02}" type="pres">
      <dgm:prSet presAssocID="{43DAC3BA-F57E-4B8F-BEF4-E42ACA3F717D}" presName="sibTrans" presStyleLbl="sibTrans2D1" presStyleIdx="1" presStyleCnt="2"/>
      <dgm:spPr/>
    </dgm:pt>
    <dgm:pt modelId="{5120673F-900F-482D-9335-0403CD844B9B}" type="pres">
      <dgm:prSet presAssocID="{43DAC3BA-F57E-4B8F-BEF4-E42ACA3F717D}" presName="connectorText" presStyleLbl="sibTrans2D1" presStyleIdx="1" presStyleCnt="2"/>
      <dgm:spPr/>
    </dgm:pt>
    <dgm:pt modelId="{2A5FD6FE-663B-44DE-8A59-1884B042EFAA}" type="pres">
      <dgm:prSet presAssocID="{EB6FBDE3-6F7A-4C81-AE5A-0D56098DDA50}" presName="node" presStyleLbl="node1" presStyleIdx="2" presStyleCnt="3">
        <dgm:presLayoutVars>
          <dgm:bulletEnabled val="1"/>
        </dgm:presLayoutVars>
      </dgm:prSet>
      <dgm:spPr/>
    </dgm:pt>
  </dgm:ptLst>
  <dgm:cxnLst>
    <dgm:cxn modelId="{80E87600-8227-4FF4-96D1-959ADF7E1EAD}" type="presOf" srcId="{43DAC3BA-F57E-4B8F-BEF4-E42ACA3F717D}" destId="{5120673F-900F-482D-9335-0403CD844B9B}" srcOrd="1" destOrd="0" presId="urn:microsoft.com/office/officeart/2005/8/layout/process1"/>
    <dgm:cxn modelId="{97CE1D46-22FA-4599-900C-46C3784C5AC6}" srcId="{CFA63615-8F44-418C-9F08-7D2E7C65758C}" destId="{B8CF0DCC-BFC5-495F-B1F5-D118B7D2C7B1}" srcOrd="0" destOrd="0" parTransId="{45344E6F-275D-4719-A440-D9AFEEF538E6}" sibTransId="{1CDE8E87-013D-4587-A32A-B7FF989E9C2E}"/>
    <dgm:cxn modelId="{831D286C-9B3D-47B7-973C-A4870B1B7374}" srcId="{CFA63615-8F44-418C-9F08-7D2E7C65758C}" destId="{EB6FBDE3-6F7A-4C81-AE5A-0D56098DDA50}" srcOrd="2" destOrd="0" parTransId="{ED39679A-19F3-472E-AA06-61D842994CD1}" sibTransId="{48E48944-BFDD-4A9F-BF4A-FAA8572125F5}"/>
    <dgm:cxn modelId="{680B2D6F-6AF4-4A6D-BDA1-6C6077126231}" srcId="{CFA63615-8F44-418C-9F08-7D2E7C65758C}" destId="{092F2523-34C2-4130-BE40-928D1559BF37}" srcOrd="1" destOrd="0" parTransId="{90D1D42E-EDCA-4F1C-8C31-0B73C81FB609}" sibTransId="{43DAC3BA-F57E-4B8F-BEF4-E42ACA3F717D}"/>
    <dgm:cxn modelId="{ACF75B56-7C38-40BF-AC2B-79DE637041A1}" type="presOf" srcId="{092F2523-34C2-4130-BE40-928D1559BF37}" destId="{7BE37B95-2061-4CDC-ACE7-8926D7627108}" srcOrd="0" destOrd="0" presId="urn:microsoft.com/office/officeart/2005/8/layout/process1"/>
    <dgm:cxn modelId="{1F45E884-49C8-4CCC-B35A-FBB35FB93B8F}" type="presOf" srcId="{43DAC3BA-F57E-4B8F-BEF4-E42ACA3F717D}" destId="{7A5EEF7D-4EEB-4D05-B39F-F34196839A02}" srcOrd="0" destOrd="0" presId="urn:microsoft.com/office/officeart/2005/8/layout/process1"/>
    <dgm:cxn modelId="{62B48C9D-5B05-489C-8645-4A670C2EA1A9}" type="presOf" srcId="{1CDE8E87-013D-4587-A32A-B7FF989E9C2E}" destId="{5058BE16-6037-430A-B619-D50365984CC1}" srcOrd="1" destOrd="0" presId="urn:microsoft.com/office/officeart/2005/8/layout/process1"/>
    <dgm:cxn modelId="{B7A354A5-4ECD-4ABC-881D-8C18A092AA52}" type="presOf" srcId="{1CDE8E87-013D-4587-A32A-B7FF989E9C2E}" destId="{A0373EF0-ED19-4696-AEAE-71800A472889}" srcOrd="0" destOrd="0" presId="urn:microsoft.com/office/officeart/2005/8/layout/process1"/>
    <dgm:cxn modelId="{6A81B5E6-3EA7-4FB3-94A8-CAC09E0E4647}" type="presOf" srcId="{B8CF0DCC-BFC5-495F-B1F5-D118B7D2C7B1}" destId="{7A9C58C9-E017-496B-9F2D-2FAEEF4BE50D}" srcOrd="0" destOrd="0" presId="urn:microsoft.com/office/officeart/2005/8/layout/process1"/>
    <dgm:cxn modelId="{DCD951E7-1AE6-4C27-ADA3-9364AF4F5737}" type="presOf" srcId="{EB6FBDE3-6F7A-4C81-AE5A-0D56098DDA50}" destId="{2A5FD6FE-663B-44DE-8A59-1884B042EFAA}" srcOrd="0" destOrd="0" presId="urn:microsoft.com/office/officeart/2005/8/layout/process1"/>
    <dgm:cxn modelId="{1576B3FE-F2C7-4D93-82BF-4977BDAEC96A}" type="presOf" srcId="{CFA63615-8F44-418C-9F08-7D2E7C65758C}" destId="{18513381-1305-4D55-879F-CA8FE7E2C91E}" srcOrd="0" destOrd="0" presId="urn:microsoft.com/office/officeart/2005/8/layout/process1"/>
    <dgm:cxn modelId="{C9D39892-2882-49F4-8D3B-064751867FB6}" type="presParOf" srcId="{18513381-1305-4D55-879F-CA8FE7E2C91E}" destId="{7A9C58C9-E017-496B-9F2D-2FAEEF4BE50D}" srcOrd="0" destOrd="0" presId="urn:microsoft.com/office/officeart/2005/8/layout/process1"/>
    <dgm:cxn modelId="{BD1D44C3-88D9-4157-87E1-D7DC6B85ADD2}" type="presParOf" srcId="{18513381-1305-4D55-879F-CA8FE7E2C91E}" destId="{A0373EF0-ED19-4696-AEAE-71800A472889}" srcOrd="1" destOrd="0" presId="urn:microsoft.com/office/officeart/2005/8/layout/process1"/>
    <dgm:cxn modelId="{E8939FBC-104F-4A3C-BFCA-5639762682DD}" type="presParOf" srcId="{A0373EF0-ED19-4696-AEAE-71800A472889}" destId="{5058BE16-6037-430A-B619-D50365984CC1}" srcOrd="0" destOrd="0" presId="urn:microsoft.com/office/officeart/2005/8/layout/process1"/>
    <dgm:cxn modelId="{8BFA4509-CDBA-4CD6-9FEB-169BA276AD08}" type="presParOf" srcId="{18513381-1305-4D55-879F-CA8FE7E2C91E}" destId="{7BE37B95-2061-4CDC-ACE7-8926D7627108}" srcOrd="2" destOrd="0" presId="urn:microsoft.com/office/officeart/2005/8/layout/process1"/>
    <dgm:cxn modelId="{68F45504-CF59-491E-A82D-65DFD1BDC21D}" type="presParOf" srcId="{18513381-1305-4D55-879F-CA8FE7E2C91E}" destId="{7A5EEF7D-4EEB-4D05-B39F-F34196839A02}" srcOrd="3" destOrd="0" presId="urn:microsoft.com/office/officeart/2005/8/layout/process1"/>
    <dgm:cxn modelId="{498B9CCF-FD3F-44A3-BCB0-C14251077CED}" type="presParOf" srcId="{7A5EEF7D-4EEB-4D05-B39F-F34196839A02}" destId="{5120673F-900F-482D-9335-0403CD844B9B}" srcOrd="0" destOrd="0" presId="urn:microsoft.com/office/officeart/2005/8/layout/process1"/>
    <dgm:cxn modelId="{B86115C7-FE63-487C-8052-13C13E18BA06}" type="presParOf" srcId="{18513381-1305-4D55-879F-CA8FE7E2C91E}" destId="{2A5FD6FE-663B-44DE-8A59-1884B042EFA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498AAF-5212-4998-AAE4-3BD359571FC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7EB6607-1106-4187-8CD9-9A62031D2BF9}">
      <dgm:prSet/>
      <dgm:spPr/>
      <dgm:t>
        <a:bodyPr/>
        <a:lstStyle/>
        <a:p>
          <a:r>
            <a:rPr lang="en-US" dirty="0"/>
            <a:t>Debris quantities can be hard to estimate and more than expected (Be flexible)</a:t>
          </a:r>
        </a:p>
      </dgm:t>
    </dgm:pt>
    <dgm:pt modelId="{4DB907D5-3B88-4FEE-B4B5-B4152478500A}" type="parTrans" cxnId="{DC8C0A13-B9AC-4A60-970F-FA2FD17E3A68}">
      <dgm:prSet/>
      <dgm:spPr/>
      <dgm:t>
        <a:bodyPr/>
        <a:lstStyle/>
        <a:p>
          <a:endParaRPr lang="en-US"/>
        </a:p>
      </dgm:t>
    </dgm:pt>
    <dgm:pt modelId="{6550CC3A-8760-4510-8039-92F9EF6296A4}" type="sibTrans" cxnId="{DC8C0A13-B9AC-4A60-970F-FA2FD17E3A68}">
      <dgm:prSet/>
      <dgm:spPr/>
      <dgm:t>
        <a:bodyPr/>
        <a:lstStyle/>
        <a:p>
          <a:endParaRPr lang="en-US"/>
        </a:p>
      </dgm:t>
    </dgm:pt>
    <dgm:pt modelId="{B8AADD02-3907-4232-A667-E0F4B690F8BA}">
      <dgm:prSet/>
      <dgm:spPr/>
      <dgm:t>
        <a:bodyPr/>
        <a:lstStyle/>
        <a:p>
          <a:r>
            <a:rPr lang="en-US"/>
            <a:t>Good to have backup disposal plans (mutual aid agreements with other localities)</a:t>
          </a:r>
        </a:p>
      </dgm:t>
    </dgm:pt>
    <dgm:pt modelId="{0494809D-2CF0-48BD-B567-EBCFF28FC1D2}" type="parTrans" cxnId="{22F1E83B-1A2C-4C71-A7B7-545CB4FAAEBA}">
      <dgm:prSet/>
      <dgm:spPr/>
      <dgm:t>
        <a:bodyPr/>
        <a:lstStyle/>
        <a:p>
          <a:endParaRPr lang="en-US"/>
        </a:p>
      </dgm:t>
    </dgm:pt>
    <dgm:pt modelId="{7789B4E6-2A4B-407D-BCEC-585F5AB25908}" type="sibTrans" cxnId="{22F1E83B-1A2C-4C71-A7B7-545CB4FAAEBA}">
      <dgm:prSet/>
      <dgm:spPr/>
      <dgm:t>
        <a:bodyPr/>
        <a:lstStyle/>
        <a:p>
          <a:endParaRPr lang="en-US"/>
        </a:p>
      </dgm:t>
    </dgm:pt>
    <dgm:pt modelId="{B33E1EB2-CC9D-4727-B482-8727BC0C22BC}">
      <dgm:prSet/>
      <dgm:spPr/>
      <dgm:t>
        <a:bodyPr/>
        <a:lstStyle/>
        <a:p>
          <a:r>
            <a:rPr lang="en-US"/>
            <a:t>Having existing debris management contracts can speed up debris removal and management timeframes.  </a:t>
          </a:r>
        </a:p>
      </dgm:t>
    </dgm:pt>
    <dgm:pt modelId="{CE60DD1F-7B02-48E0-90D8-3173861C3562}" type="parTrans" cxnId="{FCA05C20-AE6B-4FA4-8B03-7B7F9A0ACF64}">
      <dgm:prSet/>
      <dgm:spPr/>
      <dgm:t>
        <a:bodyPr/>
        <a:lstStyle/>
        <a:p>
          <a:endParaRPr lang="en-US"/>
        </a:p>
      </dgm:t>
    </dgm:pt>
    <dgm:pt modelId="{5B12242B-2FC7-46D0-9101-B86D6DA3B8CA}" type="sibTrans" cxnId="{FCA05C20-AE6B-4FA4-8B03-7B7F9A0ACF64}">
      <dgm:prSet/>
      <dgm:spPr/>
      <dgm:t>
        <a:bodyPr/>
        <a:lstStyle/>
        <a:p>
          <a:endParaRPr lang="en-US"/>
        </a:p>
      </dgm:t>
    </dgm:pt>
    <dgm:pt modelId="{88697D54-3C6D-41D9-9E7A-9E78B8259FE0}">
      <dgm:prSet/>
      <dgm:spPr/>
      <dgm:t>
        <a:bodyPr/>
        <a:lstStyle/>
        <a:p>
          <a:r>
            <a:rPr lang="en-US"/>
            <a:t>Need to know if any invasive species which could hinder movement of debris across county borders (Virginia Department of Agriculture and Consumer Services – Plant Industry Services)</a:t>
          </a:r>
        </a:p>
      </dgm:t>
    </dgm:pt>
    <dgm:pt modelId="{8975BA93-801B-4629-B0DF-F5F2E4B033F4}" type="parTrans" cxnId="{35055EE6-928E-4654-83CD-CCAA8956156B}">
      <dgm:prSet/>
      <dgm:spPr/>
      <dgm:t>
        <a:bodyPr/>
        <a:lstStyle/>
        <a:p>
          <a:endParaRPr lang="en-US"/>
        </a:p>
      </dgm:t>
    </dgm:pt>
    <dgm:pt modelId="{85FB5D5B-2AB0-474E-A43E-F2384DA3F643}" type="sibTrans" cxnId="{35055EE6-928E-4654-83CD-CCAA8956156B}">
      <dgm:prSet/>
      <dgm:spPr/>
      <dgm:t>
        <a:bodyPr/>
        <a:lstStyle/>
        <a:p>
          <a:endParaRPr lang="en-US"/>
        </a:p>
      </dgm:t>
    </dgm:pt>
    <dgm:pt modelId="{27C30912-1814-4D32-B3AC-46D58CFC3866}">
      <dgm:prSet/>
      <dgm:spPr/>
      <dgm:t>
        <a:bodyPr/>
        <a:lstStyle/>
        <a:p>
          <a:r>
            <a:rPr lang="en-US"/>
            <a:t>Work with local emergency managers/localities to develop or update plans.  (Build relationships now)</a:t>
          </a:r>
        </a:p>
      </dgm:t>
    </dgm:pt>
    <dgm:pt modelId="{EC675B16-6609-4FFB-A4D1-23B783F33ACE}" type="parTrans" cxnId="{EB94A299-C992-459D-8EE4-2F8D04CA6AC7}">
      <dgm:prSet/>
      <dgm:spPr/>
      <dgm:t>
        <a:bodyPr/>
        <a:lstStyle/>
        <a:p>
          <a:endParaRPr lang="en-US"/>
        </a:p>
      </dgm:t>
    </dgm:pt>
    <dgm:pt modelId="{A92CC9C0-9D5A-4BC9-A8F8-9D8411911296}" type="sibTrans" cxnId="{EB94A299-C992-459D-8EE4-2F8D04CA6AC7}">
      <dgm:prSet/>
      <dgm:spPr/>
      <dgm:t>
        <a:bodyPr/>
        <a:lstStyle/>
        <a:p>
          <a:endParaRPr lang="en-US"/>
        </a:p>
      </dgm:t>
    </dgm:pt>
    <dgm:pt modelId="{DC03DBE0-32F6-4FC5-B453-9AF9E29491C9}" type="pres">
      <dgm:prSet presAssocID="{44498AAF-5212-4998-AAE4-3BD359571FCD}" presName="vert0" presStyleCnt="0">
        <dgm:presLayoutVars>
          <dgm:dir/>
          <dgm:animOne val="branch"/>
          <dgm:animLvl val="lvl"/>
        </dgm:presLayoutVars>
      </dgm:prSet>
      <dgm:spPr/>
    </dgm:pt>
    <dgm:pt modelId="{04ECC17E-361C-4A74-8C49-28767A9FF61F}" type="pres">
      <dgm:prSet presAssocID="{97EB6607-1106-4187-8CD9-9A62031D2BF9}" presName="thickLine" presStyleLbl="alignNode1" presStyleIdx="0" presStyleCnt="5"/>
      <dgm:spPr/>
    </dgm:pt>
    <dgm:pt modelId="{F4B31A89-2746-4A6A-BEBE-B452BE9E6DA0}" type="pres">
      <dgm:prSet presAssocID="{97EB6607-1106-4187-8CD9-9A62031D2BF9}" presName="horz1" presStyleCnt="0"/>
      <dgm:spPr/>
    </dgm:pt>
    <dgm:pt modelId="{0ED82412-48BF-46BA-A2BA-FA28D599EFDB}" type="pres">
      <dgm:prSet presAssocID="{97EB6607-1106-4187-8CD9-9A62031D2BF9}" presName="tx1" presStyleLbl="revTx" presStyleIdx="0" presStyleCnt="5"/>
      <dgm:spPr/>
    </dgm:pt>
    <dgm:pt modelId="{D3D38C93-1DBC-47A9-81DE-506558214749}" type="pres">
      <dgm:prSet presAssocID="{97EB6607-1106-4187-8CD9-9A62031D2BF9}" presName="vert1" presStyleCnt="0"/>
      <dgm:spPr/>
    </dgm:pt>
    <dgm:pt modelId="{76B98ACA-FEB4-4ADF-8F36-385E1AFC52F7}" type="pres">
      <dgm:prSet presAssocID="{B8AADD02-3907-4232-A667-E0F4B690F8BA}" presName="thickLine" presStyleLbl="alignNode1" presStyleIdx="1" presStyleCnt="5"/>
      <dgm:spPr/>
    </dgm:pt>
    <dgm:pt modelId="{7078B116-0751-45AB-93A0-66E529BFA37E}" type="pres">
      <dgm:prSet presAssocID="{B8AADD02-3907-4232-A667-E0F4B690F8BA}" presName="horz1" presStyleCnt="0"/>
      <dgm:spPr/>
    </dgm:pt>
    <dgm:pt modelId="{7295223D-0EA7-447A-9269-05E9A700C53B}" type="pres">
      <dgm:prSet presAssocID="{B8AADD02-3907-4232-A667-E0F4B690F8BA}" presName="tx1" presStyleLbl="revTx" presStyleIdx="1" presStyleCnt="5"/>
      <dgm:spPr/>
    </dgm:pt>
    <dgm:pt modelId="{A66516D4-5668-4681-9C0D-A9473DF451EC}" type="pres">
      <dgm:prSet presAssocID="{B8AADD02-3907-4232-A667-E0F4B690F8BA}" presName="vert1" presStyleCnt="0"/>
      <dgm:spPr/>
    </dgm:pt>
    <dgm:pt modelId="{8AF2D7DA-69EA-4D36-813F-89A827B7CF29}" type="pres">
      <dgm:prSet presAssocID="{B33E1EB2-CC9D-4727-B482-8727BC0C22BC}" presName="thickLine" presStyleLbl="alignNode1" presStyleIdx="2" presStyleCnt="5"/>
      <dgm:spPr/>
    </dgm:pt>
    <dgm:pt modelId="{623D87AB-8508-400C-94A4-611F08557843}" type="pres">
      <dgm:prSet presAssocID="{B33E1EB2-CC9D-4727-B482-8727BC0C22BC}" presName="horz1" presStyleCnt="0"/>
      <dgm:spPr/>
    </dgm:pt>
    <dgm:pt modelId="{E70ADEBD-A318-4E06-AE26-8089BA991D07}" type="pres">
      <dgm:prSet presAssocID="{B33E1EB2-CC9D-4727-B482-8727BC0C22BC}" presName="tx1" presStyleLbl="revTx" presStyleIdx="2" presStyleCnt="5"/>
      <dgm:spPr/>
    </dgm:pt>
    <dgm:pt modelId="{6BBBB4F5-09F9-486E-B35D-5CA37DE34AC9}" type="pres">
      <dgm:prSet presAssocID="{B33E1EB2-CC9D-4727-B482-8727BC0C22BC}" presName="vert1" presStyleCnt="0"/>
      <dgm:spPr/>
    </dgm:pt>
    <dgm:pt modelId="{0B4CE99E-6D2D-4DCB-8D14-B1E34662C250}" type="pres">
      <dgm:prSet presAssocID="{88697D54-3C6D-41D9-9E7A-9E78B8259FE0}" presName="thickLine" presStyleLbl="alignNode1" presStyleIdx="3" presStyleCnt="5"/>
      <dgm:spPr/>
    </dgm:pt>
    <dgm:pt modelId="{A842548D-33DD-44CB-9280-AEE81BBAA746}" type="pres">
      <dgm:prSet presAssocID="{88697D54-3C6D-41D9-9E7A-9E78B8259FE0}" presName="horz1" presStyleCnt="0"/>
      <dgm:spPr/>
    </dgm:pt>
    <dgm:pt modelId="{E8E0EC40-D06C-4C92-B50C-46F16CFE94D8}" type="pres">
      <dgm:prSet presAssocID="{88697D54-3C6D-41D9-9E7A-9E78B8259FE0}" presName="tx1" presStyleLbl="revTx" presStyleIdx="3" presStyleCnt="5"/>
      <dgm:spPr/>
    </dgm:pt>
    <dgm:pt modelId="{46B76C97-1B38-4406-A149-3D677213FC9D}" type="pres">
      <dgm:prSet presAssocID="{88697D54-3C6D-41D9-9E7A-9E78B8259FE0}" presName="vert1" presStyleCnt="0"/>
      <dgm:spPr/>
    </dgm:pt>
    <dgm:pt modelId="{8529ABF7-7A22-4A38-A736-4B46AF01C641}" type="pres">
      <dgm:prSet presAssocID="{27C30912-1814-4D32-B3AC-46D58CFC3866}" presName="thickLine" presStyleLbl="alignNode1" presStyleIdx="4" presStyleCnt="5"/>
      <dgm:spPr/>
    </dgm:pt>
    <dgm:pt modelId="{B287A047-2CFB-43A7-ACAD-C7765833B786}" type="pres">
      <dgm:prSet presAssocID="{27C30912-1814-4D32-B3AC-46D58CFC3866}" presName="horz1" presStyleCnt="0"/>
      <dgm:spPr/>
    </dgm:pt>
    <dgm:pt modelId="{C524FA7C-C1F6-445B-A73B-55B34EBDC184}" type="pres">
      <dgm:prSet presAssocID="{27C30912-1814-4D32-B3AC-46D58CFC3866}" presName="tx1" presStyleLbl="revTx" presStyleIdx="4" presStyleCnt="5"/>
      <dgm:spPr/>
    </dgm:pt>
    <dgm:pt modelId="{DF6ABA79-C06C-414B-BC4C-CB4489CF0D27}" type="pres">
      <dgm:prSet presAssocID="{27C30912-1814-4D32-B3AC-46D58CFC3866}" presName="vert1" presStyleCnt="0"/>
      <dgm:spPr/>
    </dgm:pt>
  </dgm:ptLst>
  <dgm:cxnLst>
    <dgm:cxn modelId="{DC8C0A13-B9AC-4A60-970F-FA2FD17E3A68}" srcId="{44498AAF-5212-4998-AAE4-3BD359571FCD}" destId="{97EB6607-1106-4187-8CD9-9A62031D2BF9}" srcOrd="0" destOrd="0" parTransId="{4DB907D5-3B88-4FEE-B4B5-B4152478500A}" sibTransId="{6550CC3A-8760-4510-8039-92F9EF6296A4}"/>
    <dgm:cxn modelId="{75D8EA14-B029-46FC-849D-9A635077B6C3}" type="presOf" srcId="{88697D54-3C6D-41D9-9E7A-9E78B8259FE0}" destId="{E8E0EC40-D06C-4C92-B50C-46F16CFE94D8}" srcOrd="0" destOrd="0" presId="urn:microsoft.com/office/officeart/2008/layout/LinedList"/>
    <dgm:cxn modelId="{FCA05C20-AE6B-4FA4-8B03-7B7F9A0ACF64}" srcId="{44498AAF-5212-4998-AAE4-3BD359571FCD}" destId="{B33E1EB2-CC9D-4727-B482-8727BC0C22BC}" srcOrd="2" destOrd="0" parTransId="{CE60DD1F-7B02-48E0-90D8-3173861C3562}" sibTransId="{5B12242B-2FC7-46D0-9101-B86D6DA3B8CA}"/>
    <dgm:cxn modelId="{22F1E83B-1A2C-4C71-A7B7-545CB4FAAEBA}" srcId="{44498AAF-5212-4998-AAE4-3BD359571FCD}" destId="{B8AADD02-3907-4232-A667-E0F4B690F8BA}" srcOrd="1" destOrd="0" parTransId="{0494809D-2CF0-48BD-B567-EBCFF28FC1D2}" sibTransId="{7789B4E6-2A4B-407D-BCEC-585F5AB25908}"/>
    <dgm:cxn modelId="{08C0A44B-5942-4BC7-9E34-2898B2637F8E}" type="presOf" srcId="{B33E1EB2-CC9D-4727-B482-8727BC0C22BC}" destId="{E70ADEBD-A318-4E06-AE26-8089BA991D07}" srcOrd="0" destOrd="0" presId="urn:microsoft.com/office/officeart/2008/layout/LinedList"/>
    <dgm:cxn modelId="{EB94A299-C992-459D-8EE4-2F8D04CA6AC7}" srcId="{44498AAF-5212-4998-AAE4-3BD359571FCD}" destId="{27C30912-1814-4D32-B3AC-46D58CFC3866}" srcOrd="4" destOrd="0" parTransId="{EC675B16-6609-4FFB-A4D1-23B783F33ACE}" sibTransId="{A92CC9C0-9D5A-4BC9-A8F8-9D8411911296}"/>
    <dgm:cxn modelId="{8DA3E3B7-B3D3-472F-B0E8-FA0E258B7DAB}" type="presOf" srcId="{B8AADD02-3907-4232-A667-E0F4B690F8BA}" destId="{7295223D-0EA7-447A-9269-05E9A700C53B}" srcOrd="0" destOrd="0" presId="urn:microsoft.com/office/officeart/2008/layout/LinedList"/>
    <dgm:cxn modelId="{35055EE6-928E-4654-83CD-CCAA8956156B}" srcId="{44498AAF-5212-4998-AAE4-3BD359571FCD}" destId="{88697D54-3C6D-41D9-9E7A-9E78B8259FE0}" srcOrd="3" destOrd="0" parTransId="{8975BA93-801B-4629-B0DF-F5F2E4B033F4}" sibTransId="{85FB5D5B-2AB0-474E-A43E-F2384DA3F643}"/>
    <dgm:cxn modelId="{C3FEB9F5-4EA9-4850-8F5C-3C5C95479059}" type="presOf" srcId="{27C30912-1814-4D32-B3AC-46D58CFC3866}" destId="{C524FA7C-C1F6-445B-A73B-55B34EBDC184}" srcOrd="0" destOrd="0" presId="urn:microsoft.com/office/officeart/2008/layout/LinedList"/>
    <dgm:cxn modelId="{547D8FFA-B1DF-485F-9617-B6DD97B19B3D}" type="presOf" srcId="{97EB6607-1106-4187-8CD9-9A62031D2BF9}" destId="{0ED82412-48BF-46BA-A2BA-FA28D599EFDB}" srcOrd="0" destOrd="0" presId="urn:microsoft.com/office/officeart/2008/layout/LinedList"/>
    <dgm:cxn modelId="{79D51EFD-1D59-466F-AB7F-C06C0F44B8DD}" type="presOf" srcId="{44498AAF-5212-4998-AAE4-3BD359571FCD}" destId="{DC03DBE0-32F6-4FC5-B453-9AF9E29491C9}" srcOrd="0" destOrd="0" presId="urn:microsoft.com/office/officeart/2008/layout/LinedList"/>
    <dgm:cxn modelId="{3BF8EF14-8602-4266-8192-E70B523067D1}" type="presParOf" srcId="{DC03DBE0-32F6-4FC5-B453-9AF9E29491C9}" destId="{04ECC17E-361C-4A74-8C49-28767A9FF61F}" srcOrd="0" destOrd="0" presId="urn:microsoft.com/office/officeart/2008/layout/LinedList"/>
    <dgm:cxn modelId="{C000F2F7-B846-4189-90FC-06CB92C6115F}" type="presParOf" srcId="{DC03DBE0-32F6-4FC5-B453-9AF9E29491C9}" destId="{F4B31A89-2746-4A6A-BEBE-B452BE9E6DA0}" srcOrd="1" destOrd="0" presId="urn:microsoft.com/office/officeart/2008/layout/LinedList"/>
    <dgm:cxn modelId="{27DA4A19-9B8D-43FB-8650-60591ED03A60}" type="presParOf" srcId="{F4B31A89-2746-4A6A-BEBE-B452BE9E6DA0}" destId="{0ED82412-48BF-46BA-A2BA-FA28D599EFDB}" srcOrd="0" destOrd="0" presId="urn:microsoft.com/office/officeart/2008/layout/LinedList"/>
    <dgm:cxn modelId="{13E0C3CC-FDDB-4DFA-90CC-25FD1FE8946B}" type="presParOf" srcId="{F4B31A89-2746-4A6A-BEBE-B452BE9E6DA0}" destId="{D3D38C93-1DBC-47A9-81DE-506558214749}" srcOrd="1" destOrd="0" presId="urn:microsoft.com/office/officeart/2008/layout/LinedList"/>
    <dgm:cxn modelId="{5265C13D-5478-41B2-BA38-E7E3C28FBAEE}" type="presParOf" srcId="{DC03DBE0-32F6-4FC5-B453-9AF9E29491C9}" destId="{76B98ACA-FEB4-4ADF-8F36-385E1AFC52F7}" srcOrd="2" destOrd="0" presId="urn:microsoft.com/office/officeart/2008/layout/LinedList"/>
    <dgm:cxn modelId="{97FDAEB0-A7C0-4A90-A913-D811CF9748AA}" type="presParOf" srcId="{DC03DBE0-32F6-4FC5-B453-9AF9E29491C9}" destId="{7078B116-0751-45AB-93A0-66E529BFA37E}" srcOrd="3" destOrd="0" presId="urn:microsoft.com/office/officeart/2008/layout/LinedList"/>
    <dgm:cxn modelId="{90DF9A6D-EE47-4936-B281-EB1943C55873}" type="presParOf" srcId="{7078B116-0751-45AB-93A0-66E529BFA37E}" destId="{7295223D-0EA7-447A-9269-05E9A700C53B}" srcOrd="0" destOrd="0" presId="urn:microsoft.com/office/officeart/2008/layout/LinedList"/>
    <dgm:cxn modelId="{187FFD89-F396-4B14-9629-C86ED26E3DC2}" type="presParOf" srcId="{7078B116-0751-45AB-93A0-66E529BFA37E}" destId="{A66516D4-5668-4681-9C0D-A9473DF451EC}" srcOrd="1" destOrd="0" presId="urn:microsoft.com/office/officeart/2008/layout/LinedList"/>
    <dgm:cxn modelId="{F4A1C110-2BC1-4EA8-8E7C-AE158E249763}" type="presParOf" srcId="{DC03DBE0-32F6-4FC5-B453-9AF9E29491C9}" destId="{8AF2D7DA-69EA-4D36-813F-89A827B7CF29}" srcOrd="4" destOrd="0" presId="urn:microsoft.com/office/officeart/2008/layout/LinedList"/>
    <dgm:cxn modelId="{A118BC2D-BC47-4F7A-B285-5B92DACF58D1}" type="presParOf" srcId="{DC03DBE0-32F6-4FC5-B453-9AF9E29491C9}" destId="{623D87AB-8508-400C-94A4-611F08557843}" srcOrd="5" destOrd="0" presId="urn:microsoft.com/office/officeart/2008/layout/LinedList"/>
    <dgm:cxn modelId="{70D9D9DE-B6B5-4DA5-8FA1-4815DF91CEF0}" type="presParOf" srcId="{623D87AB-8508-400C-94A4-611F08557843}" destId="{E70ADEBD-A318-4E06-AE26-8089BA991D07}" srcOrd="0" destOrd="0" presId="urn:microsoft.com/office/officeart/2008/layout/LinedList"/>
    <dgm:cxn modelId="{7B9923ED-D219-4C22-9100-99317F2DED1F}" type="presParOf" srcId="{623D87AB-8508-400C-94A4-611F08557843}" destId="{6BBBB4F5-09F9-486E-B35D-5CA37DE34AC9}" srcOrd="1" destOrd="0" presId="urn:microsoft.com/office/officeart/2008/layout/LinedList"/>
    <dgm:cxn modelId="{7C195756-AD9C-41F7-B49E-E0D5D549B39D}" type="presParOf" srcId="{DC03DBE0-32F6-4FC5-B453-9AF9E29491C9}" destId="{0B4CE99E-6D2D-4DCB-8D14-B1E34662C250}" srcOrd="6" destOrd="0" presId="urn:microsoft.com/office/officeart/2008/layout/LinedList"/>
    <dgm:cxn modelId="{ADE90A15-FDAE-455D-9096-BCC6625A3790}" type="presParOf" srcId="{DC03DBE0-32F6-4FC5-B453-9AF9E29491C9}" destId="{A842548D-33DD-44CB-9280-AEE81BBAA746}" srcOrd="7" destOrd="0" presId="urn:microsoft.com/office/officeart/2008/layout/LinedList"/>
    <dgm:cxn modelId="{B5A26905-0BED-40A7-A295-325B2D5560B9}" type="presParOf" srcId="{A842548D-33DD-44CB-9280-AEE81BBAA746}" destId="{E8E0EC40-D06C-4C92-B50C-46F16CFE94D8}" srcOrd="0" destOrd="0" presId="urn:microsoft.com/office/officeart/2008/layout/LinedList"/>
    <dgm:cxn modelId="{868AD592-107B-46DF-920C-277724BC6980}" type="presParOf" srcId="{A842548D-33DD-44CB-9280-AEE81BBAA746}" destId="{46B76C97-1B38-4406-A149-3D677213FC9D}" srcOrd="1" destOrd="0" presId="urn:microsoft.com/office/officeart/2008/layout/LinedList"/>
    <dgm:cxn modelId="{A697B25D-AD6C-4B62-9A48-824D6260ED76}" type="presParOf" srcId="{DC03DBE0-32F6-4FC5-B453-9AF9E29491C9}" destId="{8529ABF7-7A22-4A38-A736-4B46AF01C641}" srcOrd="8" destOrd="0" presId="urn:microsoft.com/office/officeart/2008/layout/LinedList"/>
    <dgm:cxn modelId="{FF5507AA-DA76-42F1-8C18-4F61CEB911CB}" type="presParOf" srcId="{DC03DBE0-32F6-4FC5-B453-9AF9E29491C9}" destId="{B287A047-2CFB-43A7-ACAD-C7765833B786}" srcOrd="9" destOrd="0" presId="urn:microsoft.com/office/officeart/2008/layout/LinedList"/>
    <dgm:cxn modelId="{64F35714-4CD2-4D4C-9C4C-EFD3F6829393}" type="presParOf" srcId="{B287A047-2CFB-43A7-ACAD-C7765833B786}" destId="{C524FA7C-C1F6-445B-A73B-55B34EBDC184}" srcOrd="0" destOrd="0" presId="urn:microsoft.com/office/officeart/2008/layout/LinedList"/>
    <dgm:cxn modelId="{BB682CC3-2938-4AAB-AF11-5DF3B2DAEA15}" type="presParOf" srcId="{B287A047-2CFB-43A7-ACAD-C7765833B786}" destId="{DF6ABA79-C06C-414B-BC4C-CB4489CF0D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C58C9-E017-496B-9F2D-2FAEEF4BE50D}">
      <dsp:nvSpPr>
        <dsp:cNvPr id="0" name=""/>
        <dsp:cNvSpPr/>
      </dsp:nvSpPr>
      <dsp:spPr>
        <a:xfrm>
          <a:off x="9242" y="1346949"/>
          <a:ext cx="2762398" cy="1657439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Local</a:t>
          </a:r>
        </a:p>
      </dsp:txBody>
      <dsp:txXfrm>
        <a:off x="57787" y="1395494"/>
        <a:ext cx="2665308" cy="1560349"/>
      </dsp:txXfrm>
    </dsp:sp>
    <dsp:sp modelId="{A0373EF0-ED19-4696-AEAE-71800A472889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047880" y="1970146"/>
        <a:ext cx="409940" cy="411044"/>
      </dsp:txXfrm>
    </dsp:sp>
    <dsp:sp modelId="{7BE37B95-2061-4CDC-ACE7-8926D7627108}">
      <dsp:nvSpPr>
        <dsp:cNvPr id="0" name=""/>
        <dsp:cNvSpPr/>
      </dsp:nvSpPr>
      <dsp:spPr>
        <a:xfrm>
          <a:off x="3876600" y="1346949"/>
          <a:ext cx="2762398" cy="1657439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State</a:t>
          </a:r>
        </a:p>
      </dsp:txBody>
      <dsp:txXfrm>
        <a:off x="3925145" y="1395494"/>
        <a:ext cx="2665308" cy="1560349"/>
      </dsp:txXfrm>
    </dsp:sp>
    <dsp:sp modelId="{7A5EEF7D-4EEB-4D05-B39F-F34196839A02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6915239" y="1970146"/>
        <a:ext cx="409940" cy="411044"/>
      </dsp:txXfrm>
    </dsp:sp>
    <dsp:sp modelId="{2A5FD6FE-663B-44DE-8A59-1884B042EFAA}">
      <dsp:nvSpPr>
        <dsp:cNvPr id="0" name=""/>
        <dsp:cNvSpPr/>
      </dsp:nvSpPr>
      <dsp:spPr>
        <a:xfrm>
          <a:off x="7743958" y="1346949"/>
          <a:ext cx="2762398" cy="165743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Federal</a:t>
          </a:r>
        </a:p>
      </dsp:txBody>
      <dsp:txXfrm>
        <a:off x="7792503" y="1395494"/>
        <a:ext cx="2665308" cy="1560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CC17E-361C-4A74-8C49-28767A9FF61F}">
      <dsp:nvSpPr>
        <dsp:cNvPr id="0" name=""/>
        <dsp:cNvSpPr/>
      </dsp:nvSpPr>
      <dsp:spPr>
        <a:xfrm>
          <a:off x="0" y="592"/>
          <a:ext cx="69681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82412-48BF-46BA-A2BA-FA28D599EFDB}">
      <dsp:nvSpPr>
        <dsp:cNvPr id="0" name=""/>
        <dsp:cNvSpPr/>
      </dsp:nvSpPr>
      <dsp:spPr>
        <a:xfrm>
          <a:off x="0" y="592"/>
          <a:ext cx="6968177" cy="97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Debris quantities can be hard to estimate and more than expected (Be flexible)</a:t>
          </a:r>
        </a:p>
      </dsp:txBody>
      <dsp:txXfrm>
        <a:off x="0" y="592"/>
        <a:ext cx="6968177" cy="970170"/>
      </dsp:txXfrm>
    </dsp:sp>
    <dsp:sp modelId="{76B98ACA-FEB4-4ADF-8F36-385E1AFC52F7}">
      <dsp:nvSpPr>
        <dsp:cNvPr id="0" name=""/>
        <dsp:cNvSpPr/>
      </dsp:nvSpPr>
      <dsp:spPr>
        <a:xfrm>
          <a:off x="0" y="970762"/>
          <a:ext cx="69681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5223D-0EA7-447A-9269-05E9A700C53B}">
      <dsp:nvSpPr>
        <dsp:cNvPr id="0" name=""/>
        <dsp:cNvSpPr/>
      </dsp:nvSpPr>
      <dsp:spPr>
        <a:xfrm>
          <a:off x="0" y="970762"/>
          <a:ext cx="6968177" cy="97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Good to have backup disposal plans (mutual aid agreements with other localities)</a:t>
          </a:r>
        </a:p>
      </dsp:txBody>
      <dsp:txXfrm>
        <a:off x="0" y="970762"/>
        <a:ext cx="6968177" cy="970170"/>
      </dsp:txXfrm>
    </dsp:sp>
    <dsp:sp modelId="{8AF2D7DA-69EA-4D36-813F-89A827B7CF29}">
      <dsp:nvSpPr>
        <dsp:cNvPr id="0" name=""/>
        <dsp:cNvSpPr/>
      </dsp:nvSpPr>
      <dsp:spPr>
        <a:xfrm>
          <a:off x="0" y="1940932"/>
          <a:ext cx="69681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ADEBD-A318-4E06-AE26-8089BA991D07}">
      <dsp:nvSpPr>
        <dsp:cNvPr id="0" name=""/>
        <dsp:cNvSpPr/>
      </dsp:nvSpPr>
      <dsp:spPr>
        <a:xfrm>
          <a:off x="0" y="1940932"/>
          <a:ext cx="6968177" cy="97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Having existing debris management contracts can speed up debris removal and management timeframes.  </a:t>
          </a:r>
        </a:p>
      </dsp:txBody>
      <dsp:txXfrm>
        <a:off x="0" y="1940932"/>
        <a:ext cx="6968177" cy="970170"/>
      </dsp:txXfrm>
    </dsp:sp>
    <dsp:sp modelId="{0B4CE99E-6D2D-4DCB-8D14-B1E34662C250}">
      <dsp:nvSpPr>
        <dsp:cNvPr id="0" name=""/>
        <dsp:cNvSpPr/>
      </dsp:nvSpPr>
      <dsp:spPr>
        <a:xfrm>
          <a:off x="0" y="2911103"/>
          <a:ext cx="69681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0EC40-D06C-4C92-B50C-46F16CFE94D8}">
      <dsp:nvSpPr>
        <dsp:cNvPr id="0" name=""/>
        <dsp:cNvSpPr/>
      </dsp:nvSpPr>
      <dsp:spPr>
        <a:xfrm>
          <a:off x="0" y="2911103"/>
          <a:ext cx="6968177" cy="97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Need to know if any invasive species which could hinder movement of debris across county borders (Virginia Department of Agriculture and Consumer Services – Plant Industry Services)</a:t>
          </a:r>
        </a:p>
      </dsp:txBody>
      <dsp:txXfrm>
        <a:off x="0" y="2911103"/>
        <a:ext cx="6968177" cy="970170"/>
      </dsp:txXfrm>
    </dsp:sp>
    <dsp:sp modelId="{8529ABF7-7A22-4A38-A736-4B46AF01C641}">
      <dsp:nvSpPr>
        <dsp:cNvPr id="0" name=""/>
        <dsp:cNvSpPr/>
      </dsp:nvSpPr>
      <dsp:spPr>
        <a:xfrm>
          <a:off x="0" y="3881273"/>
          <a:ext cx="69681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4FA7C-C1F6-445B-A73B-55B34EBDC184}">
      <dsp:nvSpPr>
        <dsp:cNvPr id="0" name=""/>
        <dsp:cNvSpPr/>
      </dsp:nvSpPr>
      <dsp:spPr>
        <a:xfrm>
          <a:off x="0" y="3881273"/>
          <a:ext cx="6968177" cy="97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Work with local emergency managers/localities to develop or update plans.  (Build relationships now)</a:t>
          </a:r>
        </a:p>
      </dsp:txBody>
      <dsp:txXfrm>
        <a:off x="0" y="3881273"/>
        <a:ext cx="6968177" cy="970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307BE-3DE0-4D5D-B071-E18072BDBCD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EB6C3-5ECD-4C33-8186-F5219593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7AE0D-E4E7-41F3-8FEB-69AA94FE00A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4A1B-E3F4-440A-A1E4-007EA359E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4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BA64-9980-66E6-E573-750E15301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F84443-0085-41A2-81E4-D837C25E7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598A6-A9DA-A3CC-67CA-4EA1D7D88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11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6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4" descr="Department of Environmental Quality | Virginia.gov">
            <a:extLst>
              <a:ext uri="{FF2B5EF4-FFF2-40B4-BE49-F238E27FC236}">
                <a16:creationId xmlns:a16="http://schemas.microsoft.com/office/drawing/2014/main" id="{AA27988B-CE00-99B3-92D2-D5E769A871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252" y="294404"/>
            <a:ext cx="1104296" cy="34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928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partment of Environmental Quality | Virginia.gov">
            <a:extLst>
              <a:ext uri="{FF2B5EF4-FFF2-40B4-BE49-F238E27FC236}">
                <a16:creationId xmlns:a16="http://schemas.microsoft.com/office/drawing/2014/main" id="{1604316A-5F0A-4C81-4480-5BBBE73A9A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252" y="294404"/>
            <a:ext cx="1104296" cy="34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1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09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300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08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42878"/>
            <a:ext cx="2590800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2878"/>
            <a:ext cx="7569200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20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913746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913746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8" y="6039440"/>
            <a:ext cx="4913745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D0AB562-0674-ACC6-C2D7-476E2FF148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7" y="5699420"/>
            <a:ext cx="4913746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Virginia Department of Environmental Quality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280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BD1896-8736-72F1-D034-2185819DE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0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41944-BC41-402A-A6C7-CEB501D2D326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FD41-CB9C-483E-B193-25BA78DE6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4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154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4" descr="Department of Environmental Quality | Virginia.gov">
            <a:extLst>
              <a:ext uri="{FF2B5EF4-FFF2-40B4-BE49-F238E27FC236}">
                <a16:creationId xmlns:a16="http://schemas.microsoft.com/office/drawing/2014/main" id="{40241026-2007-4B58-A7FB-A4EDFF531C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252" y="294404"/>
            <a:ext cx="1104296" cy="34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8078E-0367-952F-A803-00B54761CD89}"/>
              </a:ext>
            </a:extLst>
          </p:cNvPr>
          <p:cNvSpPr txBox="1"/>
          <p:nvPr userDrawn="1"/>
        </p:nvSpPr>
        <p:spPr>
          <a:xfrm>
            <a:off x="5396644" y="6430515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+mn-lt"/>
              </a:rPr>
              <a:t>August 14, 2025</a:t>
            </a:r>
          </a:p>
        </p:txBody>
      </p:sp>
    </p:spTree>
    <p:extLst>
      <p:ext uri="{BB962C8B-B14F-4D97-AF65-F5344CB8AC3E}">
        <p14:creationId xmlns:p14="http://schemas.microsoft.com/office/powerpoint/2010/main" val="165824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202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20788"/>
            <a:ext cx="5080000" cy="487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0788"/>
            <a:ext cx="5080000" cy="487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CAB1B8D-398B-8493-FB62-655CE4B3A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C9B584-852F-4056-BF30-ABA66A23FD41}" type="slidenum">
              <a:rPr lang="en-US" smtClean="0"/>
              <a:pPr/>
              <a:t>‹#›</a:t>
            </a:fld>
            <a:r>
              <a:rPr lang="en-US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40496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4" r:id="rId4"/>
    <p:sldLayoutId id="2147483673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ln>
            <a:noFill/>
          </a:ln>
          <a:solidFill>
            <a:srgbClr val="19856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noFill/>
          </a:ln>
          <a:solidFill>
            <a:srgbClr val="256EA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rgbClr val="256EA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ln>
            <a:noFill/>
          </a:ln>
          <a:solidFill>
            <a:srgbClr val="256EA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noFill/>
          </a:ln>
          <a:solidFill>
            <a:srgbClr val="256EA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noFill/>
          </a:ln>
          <a:solidFill>
            <a:srgbClr val="256EA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8913" y="141742"/>
            <a:ext cx="8214177" cy="6547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20788"/>
            <a:ext cx="10363200" cy="487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Line 4"/>
          <p:cNvSpPr>
            <a:spLocks noChangeShapeType="1"/>
          </p:cNvSpPr>
          <p:nvPr userDrawn="1"/>
        </p:nvSpPr>
        <p:spPr bwMode="auto">
          <a:xfrm flipV="1">
            <a:off x="0" y="985838"/>
            <a:ext cx="12192000" cy="0"/>
          </a:xfrm>
          <a:prstGeom prst="line">
            <a:avLst/>
          </a:prstGeom>
          <a:noFill/>
          <a:ln w="57150" cmpd="thickThin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  <p:sp>
        <p:nvSpPr>
          <p:cNvPr id="1037" name="Line 13"/>
          <p:cNvSpPr>
            <a:spLocks noChangeShapeType="1"/>
          </p:cNvSpPr>
          <p:nvPr userDrawn="1"/>
        </p:nvSpPr>
        <p:spPr bwMode="auto">
          <a:xfrm flipV="1">
            <a:off x="0" y="6426200"/>
            <a:ext cx="12192000" cy="0"/>
          </a:xfrm>
          <a:prstGeom prst="line">
            <a:avLst/>
          </a:prstGeom>
          <a:noFill/>
          <a:ln w="12700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64967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45458"/>
            <a:ext cx="7382006" cy="1975605"/>
          </a:xfrm>
        </p:spPr>
        <p:txBody>
          <a:bodyPr>
            <a:normAutofit/>
          </a:bodyPr>
          <a:lstStyle/>
          <a:p>
            <a:r>
              <a:rPr lang="en-US" dirty="0"/>
              <a:t>Managing HazMat Impacts and Modernizing Recovery: </a:t>
            </a:r>
            <a:br>
              <a:rPr lang="en-US" dirty="0"/>
            </a:br>
            <a:r>
              <a:rPr lang="en-US" dirty="0"/>
              <a:t>Virginia’s Helene Experience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999" y="5033296"/>
            <a:ext cx="4913746" cy="310243"/>
          </a:xfrm>
        </p:spPr>
        <p:txBody>
          <a:bodyPr/>
          <a:lstStyle/>
          <a:p>
            <a:r>
              <a:rPr lang="en-US" dirty="0"/>
              <a:t>Holly Brown, Program Specialist	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5FCF9CB-109C-364E-9EE1-8883D7E3B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3999" y="5373316"/>
            <a:ext cx="8160328" cy="310243"/>
          </a:xfrm>
        </p:spPr>
        <p:txBody>
          <a:bodyPr/>
          <a:lstStyle/>
          <a:p>
            <a:r>
              <a:rPr lang="en-US" dirty="0"/>
              <a:t>Office of Pollution Response &amp; Emergency Preparedness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9546A1-B1E4-F219-D134-43E23B8986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Virginia 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219789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A021-B4AA-9A1C-FCBC-FCC324226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8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Post Disaster HazMat Field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34D59-7B63-B64D-8E8A-709DBFF39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030"/>
            <a:ext cx="6075947" cy="4940186"/>
          </a:xfrm>
        </p:spPr>
        <p:txBody>
          <a:bodyPr>
            <a:normAutofit/>
          </a:bodyPr>
          <a:lstStyle/>
          <a:p>
            <a:r>
              <a:rPr lang="en-US" dirty="0"/>
              <a:t>Post-disaster, VDEM and DEQ conduct surveys of affected areas​ using GIS-based survey</a:t>
            </a:r>
          </a:p>
          <a:p>
            <a:r>
              <a:rPr lang="en-US" dirty="0"/>
              <a:t>Identify location of abandoned tanks and containers </a:t>
            </a:r>
          </a:p>
          <a:p>
            <a:r>
              <a:rPr lang="en-US" dirty="0"/>
              <a:t>Identify container type and material</a:t>
            </a:r>
          </a:p>
          <a:p>
            <a:r>
              <a:rPr lang="en-US" dirty="0"/>
              <a:t>Work with regional hazmat teams and state-lead and emergency contractors to retrieve and manage oil/hazmat​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05E1F-9303-6AB7-CB2B-E8063796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10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FD016F2-AC2C-2815-AD93-4D7D147E4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8752" y="1238881"/>
            <a:ext cx="2987305" cy="5308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585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53" y="189221"/>
            <a:ext cx="3827446" cy="3369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53" y="3662901"/>
            <a:ext cx="3827446" cy="3046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455" y="189220"/>
            <a:ext cx="3976925" cy="3369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455" y="3662900"/>
            <a:ext cx="3976925" cy="3046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557" y="3662901"/>
            <a:ext cx="3855462" cy="3046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557" y="189220"/>
            <a:ext cx="3855462" cy="3369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933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laytor Lake swamped with debris from Hurricane Helene, clean-up in progress">
            <a:extLst>
              <a:ext uri="{FF2B5EF4-FFF2-40B4-BE49-F238E27FC236}">
                <a16:creationId xmlns:a16="http://schemas.microsoft.com/office/drawing/2014/main" id="{0B142F19-D603-B628-CBBB-8B5A44E4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417" y="1944914"/>
            <a:ext cx="7755165" cy="436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EE0DB8-597D-42C4-234A-444C4CCA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8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Claytor and South Holston Lakes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B4B61-A0C9-9CC9-E64B-D376064FE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339"/>
            <a:ext cx="11087100" cy="1077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The lakes contained large masses of woody debris, oil and hazmat tanks and containers, propane tanks, white goods, demolition debris, and other solid waste. </a:t>
            </a:r>
          </a:p>
        </p:txBody>
      </p:sp>
    </p:spTree>
    <p:extLst>
      <p:ext uri="{BB962C8B-B14F-4D97-AF65-F5344CB8AC3E}">
        <p14:creationId xmlns:p14="http://schemas.microsoft.com/office/powerpoint/2010/main" val="3386934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E5E27-2F3C-E27D-14F4-D76400F7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13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D3492A-0D6C-2344-0227-701A08F87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918" y="1597373"/>
            <a:ext cx="10118164" cy="4714527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E536BA3-1E46-CDFA-366E-7B6FDDC87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8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Damascus</a:t>
            </a:r>
          </a:p>
        </p:txBody>
      </p:sp>
    </p:spTree>
    <p:extLst>
      <p:ext uri="{BB962C8B-B14F-4D97-AF65-F5344CB8AC3E}">
        <p14:creationId xmlns:p14="http://schemas.microsoft.com/office/powerpoint/2010/main" val="1464576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F9D0-BE8D-7D6D-1C86-4EFF497E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8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Federal Resource Requests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D2799-D76B-48FA-FDE6-BCBA9294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14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026" name="Picture 2" descr="Air monitor on a post">
            <a:extLst>
              <a:ext uri="{FF2B5EF4-FFF2-40B4-BE49-F238E27FC236}">
                <a16:creationId xmlns:a16="http://schemas.microsoft.com/office/drawing/2014/main" id="{6CB783C7-46E2-F8FD-AD90-34A328AD7B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1907971"/>
            <a:ext cx="4778829" cy="3317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32A3C8E8-E6C3-1D03-CCC5-31793DB93EC4}"/>
              </a:ext>
            </a:extLst>
          </p:cNvPr>
          <p:cNvSpPr txBox="1">
            <a:spLocks/>
          </p:cNvSpPr>
          <p:nvPr/>
        </p:nvSpPr>
        <p:spPr>
          <a:xfrm>
            <a:off x="5892800" y="1165350"/>
            <a:ext cx="5963553" cy="4802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When state capabilities are exceeded, DEQ can submit resource request to EPA and/or USCG for additional support under their federal authorities or through FEMA Mission Assignments.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Examples: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Waste collection, staging, and disposal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Air monitoring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Water sampling and analysis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Site assessments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8751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E8414-4BA0-2927-52D7-4ABAE876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77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Helene Response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664F7-66AA-200A-40E0-59E48A4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15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392CD4-4E0C-FAC3-2FD9-9F7544122F9A}"/>
              </a:ext>
            </a:extLst>
          </p:cNvPr>
          <p:cNvSpPr txBox="1"/>
          <p:nvPr/>
        </p:nvSpPr>
        <p:spPr>
          <a:xfrm>
            <a:off x="5984907" y="1034438"/>
            <a:ext cx="58521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PARTNERS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Emergency Management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</a:p>
          <a:p>
            <a:pPr defTabSz="914400"/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and State-Lead Contractor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Environmental Protection Agency </a:t>
            </a:r>
          </a:p>
          <a:p>
            <a:pPr defTabSz="914400"/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and emergency response contractors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5EB421-8B1A-EEF6-625E-C5D849CCEF6E}"/>
              </a:ext>
            </a:extLst>
          </p:cNvPr>
          <p:cNvSpPr txBox="1"/>
          <p:nvPr/>
        </p:nvSpPr>
        <p:spPr>
          <a:xfrm>
            <a:off x="5984906" y="3451980"/>
            <a:ext cx="56323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COUNTIES</a:t>
            </a:r>
            <a:endParaRPr lang="en-US" sz="2000" b="1" dirty="0">
              <a:solidFill>
                <a:srgbClr val="277E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and recovery efforts were concentrated in: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Giles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Grayson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Montgomery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Pulaski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Wythe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68AF48-C2AD-1134-0A74-F5B700057FE9}"/>
              </a:ext>
            </a:extLst>
          </p:cNvPr>
          <p:cNvGrpSpPr/>
          <p:nvPr/>
        </p:nvGrpSpPr>
        <p:grpSpPr>
          <a:xfrm>
            <a:off x="1212709" y="969997"/>
            <a:ext cx="4508782" cy="5546690"/>
            <a:chOff x="1311892" y="1311310"/>
            <a:chExt cx="4508782" cy="55466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3AA3C0-564C-66B6-8103-DD619ECD53F5}"/>
                </a:ext>
              </a:extLst>
            </p:cNvPr>
            <p:cNvSpPr/>
            <p:nvPr/>
          </p:nvSpPr>
          <p:spPr>
            <a:xfrm>
              <a:off x="1575307" y="1950931"/>
              <a:ext cx="3933868" cy="620889"/>
            </a:xfrm>
            <a:prstGeom prst="rect">
              <a:avLst/>
            </a:prstGeom>
            <a:solidFill>
              <a:srgbClr val="4EA72E">
                <a:lumMod val="20000"/>
                <a:lumOff val="80000"/>
              </a:srgbClr>
            </a:solidFill>
            <a:ln w="952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Small Containers (&lt;55 gallons)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3,405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C38BBF-79A9-C201-99F8-CE5BA7937AA5}"/>
                </a:ext>
              </a:extLst>
            </p:cNvPr>
            <p:cNvSpPr/>
            <p:nvPr/>
          </p:nvSpPr>
          <p:spPr>
            <a:xfrm>
              <a:off x="1575307" y="2693853"/>
              <a:ext cx="3933868" cy="620890"/>
            </a:xfrm>
            <a:prstGeom prst="rect">
              <a:avLst/>
            </a:prstGeom>
            <a:solidFill>
              <a:srgbClr val="4EA72E">
                <a:lumMod val="40000"/>
                <a:lumOff val="60000"/>
              </a:srgbClr>
            </a:solidFill>
            <a:ln w="952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Small Cylinders (&lt;20 pounds)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1,596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972E60-589B-1F85-1A8F-3DF173760DEB}"/>
                </a:ext>
              </a:extLst>
            </p:cNvPr>
            <p:cNvSpPr/>
            <p:nvPr/>
          </p:nvSpPr>
          <p:spPr>
            <a:xfrm>
              <a:off x="1575307" y="3436776"/>
              <a:ext cx="3933868" cy="620890"/>
            </a:xfrm>
            <a:prstGeom prst="rect">
              <a:avLst/>
            </a:prstGeom>
            <a:solidFill>
              <a:srgbClr val="4EA72E">
                <a:lumMod val="60000"/>
                <a:lumOff val="40000"/>
              </a:srgbClr>
            </a:solidFill>
            <a:ln w="952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Drums (55 gallons)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146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0A325B-ADA1-4D2D-B77F-2D2DC24F032E}"/>
                </a:ext>
              </a:extLst>
            </p:cNvPr>
            <p:cNvSpPr/>
            <p:nvPr/>
          </p:nvSpPr>
          <p:spPr>
            <a:xfrm>
              <a:off x="1575307" y="4179699"/>
              <a:ext cx="3933868" cy="620890"/>
            </a:xfrm>
            <a:prstGeom prst="rect">
              <a:avLst/>
            </a:prstGeom>
            <a:solidFill>
              <a:srgbClr val="4EA72E">
                <a:lumMod val="75000"/>
              </a:srgbClr>
            </a:solidFill>
            <a:ln w="952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Large Cylinders (&gt;20 pounds)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B23AD5-62EF-A262-113F-C58C1BC6F08A}"/>
                </a:ext>
              </a:extLst>
            </p:cNvPr>
            <p:cNvSpPr/>
            <p:nvPr/>
          </p:nvSpPr>
          <p:spPr>
            <a:xfrm>
              <a:off x="1575307" y="4922622"/>
              <a:ext cx="3933868" cy="620890"/>
            </a:xfrm>
            <a:prstGeom prst="rect">
              <a:avLst/>
            </a:prstGeom>
            <a:solidFill>
              <a:srgbClr val="4EA72E">
                <a:lumMod val="50000"/>
              </a:srgbClr>
            </a:solidFill>
            <a:ln w="952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Large Containers (&gt;55 gallons)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139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520ACD5-5552-CDE3-4FA5-4226E4677FE3}"/>
                </a:ext>
              </a:extLst>
            </p:cNvPr>
            <p:cNvSpPr/>
            <p:nvPr/>
          </p:nvSpPr>
          <p:spPr>
            <a:xfrm>
              <a:off x="1575307" y="5665546"/>
              <a:ext cx="3933868" cy="620890"/>
            </a:xfrm>
            <a:prstGeom prst="rect">
              <a:avLst/>
            </a:prstGeom>
            <a:solidFill>
              <a:srgbClr val="003300"/>
            </a:solidFill>
            <a:ln w="952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Propane Tanks (20 pounds)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133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BD7756-1A83-854F-C7BE-2E5F38B4659F}"/>
                </a:ext>
              </a:extLst>
            </p:cNvPr>
            <p:cNvSpPr txBox="1"/>
            <p:nvPr/>
          </p:nvSpPr>
          <p:spPr>
            <a:xfrm>
              <a:off x="1600937" y="1454125"/>
              <a:ext cx="3930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000" b="1" dirty="0">
                  <a:solidFill>
                    <a:prstClr val="black"/>
                  </a:solidFill>
                  <a:latin typeface="Aptos" panose="02110004020202020204"/>
                </a:rPr>
                <a:t>September 29 – January 24, 2025</a:t>
              </a:r>
              <a:endParaRPr lang="en-US" sz="2000" b="1" baseline="30000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97C663-11AB-7D90-C00B-A9C8E195D48D}"/>
                </a:ext>
              </a:extLst>
            </p:cNvPr>
            <p:cNvSpPr txBox="1"/>
            <p:nvPr/>
          </p:nvSpPr>
          <p:spPr>
            <a:xfrm>
              <a:off x="1575307" y="6408470"/>
              <a:ext cx="1636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>
                  <a:solidFill>
                    <a:prstClr val="black"/>
                  </a:solidFill>
                  <a:latin typeface="Aptos" panose="02110004020202020204"/>
                </a:rPr>
                <a:t>Source: EPA and DEQ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BCF037-7F01-97D3-57A9-C8E315CD4CFF}"/>
                </a:ext>
              </a:extLst>
            </p:cNvPr>
            <p:cNvSpPr/>
            <p:nvPr/>
          </p:nvSpPr>
          <p:spPr>
            <a:xfrm>
              <a:off x="1311892" y="1311310"/>
              <a:ext cx="4508782" cy="5546690"/>
            </a:xfrm>
            <a:prstGeom prst="rect">
              <a:avLst/>
            </a:prstGeom>
            <a:noFill/>
            <a:ln w="6350" cap="flat" cmpd="sng" algn="ctr">
              <a:solidFill>
                <a:srgbClr val="4EA72E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08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AF6FD-F948-E59C-588A-D32DEA0A4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F5CD72-60A8-C1A5-D4E5-FE9677DDA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0257" y="3230880"/>
            <a:ext cx="8071485" cy="117348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200" dirty="0"/>
              <a:t>What can localities and solid waste management organizations do to prepare?</a:t>
            </a:r>
          </a:p>
        </p:txBody>
      </p:sp>
    </p:spTree>
    <p:extLst>
      <p:ext uri="{BB962C8B-B14F-4D97-AF65-F5344CB8AC3E}">
        <p14:creationId xmlns:p14="http://schemas.microsoft.com/office/powerpoint/2010/main" val="260132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5C44-E29C-B174-AD75-D7EEA8B5D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Disaster Debris Management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E0BC3-DB15-DF1D-E61D-46250FD5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114" y="1690688"/>
            <a:ext cx="4633686" cy="4351338"/>
          </a:xfrm>
        </p:spPr>
        <p:txBody>
          <a:bodyPr>
            <a:normAutofit/>
          </a:bodyPr>
          <a:lstStyle/>
          <a:p>
            <a:r>
              <a:rPr lang="en-US" dirty="0"/>
              <a:t>Many localities do not have disaster debris plans</a:t>
            </a:r>
          </a:p>
          <a:p>
            <a:r>
              <a:rPr lang="en-US" dirty="0"/>
              <a:t>Assist with disaster debris planning</a:t>
            </a:r>
          </a:p>
          <a:p>
            <a:r>
              <a:rPr lang="en-US" dirty="0"/>
              <a:t>Assist with emergency debris site pre-selection and approval</a:t>
            </a:r>
          </a:p>
          <a:p>
            <a:r>
              <a:rPr lang="en-US" dirty="0"/>
              <a:t>Issue emergency permits for temporary debris reduction sites as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BF15F-416D-3BAC-715B-C7511B95E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17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F0695-8CB7-C76E-D6BA-50CAB4116F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1" y="1930400"/>
            <a:ext cx="5543816" cy="3775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893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E0BD-2F4D-5D46-3DDC-44871207C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" y="410845"/>
            <a:ext cx="10515600" cy="1017905"/>
          </a:xfrm>
        </p:spPr>
        <p:txBody>
          <a:bodyPr/>
          <a:lstStyle/>
          <a:p>
            <a:r>
              <a:rPr lang="en-US" dirty="0"/>
              <a:t>Important Lessons Learned During Helene: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1694A3C-6AD6-62B0-D7D1-1B33866057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2492864"/>
              </p:ext>
            </p:extLst>
          </p:nvPr>
        </p:nvGraphicFramePr>
        <p:xfrm>
          <a:off x="735330" y="1459865"/>
          <a:ext cx="6968177" cy="4852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0E49C-0314-B6B4-C549-B1375349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18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3214DE-3728-8B9D-0A9D-25C22B4AD8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093" y="3429000"/>
            <a:ext cx="41148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E1979A-7668-ED65-F117-8313C1457A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3800" y="546100"/>
            <a:ext cx="250574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93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30E7-8DB6-56C4-1C66-269BE8A6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VDOT Debris Reduction Sites</a:t>
            </a:r>
          </a:p>
        </p:txBody>
      </p:sp>
      <p:pic>
        <p:nvPicPr>
          <p:cNvPr id="6" name="Content Placeholder 5" descr="A picture containing text, screenshot, businesscard&#10;&#10;AI-generated content may be incorrect.">
            <a:extLst>
              <a:ext uri="{FF2B5EF4-FFF2-40B4-BE49-F238E27FC236}">
                <a16:creationId xmlns:a16="http://schemas.microsoft.com/office/drawing/2014/main" id="{3224E05B-EBC1-9E28-62F9-09A056765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842" y="1070400"/>
            <a:ext cx="5388958" cy="5241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7DAA5-C2A8-40E4-3715-DE9B53AE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19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819613-8AA1-4EED-835E-7AE7E914A07B}"/>
              </a:ext>
            </a:extLst>
          </p:cNvPr>
          <p:cNvSpPr txBox="1">
            <a:spLocks/>
          </p:cNvSpPr>
          <p:nvPr/>
        </p:nvSpPr>
        <p:spPr>
          <a:xfrm>
            <a:off x="711199" y="1325563"/>
            <a:ext cx="46336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Air regulations have provision for VDOT to open burn debris</a:t>
            </a:r>
          </a:p>
          <a:p>
            <a:r>
              <a:rPr lang="en-US" dirty="0"/>
              <a:t>Must notify DEQ when establishing site and prior to burning</a:t>
            </a:r>
          </a:p>
          <a:p>
            <a:r>
              <a:rPr lang="en-US" dirty="0"/>
              <a:t>Must comply with regulation and approved Best Management Practices</a:t>
            </a:r>
          </a:p>
        </p:txBody>
      </p:sp>
    </p:spTree>
    <p:extLst>
      <p:ext uri="{BB962C8B-B14F-4D97-AF65-F5344CB8AC3E}">
        <p14:creationId xmlns:p14="http://schemas.microsoft.com/office/powerpoint/2010/main" val="218384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FB15D-8A65-496A-E2E2-9A4D212F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E54FA-7955-5DC4-6022-8734AFF63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local, state, and federal government work together to recover from disasters?</a:t>
            </a:r>
          </a:p>
          <a:p>
            <a:r>
              <a:rPr lang="en-US" dirty="0"/>
              <a:t>How does DEQ support HazMat recovery efforts?</a:t>
            </a:r>
          </a:p>
          <a:p>
            <a:r>
              <a:rPr lang="en-US" dirty="0"/>
              <a:t>What can localities and solid waste management organizations do to prepare?</a:t>
            </a:r>
          </a:p>
          <a:p>
            <a:r>
              <a:rPr lang="en-US" dirty="0"/>
              <a:t>How can technology advancements disaster debris recovery efforts?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7E791-DAA2-3021-C141-4D4292B6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8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83FEF-74BD-6566-E5B2-8C75658D0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530E64E-CCBF-4FC1-03CC-6FF021FC0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5468" y="3230880"/>
            <a:ext cx="8501063" cy="117348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How can technology advancements support disaster debris recovery efforts?</a:t>
            </a:r>
          </a:p>
        </p:txBody>
      </p:sp>
    </p:spTree>
    <p:extLst>
      <p:ext uri="{BB962C8B-B14F-4D97-AF65-F5344CB8AC3E}">
        <p14:creationId xmlns:p14="http://schemas.microsoft.com/office/powerpoint/2010/main" val="1180517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6492-3E83-F8EA-A9EB-7BA3A4C82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684" y="3101635"/>
            <a:ext cx="6160633" cy="654730"/>
          </a:xfrm>
        </p:spPr>
        <p:txBody>
          <a:bodyPr/>
          <a:lstStyle/>
          <a:p>
            <a:r>
              <a:rPr lang="en-US" sz="3600" dirty="0"/>
              <a:t>Recent Collaborations</a:t>
            </a:r>
            <a:br>
              <a:rPr lang="en-US" sz="3600" dirty="0"/>
            </a:br>
            <a:r>
              <a:rPr lang="en-US" sz="3600" dirty="0"/>
              <a:t>with Virginia Tech </a:t>
            </a:r>
          </a:p>
        </p:txBody>
      </p:sp>
    </p:spTree>
    <p:extLst>
      <p:ext uri="{BB962C8B-B14F-4D97-AF65-F5344CB8AC3E}">
        <p14:creationId xmlns:p14="http://schemas.microsoft.com/office/powerpoint/2010/main" val="3925704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A62F-F019-2786-7421-E1F990AE3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Buchanan County has been the focus of analysis and publications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BBE18-F84A-3334-D973-962A54047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727" y="1124340"/>
            <a:ext cx="8538546" cy="513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75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A62F-F019-2786-7421-E1F990AE3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 of propane/fuel tanks in cluttered environments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FDE5EC4-C3E6-4204-9531-01EB5BEFAFC8}"/>
              </a:ext>
            </a:extLst>
          </p:cNvPr>
          <p:cNvSpPr txBox="1">
            <a:spLocks/>
          </p:cNvSpPr>
          <p:nvPr/>
        </p:nvSpPr>
        <p:spPr>
          <a:xfrm>
            <a:off x="10206892" y="6400800"/>
            <a:ext cx="46110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defTabSz="914400"/>
            <a:fld id="{58F97757-E6A4-483A-8689-6EC47130A4CB}" type="slidenum">
              <a:rPr lang="en-US" sz="1600">
                <a:solidFill>
                  <a:prstClr val="black"/>
                </a:solidFill>
                <a:latin typeface="Arial"/>
              </a:rPr>
              <a:pPr defTabSz="914400"/>
              <a:t>23</a:t>
            </a:fld>
            <a:endParaRPr lang="en-US" sz="16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577B29-B227-A3B3-7D64-089451591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99" y="1111855"/>
            <a:ext cx="9232801" cy="52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DED9A-E3C8-4554-A724-9EF670AD3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Coastal oil spill detection and classification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48B0-A5D4-E29C-4E66-F609DA806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181" y="1066800"/>
            <a:ext cx="9041638" cy="530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50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4F765-CA6D-0019-2B5B-677E290A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435" y="2774270"/>
            <a:ext cx="7003386" cy="654730"/>
          </a:xfrm>
        </p:spPr>
        <p:txBody>
          <a:bodyPr/>
          <a:lstStyle/>
          <a:p>
            <a:pPr algn="l"/>
            <a:r>
              <a:rPr lang="en-US"/>
              <a:t>Damage assessment - Hurricane Helene</a:t>
            </a:r>
            <a:endParaRPr lang="en-US" b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1D816-BB24-5E5D-AFBA-5F7138C990E7}"/>
              </a:ext>
            </a:extLst>
          </p:cNvPr>
          <p:cNvSpPr txBox="1"/>
          <p:nvPr/>
        </p:nvSpPr>
        <p:spPr>
          <a:xfrm>
            <a:off x="2847666" y="3429001"/>
            <a:ext cx="56609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1F497D"/>
                </a:solidFill>
                <a:latin typeface="Arial"/>
              </a:rPr>
              <a:t>Claytor Lake, South Holston Lake, Damascus, Taylors Valley</a:t>
            </a:r>
            <a:endParaRPr lang="en-US" sz="2800" b="1">
              <a:solidFill>
                <a:srgbClr val="1F497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183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B0D74-A8F6-1147-2780-A437E21E4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Aerial images were collected over Claytor Lake and Damascus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89CDE-1D32-FFF7-E3BA-53B4609061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08"/>
          <a:stretch/>
        </p:blipFill>
        <p:spPr>
          <a:xfrm>
            <a:off x="1725708" y="2181851"/>
            <a:ext cx="5400731" cy="2526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EBB86-25DE-725B-B90D-960DD94B5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438" y="2258239"/>
            <a:ext cx="3339856" cy="2526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5A1703-AB03-AD37-284C-D2D781F1736C}"/>
              </a:ext>
            </a:extLst>
          </p:cNvPr>
          <p:cNvSpPr txBox="1"/>
          <p:nvPr/>
        </p:nvSpPr>
        <p:spPr>
          <a:xfrm>
            <a:off x="7226711" y="4838181"/>
            <a:ext cx="315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/>
              </a:rPr>
              <a:t>Phoenix U-15 Motorglider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ACEC51-6FB7-85A8-BF56-7019501CC496}"/>
              </a:ext>
            </a:extLst>
          </p:cNvPr>
          <p:cNvSpPr txBox="1"/>
          <p:nvPr/>
        </p:nvSpPr>
        <p:spPr>
          <a:xfrm>
            <a:off x="4670323" y="4730964"/>
            <a:ext cx="2379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/>
              </a:rPr>
              <a:t>Flight path in Damascus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63ED5-6828-E368-C73E-0EBB59A02F0A}"/>
              </a:ext>
            </a:extLst>
          </p:cNvPr>
          <p:cNvSpPr txBox="1"/>
          <p:nvPr/>
        </p:nvSpPr>
        <p:spPr>
          <a:xfrm>
            <a:off x="2046667" y="4784386"/>
            <a:ext cx="2379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prstClr val="black"/>
                </a:solidFill>
                <a:latin typeface="Arial"/>
              </a:rPr>
              <a:t>Flight path in Claytor Lake</a:t>
            </a:r>
          </a:p>
        </p:txBody>
      </p:sp>
    </p:spTree>
    <p:extLst>
      <p:ext uri="{BB962C8B-B14F-4D97-AF65-F5344CB8AC3E}">
        <p14:creationId xmlns:p14="http://schemas.microsoft.com/office/powerpoint/2010/main" val="692529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7F9A6-B026-E019-3669-FBE7532DA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141742"/>
            <a:ext cx="7630162" cy="654730"/>
          </a:xfrm>
        </p:spPr>
        <p:txBody>
          <a:bodyPr/>
          <a:lstStyle/>
          <a:p>
            <a:r>
              <a:rPr lang="en-US"/>
              <a:t>Claytor Lake imagery – good for perspective but not for analysis</a:t>
            </a:r>
          </a:p>
        </p:txBody>
      </p:sp>
      <p:pic>
        <p:nvPicPr>
          <p:cNvPr id="10" name="Picture 9" descr="A picture containing tree, nature, hillside&#10;&#10;AI-generated content may be incorrect.">
            <a:extLst>
              <a:ext uri="{FF2B5EF4-FFF2-40B4-BE49-F238E27FC236}">
                <a16:creationId xmlns:a16="http://schemas.microsoft.com/office/drawing/2014/main" id="{C24CBBBA-8458-C10C-E58E-E76D5D21F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314" y="1303867"/>
            <a:ext cx="3647440" cy="2431626"/>
          </a:xfrm>
          <a:prstGeom prst="rect">
            <a:avLst/>
          </a:prstGeom>
        </p:spPr>
      </p:pic>
      <p:pic>
        <p:nvPicPr>
          <p:cNvPr id="12" name="Picture 11" descr="A picture containing nature, outdoor, mountain, shore&#10;&#10;AI-generated content may be incorrect.">
            <a:extLst>
              <a:ext uri="{FF2B5EF4-FFF2-40B4-BE49-F238E27FC236}">
                <a16:creationId xmlns:a16="http://schemas.microsoft.com/office/drawing/2014/main" id="{685C2D35-6181-CA62-4714-AEBE25DA7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880" y="1303865"/>
            <a:ext cx="3647441" cy="2431628"/>
          </a:xfrm>
          <a:prstGeom prst="rect">
            <a:avLst/>
          </a:prstGeom>
        </p:spPr>
      </p:pic>
      <p:pic>
        <p:nvPicPr>
          <p:cNvPr id="14" name="Picture 13" descr="An aerial view of a beach&#10;&#10;AI-generated content may be incorrect.">
            <a:extLst>
              <a:ext uri="{FF2B5EF4-FFF2-40B4-BE49-F238E27FC236}">
                <a16:creationId xmlns:a16="http://schemas.microsoft.com/office/drawing/2014/main" id="{C8DF2CC8-9BD4-F6F7-C229-354720E64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878" y="3869266"/>
            <a:ext cx="3647442" cy="2431629"/>
          </a:xfrm>
          <a:prstGeom prst="rect">
            <a:avLst/>
          </a:prstGeom>
        </p:spPr>
      </p:pic>
      <p:pic>
        <p:nvPicPr>
          <p:cNvPr id="16" name="Picture 15" descr="A picture containing mountain, nature, outdoor, shore&#10;&#10;AI-generated content may be incorrect.">
            <a:extLst>
              <a:ext uri="{FF2B5EF4-FFF2-40B4-BE49-F238E27FC236}">
                <a16:creationId xmlns:a16="http://schemas.microsoft.com/office/drawing/2014/main" id="{CE519915-E2BA-D325-B9DB-DD7D708370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314" y="3869265"/>
            <a:ext cx="3647444" cy="24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99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EFB9-9E58-29BE-43E1-664B7309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Claytor Lake imagery used for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A3F2D-71D3-97A6-AE0F-5BB10084C5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6291" y="1280160"/>
            <a:ext cx="8866594" cy="500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3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8A6AC-D178-BCFA-71C5-5AB728091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5118-CC16-8C0C-9F2C-558513324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055" y="130802"/>
            <a:ext cx="6172327" cy="714025"/>
          </a:xfrm>
        </p:spPr>
        <p:txBody>
          <a:bodyPr>
            <a:normAutofit/>
          </a:bodyPr>
          <a:lstStyle/>
          <a:p>
            <a:r>
              <a:rPr lang="en-US" sz="2700"/>
              <a:t>Debris Detection in Claytor Lake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51FA3-8A3F-4498-D6C8-32286E8E1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37" y="1020916"/>
            <a:ext cx="9675126" cy="52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6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A0EE961-0FEF-3FB2-36E2-2DC466A0E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2110" y="3200400"/>
            <a:ext cx="8907780" cy="117348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How do local, state, and federal governments work together to recover from disasters?</a:t>
            </a:r>
          </a:p>
        </p:txBody>
      </p:sp>
    </p:spTree>
    <p:extLst>
      <p:ext uri="{BB962C8B-B14F-4D97-AF65-F5344CB8AC3E}">
        <p14:creationId xmlns:p14="http://schemas.microsoft.com/office/powerpoint/2010/main" val="1245570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E5985-7514-9F9C-CF4C-87153162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684" y="141742"/>
            <a:ext cx="7172618" cy="654730"/>
          </a:xfrm>
        </p:spPr>
        <p:txBody>
          <a:bodyPr/>
          <a:lstStyle/>
          <a:p>
            <a:r>
              <a:rPr lang="en-US"/>
              <a:t>Debris Classification &amp; Area Estimation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9A3CF4-2DFE-1BA6-8275-F623147CE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579" y="1103726"/>
            <a:ext cx="8666842" cy="528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04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203C-D27C-4D79-BFB3-CAE23253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685" y="141742"/>
            <a:ext cx="6071166" cy="654730"/>
          </a:xfrm>
        </p:spPr>
        <p:txBody>
          <a:bodyPr/>
          <a:lstStyle/>
          <a:p>
            <a:r>
              <a:rPr lang="en-US" sz="2000"/>
              <a:t>Ground images at Damascus provided perspective but were not useful for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9D9A4-1E8E-4BA8-A018-104FBD6CF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400" y="1066801"/>
            <a:ext cx="3530600" cy="2647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1B315F-3A78-4C0D-9CD9-9F93A7EB5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225" y="1066801"/>
            <a:ext cx="3448051" cy="2586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F9AE02-5922-4E48-872C-058278C1B0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276" y="3783736"/>
            <a:ext cx="3514725" cy="2521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373C8B-ED32-4FC4-8D54-CABDB6E9B6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225" y="3751623"/>
            <a:ext cx="3448050" cy="25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01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EB1D-8B34-9D7B-2A0A-200287A5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Debris Estimation in Damascus</a:t>
            </a:r>
          </a:p>
        </p:txBody>
      </p:sp>
      <p:pic>
        <p:nvPicPr>
          <p:cNvPr id="9" name="Content Placeholder 8" descr="Aerial view of a river and a park&#10;&#10;Description automatically generated">
            <a:extLst>
              <a:ext uri="{FF2B5EF4-FFF2-40B4-BE49-F238E27FC236}">
                <a16:creationId xmlns:a16="http://schemas.microsoft.com/office/drawing/2014/main" id="{010462CB-CAA2-1570-CDD4-2443488DA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685" y="1963683"/>
            <a:ext cx="5056791" cy="326350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C75329-1554-192C-B5F0-6732B11052DC}"/>
              </a:ext>
            </a:extLst>
          </p:cNvPr>
          <p:cNvSpPr txBox="1"/>
          <p:nvPr/>
        </p:nvSpPr>
        <p:spPr>
          <a:xfrm>
            <a:off x="1956621" y="2579773"/>
            <a:ext cx="2890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prstClr val="black"/>
                </a:solidFill>
                <a:latin typeface="Arial"/>
              </a:rPr>
              <a:t>Compared the 2016 LiDAR data with the DEM data from 3D construction and evaluated the debris height.</a:t>
            </a:r>
          </a:p>
        </p:txBody>
      </p:sp>
    </p:spTree>
    <p:extLst>
      <p:ext uri="{BB962C8B-B14F-4D97-AF65-F5344CB8AC3E}">
        <p14:creationId xmlns:p14="http://schemas.microsoft.com/office/powerpoint/2010/main" val="2456202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A62F-F019-2786-7421-E1F990AE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685" y="141742"/>
            <a:ext cx="6063922" cy="654730"/>
          </a:xfrm>
        </p:spPr>
        <p:txBody>
          <a:bodyPr/>
          <a:lstStyle/>
          <a:p>
            <a:r>
              <a:rPr lang="en-US" sz="2000"/>
              <a:t>One of the significant outcomes of our analysis was quantifying the blockage in Laurel creek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FDE5EC4-C3E6-4204-9531-01EB5BEFAFC8}"/>
              </a:ext>
            </a:extLst>
          </p:cNvPr>
          <p:cNvSpPr txBox="1">
            <a:spLocks/>
          </p:cNvSpPr>
          <p:nvPr/>
        </p:nvSpPr>
        <p:spPr>
          <a:xfrm>
            <a:off x="10206892" y="6400800"/>
            <a:ext cx="46110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defTabSz="914400"/>
            <a:fld id="{58F97757-E6A4-483A-8689-6EC47130A4CB}" type="slidenum">
              <a:rPr lang="en-US" sz="1600">
                <a:solidFill>
                  <a:prstClr val="black"/>
                </a:solidFill>
                <a:latin typeface="Arial"/>
              </a:rPr>
              <a:pPr defTabSz="914400"/>
              <a:t>33</a:t>
            </a:fld>
            <a:endParaRPr lang="en-US" sz="16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932EA-377A-7787-0CB5-4CDB9BDB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52" y="1101144"/>
            <a:ext cx="9349696" cy="52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93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B37F-520B-D032-1AA2-227E7734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488" y="141742"/>
            <a:ext cx="7901609" cy="654730"/>
          </a:xfrm>
        </p:spPr>
        <p:txBody>
          <a:bodyPr/>
          <a:lstStyle/>
          <a:p>
            <a:r>
              <a:rPr lang="en-US">
                <a:cs typeface="Arial"/>
              </a:rPr>
              <a:t>Lessons learned: Benefits to using scientific approach to damage assessments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283F-2E1B-B8EC-B537-4B684D35C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Need for high-definition aerial imagery</a:t>
            </a:r>
            <a:endParaRPr lang="en-US" dirty="0"/>
          </a:p>
          <a:p>
            <a:r>
              <a:rPr lang="en-US" dirty="0"/>
              <a:t>Data analysis to support: 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Quick identification of damage to structures and quantification of debris</a:t>
            </a:r>
          </a:p>
          <a:p>
            <a:pPr lvl="1"/>
            <a:r>
              <a:rPr lang="en-US" dirty="0">
                <a:cs typeface="Arial"/>
              </a:rPr>
              <a:t>Assignment of risk category</a:t>
            </a:r>
          </a:p>
          <a:p>
            <a:pPr lvl="1"/>
            <a:r>
              <a:rPr lang="en-US" dirty="0">
                <a:cs typeface="Arial"/>
              </a:rPr>
              <a:t>Prioritization of the recovery efforts</a:t>
            </a:r>
          </a:p>
          <a:p>
            <a:pPr lvl="1"/>
            <a:r>
              <a:rPr lang="en-US" dirty="0">
                <a:cs typeface="Arial"/>
              </a:rPr>
              <a:t>Scoping the work appropriately</a:t>
            </a:r>
          </a:p>
          <a:p>
            <a:pPr lvl="1"/>
            <a:r>
              <a:rPr lang="en-US" dirty="0">
                <a:cs typeface="Arial"/>
              </a:rPr>
              <a:t>Aligning the funding source with the work</a:t>
            </a:r>
          </a:p>
          <a:p>
            <a:r>
              <a:rPr lang="en-US" dirty="0">
                <a:cs typeface="Arial"/>
              </a:rPr>
              <a:t>Data management and storage</a:t>
            </a:r>
          </a:p>
        </p:txBody>
      </p:sp>
    </p:spTree>
    <p:extLst>
      <p:ext uri="{BB962C8B-B14F-4D97-AF65-F5344CB8AC3E}">
        <p14:creationId xmlns:p14="http://schemas.microsoft.com/office/powerpoint/2010/main" val="2309557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4B4D-92FA-A0C0-81AE-777E86AC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Where to go from here: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1228E-BAEF-1195-1F7F-955B9F07B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C9B584-852F-4056-BF30-ABA66A23FD41}" type="slidenum">
              <a:rPr lang="en-US" smtClean="0"/>
              <a:pPr>
                <a:spcAft>
                  <a:spcPts val="600"/>
                </a:spcAft>
              </a:pPr>
              <a:t>35</a:t>
            </a:fld>
            <a:r>
              <a:rPr lang="en-US" dirty="0"/>
              <a:t>					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38F343-8AC1-C14F-16F9-7EDD2608A027}"/>
              </a:ext>
            </a:extLst>
          </p:cNvPr>
          <p:cNvGrpSpPr/>
          <p:nvPr/>
        </p:nvGrpSpPr>
        <p:grpSpPr>
          <a:xfrm>
            <a:off x="838200" y="1675030"/>
            <a:ext cx="10515600" cy="4347726"/>
            <a:chOff x="838200" y="1827430"/>
            <a:chExt cx="10515600" cy="43477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411B84A-BEC7-69CF-A847-D6A43805BBCA}"/>
                </a:ext>
              </a:extLst>
            </p:cNvPr>
            <p:cNvSpPr/>
            <p:nvPr/>
          </p:nvSpPr>
          <p:spPr>
            <a:xfrm>
              <a:off x="838200" y="4115707"/>
              <a:ext cx="10515600" cy="915310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900BB51-DB37-4B1D-88C4-C6EC1F5EE382}"/>
                </a:ext>
              </a:extLst>
            </p:cNvPr>
            <p:cNvSpPr/>
            <p:nvPr/>
          </p:nvSpPr>
          <p:spPr>
            <a:xfrm>
              <a:off x="838200" y="1827430"/>
              <a:ext cx="10515600" cy="915310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ectangle 7" descr="Firefighter">
              <a:extLst>
                <a:ext uri="{FF2B5EF4-FFF2-40B4-BE49-F238E27FC236}">
                  <a16:creationId xmlns:a16="http://schemas.microsoft.com/office/drawing/2014/main" id="{D3D8CCE9-E354-D380-7745-5E0D57490FB6}"/>
                </a:ext>
              </a:extLst>
            </p:cNvPr>
            <p:cNvSpPr/>
            <p:nvPr/>
          </p:nvSpPr>
          <p:spPr>
            <a:xfrm>
              <a:off x="1115081" y="2033375"/>
              <a:ext cx="503420" cy="503420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7CB16FB-F5C8-0128-8268-9B7C39EC3E41}"/>
                </a:ext>
              </a:extLst>
            </p:cNvPr>
            <p:cNvSpPr/>
            <p:nvPr/>
          </p:nvSpPr>
          <p:spPr>
            <a:xfrm>
              <a:off x="1895383" y="1827430"/>
              <a:ext cx="9458416" cy="915310"/>
            </a:xfrm>
            <a:custGeom>
              <a:avLst/>
              <a:gdLst>
                <a:gd name="connsiteX0" fmla="*/ 0 w 9458416"/>
                <a:gd name="connsiteY0" fmla="*/ 0 h 915310"/>
                <a:gd name="connsiteX1" fmla="*/ 9458416 w 9458416"/>
                <a:gd name="connsiteY1" fmla="*/ 0 h 915310"/>
                <a:gd name="connsiteX2" fmla="*/ 9458416 w 9458416"/>
                <a:gd name="connsiteY2" fmla="*/ 915310 h 915310"/>
                <a:gd name="connsiteX3" fmla="*/ 0 w 9458416"/>
                <a:gd name="connsiteY3" fmla="*/ 915310 h 915310"/>
                <a:gd name="connsiteX4" fmla="*/ 0 w 9458416"/>
                <a:gd name="connsiteY4" fmla="*/ 0 h 91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8416" h="915310">
                  <a:moveTo>
                    <a:pt x="0" y="0"/>
                  </a:moveTo>
                  <a:lnTo>
                    <a:pt x="9458416" y="0"/>
                  </a:lnTo>
                  <a:lnTo>
                    <a:pt x="9458416" y="915310"/>
                  </a:lnTo>
                  <a:lnTo>
                    <a:pt x="0" y="9153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870" tIns="96870" rIns="96870" bIns="96870" numCol="1" spcCol="1270" anchor="ctr" anchorCtr="0">
              <a:noAutofit/>
            </a:bodyPr>
            <a:lstStyle/>
            <a:p>
              <a:pPr marL="0" lvl="0" indent="0" algn="l" defTabSz="9779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/>
                <a:t>Get to know your local emergency manager.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33A2C-4E80-97D0-A00F-FFB38B5D7A66}"/>
                </a:ext>
              </a:extLst>
            </p:cNvPr>
            <p:cNvSpPr/>
            <p:nvPr/>
          </p:nvSpPr>
          <p:spPr>
            <a:xfrm>
              <a:off x="838200" y="2971569"/>
              <a:ext cx="10515600" cy="915310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 descr="Meeting with solid fill">
              <a:extLst>
                <a:ext uri="{FF2B5EF4-FFF2-40B4-BE49-F238E27FC236}">
                  <a16:creationId xmlns:a16="http://schemas.microsoft.com/office/drawing/2014/main" id="{C0654A6B-A558-A071-E80A-B5633BA5045F}"/>
                </a:ext>
              </a:extLst>
            </p:cNvPr>
            <p:cNvSpPr/>
            <p:nvPr/>
          </p:nvSpPr>
          <p:spPr>
            <a:xfrm>
              <a:off x="1115081" y="3177514"/>
              <a:ext cx="503420" cy="503420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601026-D447-01E0-5DE0-0D5E76244682}"/>
                </a:ext>
              </a:extLst>
            </p:cNvPr>
            <p:cNvSpPr/>
            <p:nvPr/>
          </p:nvSpPr>
          <p:spPr>
            <a:xfrm>
              <a:off x="1895383" y="2971569"/>
              <a:ext cx="9458416" cy="915310"/>
            </a:xfrm>
            <a:custGeom>
              <a:avLst/>
              <a:gdLst>
                <a:gd name="connsiteX0" fmla="*/ 0 w 9458416"/>
                <a:gd name="connsiteY0" fmla="*/ 0 h 915310"/>
                <a:gd name="connsiteX1" fmla="*/ 9458416 w 9458416"/>
                <a:gd name="connsiteY1" fmla="*/ 0 h 915310"/>
                <a:gd name="connsiteX2" fmla="*/ 9458416 w 9458416"/>
                <a:gd name="connsiteY2" fmla="*/ 915310 h 915310"/>
                <a:gd name="connsiteX3" fmla="*/ 0 w 9458416"/>
                <a:gd name="connsiteY3" fmla="*/ 915310 h 915310"/>
                <a:gd name="connsiteX4" fmla="*/ 0 w 9458416"/>
                <a:gd name="connsiteY4" fmla="*/ 0 h 91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8416" h="915310">
                  <a:moveTo>
                    <a:pt x="0" y="0"/>
                  </a:moveTo>
                  <a:lnTo>
                    <a:pt x="9458416" y="0"/>
                  </a:lnTo>
                  <a:lnTo>
                    <a:pt x="9458416" y="915310"/>
                  </a:lnTo>
                  <a:lnTo>
                    <a:pt x="0" y="9153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870" tIns="96870" rIns="96870" bIns="96870" numCol="1" spcCol="1270" anchor="ctr" anchorCtr="0">
              <a:noAutofit/>
            </a:bodyPr>
            <a:lstStyle/>
            <a:p>
              <a:pPr marL="0" lvl="0" indent="0" algn="l" defTabSz="9779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Get involved with local or regional disaster debris planning efforts.</a:t>
              </a:r>
            </a:p>
          </p:txBody>
        </p:sp>
        <p:sp>
          <p:nvSpPr>
            <p:cNvPr id="14" name="Rectangle 13" descr="Dollar">
              <a:extLst>
                <a:ext uri="{FF2B5EF4-FFF2-40B4-BE49-F238E27FC236}">
                  <a16:creationId xmlns:a16="http://schemas.microsoft.com/office/drawing/2014/main" id="{8F3694D9-6B21-4A27-7BFF-8F0D1181FE81}"/>
                </a:ext>
              </a:extLst>
            </p:cNvPr>
            <p:cNvSpPr/>
            <p:nvPr/>
          </p:nvSpPr>
          <p:spPr>
            <a:xfrm>
              <a:off x="1115081" y="4321652"/>
              <a:ext cx="503420" cy="503420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EBA22FA-2060-1042-BBD1-00D35C748A70}"/>
                </a:ext>
              </a:extLst>
            </p:cNvPr>
            <p:cNvSpPr/>
            <p:nvPr/>
          </p:nvSpPr>
          <p:spPr>
            <a:xfrm>
              <a:off x="1895383" y="4115707"/>
              <a:ext cx="9458416" cy="915310"/>
            </a:xfrm>
            <a:custGeom>
              <a:avLst/>
              <a:gdLst>
                <a:gd name="connsiteX0" fmla="*/ 0 w 9458416"/>
                <a:gd name="connsiteY0" fmla="*/ 0 h 915310"/>
                <a:gd name="connsiteX1" fmla="*/ 9458416 w 9458416"/>
                <a:gd name="connsiteY1" fmla="*/ 0 h 915310"/>
                <a:gd name="connsiteX2" fmla="*/ 9458416 w 9458416"/>
                <a:gd name="connsiteY2" fmla="*/ 915310 h 915310"/>
                <a:gd name="connsiteX3" fmla="*/ 0 w 9458416"/>
                <a:gd name="connsiteY3" fmla="*/ 915310 h 915310"/>
                <a:gd name="connsiteX4" fmla="*/ 0 w 9458416"/>
                <a:gd name="connsiteY4" fmla="*/ 0 h 91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8416" h="915310">
                  <a:moveTo>
                    <a:pt x="0" y="0"/>
                  </a:moveTo>
                  <a:lnTo>
                    <a:pt x="9458416" y="0"/>
                  </a:lnTo>
                  <a:lnTo>
                    <a:pt x="9458416" y="915310"/>
                  </a:lnTo>
                  <a:lnTo>
                    <a:pt x="0" y="9153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870" tIns="96870" rIns="96870" bIns="96870" numCol="1" spcCol="1270" anchor="ctr" anchorCtr="0">
              <a:noAutofit/>
            </a:bodyPr>
            <a:lstStyle/>
            <a:p>
              <a:pPr marL="0" lvl="0" indent="0" algn="l" defTabSz="9779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Learn more about how FEMA Public Assistance funding may apply to your organization.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C14BC3-F019-8C51-7FBA-1EE510A98CCD}"/>
                </a:ext>
              </a:extLst>
            </p:cNvPr>
            <p:cNvSpPr/>
            <p:nvPr/>
          </p:nvSpPr>
          <p:spPr>
            <a:xfrm>
              <a:off x="838200" y="5259846"/>
              <a:ext cx="10515600" cy="915310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 descr="Questions with solid fill">
              <a:extLst>
                <a:ext uri="{FF2B5EF4-FFF2-40B4-BE49-F238E27FC236}">
                  <a16:creationId xmlns:a16="http://schemas.microsoft.com/office/drawing/2014/main" id="{D9A63F82-4AD1-850F-5A5B-55AE30B7E9F1}"/>
                </a:ext>
              </a:extLst>
            </p:cNvPr>
            <p:cNvSpPr/>
            <p:nvPr/>
          </p:nvSpPr>
          <p:spPr>
            <a:xfrm>
              <a:off x="1115081" y="5465791"/>
              <a:ext cx="503420" cy="503420"/>
            </a:xfrm>
            <a:prstGeom prst="rect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11F042D-8831-D565-1555-C69932847D5F}"/>
                </a:ext>
              </a:extLst>
            </p:cNvPr>
            <p:cNvSpPr/>
            <p:nvPr/>
          </p:nvSpPr>
          <p:spPr>
            <a:xfrm>
              <a:off x="1895383" y="5259846"/>
              <a:ext cx="9458416" cy="915310"/>
            </a:xfrm>
            <a:custGeom>
              <a:avLst/>
              <a:gdLst>
                <a:gd name="connsiteX0" fmla="*/ 0 w 9458416"/>
                <a:gd name="connsiteY0" fmla="*/ 0 h 915310"/>
                <a:gd name="connsiteX1" fmla="*/ 9458416 w 9458416"/>
                <a:gd name="connsiteY1" fmla="*/ 0 h 915310"/>
                <a:gd name="connsiteX2" fmla="*/ 9458416 w 9458416"/>
                <a:gd name="connsiteY2" fmla="*/ 915310 h 915310"/>
                <a:gd name="connsiteX3" fmla="*/ 0 w 9458416"/>
                <a:gd name="connsiteY3" fmla="*/ 915310 h 915310"/>
                <a:gd name="connsiteX4" fmla="*/ 0 w 9458416"/>
                <a:gd name="connsiteY4" fmla="*/ 0 h 91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8416" h="915310">
                  <a:moveTo>
                    <a:pt x="0" y="0"/>
                  </a:moveTo>
                  <a:lnTo>
                    <a:pt x="9458416" y="0"/>
                  </a:lnTo>
                  <a:lnTo>
                    <a:pt x="9458416" y="915310"/>
                  </a:lnTo>
                  <a:lnTo>
                    <a:pt x="0" y="9153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870" tIns="96870" rIns="96870" bIns="96870" numCol="1" spcCol="1270" anchor="ctr" anchorCtr="0">
              <a:noAutofit/>
            </a:bodyPr>
            <a:lstStyle/>
            <a:p>
              <a:pPr marL="0" lvl="0" indent="0" algn="l" defTabSz="9779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/>
                <a:t>Think about which elements of information your organization needs to navigate disaster recovery successfully.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789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871-DC08-2C35-BB82-6B028FBC5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7E92-A7F3-4095-6827-B82A2C732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9396" y="1487751"/>
            <a:ext cx="9285027" cy="722050"/>
          </a:xfrm>
        </p:spPr>
        <p:txBody>
          <a:bodyPr>
            <a:normAutofit/>
          </a:bodyPr>
          <a:lstStyle/>
          <a:p>
            <a:r>
              <a:rPr lang="en-US" dirty="0"/>
              <a:t>Questions: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9F61D5F-6444-43C8-5FCD-B628B1DF2B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9394" y="2362201"/>
            <a:ext cx="7467926" cy="2286000"/>
          </a:xfrm>
          <a:ln>
            <a:noFill/>
          </a:ln>
        </p:spPr>
        <p:txBody>
          <a:bodyPr/>
          <a:lstStyle/>
          <a:p>
            <a:r>
              <a:rPr lang="en-US" sz="2000" dirty="0"/>
              <a:t>Holly Brown, Program Specialist	</a:t>
            </a:r>
          </a:p>
          <a:p>
            <a:r>
              <a:rPr lang="en-US" sz="2000" dirty="0"/>
              <a:t>Office of Pollution Response &amp; Emergency Preparedness</a:t>
            </a:r>
          </a:p>
          <a:p>
            <a:r>
              <a:rPr lang="en-US" sz="2000" dirty="0"/>
              <a:t>Virginia Department of Environmental Quality</a:t>
            </a:r>
          </a:p>
          <a:p>
            <a:r>
              <a:rPr lang="en-US" sz="2000" dirty="0"/>
              <a:t>holly.brown@deq.virginia.gov</a:t>
            </a:r>
          </a:p>
          <a:p>
            <a:r>
              <a:rPr lang="en-US" sz="2000" dirty="0"/>
              <a:t>804-718-9464</a:t>
            </a:r>
          </a:p>
        </p:txBody>
      </p:sp>
    </p:spTree>
    <p:extLst>
      <p:ext uri="{BB962C8B-B14F-4D97-AF65-F5344CB8AC3E}">
        <p14:creationId xmlns:p14="http://schemas.microsoft.com/office/powerpoint/2010/main" val="220630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2D8B-A33E-7D5B-BB43-369EDE2A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Paradigm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3BDCF61-79EB-94C9-7C78-D044859F09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585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EFB6A-5109-75C0-2943-A0CB39D8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4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7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937C3-2276-2A99-EACB-CC074C8FA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4457"/>
            <a:ext cx="440756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Establishes: </a:t>
            </a:r>
          </a:p>
          <a:p>
            <a:r>
              <a:rPr lang="en-US" sz="2400" dirty="0"/>
              <a:t>Emergency Operations Plan and the Hazard Specific Annexes </a:t>
            </a:r>
            <a:r>
              <a:rPr lang="en-US" sz="2000" dirty="0"/>
              <a:t>(HazMat, Wildfire, Earthquake…)</a:t>
            </a:r>
            <a:endParaRPr lang="en-US" sz="2400" dirty="0"/>
          </a:p>
          <a:p>
            <a:r>
              <a:rPr lang="en-US" sz="2400" dirty="0"/>
              <a:t>Virginia Emergency Support Team</a:t>
            </a:r>
          </a:p>
          <a:p>
            <a:r>
              <a:rPr lang="en-US" sz="2400" dirty="0"/>
              <a:t>Roles and responsibilities for each agency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5D0CE-EAC1-3755-86B1-6EBFD6790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5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FCA2D5-3EFE-8BBE-2653-A6420700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75" y="1259506"/>
            <a:ext cx="5867325" cy="491745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00B068-4D93-81F8-2DFA-55E6867CC4D5}"/>
              </a:ext>
            </a:extLst>
          </p:cNvPr>
          <p:cNvSpPr txBox="1">
            <a:spLocks/>
          </p:cNvSpPr>
          <p:nvPr/>
        </p:nvSpPr>
        <p:spPr>
          <a:xfrm>
            <a:off x="838200" y="-17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Executive Order 42 - COVEOP</a:t>
            </a:r>
          </a:p>
        </p:txBody>
      </p:sp>
    </p:spTree>
    <p:extLst>
      <p:ext uri="{BB962C8B-B14F-4D97-AF65-F5344CB8AC3E}">
        <p14:creationId xmlns:p14="http://schemas.microsoft.com/office/powerpoint/2010/main" val="1491823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83562-8E63-1379-AB8E-CCA68F42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6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026" name="Picture 2" descr="Virginia Department of Emergency Management on X: &quot;Virginia emergency  managers, FEMA, and partners from multiple states are continuing around the  clock work to respond to Hurricane #FlorenceVA in the Virginia Emergency  Operations">
            <a:extLst>
              <a:ext uri="{FF2B5EF4-FFF2-40B4-BE49-F238E27FC236}">
                <a16:creationId xmlns:a16="http://schemas.microsoft.com/office/drawing/2014/main" id="{0E6968C0-2161-CACA-9376-572AB3FC6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1166" y="1308477"/>
            <a:ext cx="4432634" cy="493595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224CFD-58BF-B8B9-D3C5-D78A75E8FADA}"/>
              </a:ext>
            </a:extLst>
          </p:cNvPr>
          <p:cNvSpPr txBox="1">
            <a:spLocks/>
          </p:cNvSpPr>
          <p:nvPr/>
        </p:nvSpPr>
        <p:spPr>
          <a:xfrm>
            <a:off x="838200" y="-17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/>
              <a:t>Virginia Emergency Support Team (VEST)</a:t>
            </a:r>
            <a:endParaRPr lang="en-US" sz="4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D76F07-2F17-508C-331A-693BAB144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8476"/>
            <a:ext cx="5931568" cy="500342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Comprised 300 +members drawn from all Executive Branch state agencies, NGOs, and private sector companies. </a:t>
            </a:r>
          </a:p>
          <a:p>
            <a:pPr>
              <a:lnSpc>
                <a:spcPct val="120000"/>
              </a:lnSpc>
            </a:pPr>
            <a:r>
              <a:rPr lang="en-US" dirty="0"/>
              <a:t>During steady-state operations, VEST training is conducted on a bimonthly basis on a variety of emergency management topics.</a:t>
            </a:r>
          </a:p>
          <a:p>
            <a:pPr>
              <a:lnSpc>
                <a:spcPct val="120000"/>
              </a:lnSpc>
            </a:pPr>
            <a:r>
              <a:rPr lang="en-US" dirty="0"/>
              <a:t>During VEST Activations,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VDEM fills the VEST Command &amp; General Staff positions.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VEST members may be physically present at the VEOC while others may be virtual or may not be activated. </a:t>
            </a:r>
          </a:p>
        </p:txBody>
      </p:sp>
    </p:spTree>
    <p:extLst>
      <p:ext uri="{BB962C8B-B14F-4D97-AF65-F5344CB8AC3E}">
        <p14:creationId xmlns:p14="http://schemas.microsoft.com/office/powerpoint/2010/main" val="148140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83702-2619-ED49-0ABF-A1A9D815F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08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Virginia Emergency Support Team (VEST)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F2D80D-3BBA-6E59-8B0A-1632CDC2E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7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7" name="Content Placeholder 16" descr="A group of people working in an office&#10;&#10;AI-generated content may be incorrect.">
            <a:extLst>
              <a:ext uri="{FF2B5EF4-FFF2-40B4-BE49-F238E27FC236}">
                <a16:creationId xmlns:a16="http://schemas.microsoft.com/office/drawing/2014/main" id="{DFB3EEAF-E783-E2F8-75F8-728361496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71" y="1462891"/>
            <a:ext cx="5249929" cy="4401643"/>
          </a:xfr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FF8521-43D8-806B-D8ED-63B8195327D6}"/>
              </a:ext>
            </a:extLst>
          </p:cNvPr>
          <p:cNvSpPr/>
          <p:nvPr/>
        </p:nvSpPr>
        <p:spPr>
          <a:xfrm rot="279042">
            <a:off x="2280741" y="2164144"/>
            <a:ext cx="914400" cy="5636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87144B-C653-5FA9-DBCE-D231D79E174D}"/>
              </a:ext>
            </a:extLst>
          </p:cNvPr>
          <p:cNvSpPr/>
          <p:nvPr/>
        </p:nvSpPr>
        <p:spPr>
          <a:xfrm rot="235001">
            <a:off x="3481001" y="2174216"/>
            <a:ext cx="1211414" cy="5636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128D67-C7C7-1E87-67CD-0A540639EA7A}"/>
              </a:ext>
            </a:extLst>
          </p:cNvPr>
          <p:cNvSpPr txBox="1"/>
          <p:nvPr/>
        </p:nvSpPr>
        <p:spPr>
          <a:xfrm>
            <a:off x="6340654" y="1589394"/>
            <a:ext cx="5471388" cy="340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2400" dirty="0"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the COVEOP, DEQ supports the VEST when activated and has the following roles/responsibilities:</a:t>
            </a:r>
          </a:p>
          <a:p>
            <a:pPr>
              <a:lnSpc>
                <a:spcPts val="2900"/>
              </a:lnSpc>
            </a:pPr>
            <a:r>
              <a:rPr lang="en-US" sz="24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 10 (Oil/Hazmat): Co-Lead</a:t>
            </a: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 3 (Public Works): Support</a:t>
            </a: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 8 (Public Health): Support</a:t>
            </a: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 11 (Agriculture): Support</a:t>
            </a: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 15 (Public Information): Support</a:t>
            </a:r>
          </a:p>
        </p:txBody>
      </p:sp>
    </p:spTree>
    <p:extLst>
      <p:ext uri="{BB962C8B-B14F-4D97-AF65-F5344CB8AC3E}">
        <p14:creationId xmlns:p14="http://schemas.microsoft.com/office/powerpoint/2010/main" val="406239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36098-CB8C-4CBF-2ABB-FC10A1A3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429310-D04A-B325-05C4-709C66A66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3715" y="3154680"/>
            <a:ext cx="6084570" cy="117348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How does DEQ support HazMat recovery efforts?</a:t>
            </a:r>
          </a:p>
        </p:txBody>
      </p:sp>
    </p:spTree>
    <p:extLst>
      <p:ext uri="{BB962C8B-B14F-4D97-AF65-F5344CB8AC3E}">
        <p14:creationId xmlns:p14="http://schemas.microsoft.com/office/powerpoint/2010/main" val="3858031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568FF-CC7C-1A32-79E1-F30641C4B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9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162C5C-864C-226D-7BBF-45630E174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1590" y="2000375"/>
            <a:ext cx="9948819" cy="40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un Path Arrow Png Images Collection For Free Download - Diverging  Arrows,Curved Arrows Png - free transparent png images - pngaaa.com">
            <a:extLst>
              <a:ext uri="{FF2B5EF4-FFF2-40B4-BE49-F238E27FC236}">
                <a16:creationId xmlns:a16="http://schemas.microsoft.com/office/drawing/2014/main" id="{74E03A2A-6E61-5CF2-B0F9-0B55A65B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16" b="89972" l="6556" r="91778">
                        <a14:foregroundMark x1="91778" y1="29379" x2="91778" y2="29379"/>
                        <a14:foregroundMark x1="59556" y1="8616" x2="59556" y2="8616"/>
                        <a14:foregroundMark x1="9444" y1="44633" x2="9444" y2="44633"/>
                        <a14:foregroundMark x1="8667" y1="44633" x2="8667" y2="44633"/>
                        <a14:foregroundMark x1="8222" y1="44633" x2="8222" y2="44633"/>
                        <a14:foregroundMark x1="7556" y1="44350" x2="7556" y2="44350"/>
                        <a14:foregroundMark x1="7000" y1="44350" x2="7000" y2="44350"/>
                        <a14:foregroundMark x1="6556" y1="44350" x2="6556" y2="44350"/>
                        <a14:backgroundMark x1="51333" y1="55226" x2="51333" y2="55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322134">
            <a:off x="4049671" y="3777188"/>
            <a:ext cx="2484354" cy="19543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un Path Arrow Png Images Collection For Free Download - Diverging  Arrows,Curved Arrows Png - free transparent png images - pngaaa.com">
            <a:extLst>
              <a:ext uri="{FF2B5EF4-FFF2-40B4-BE49-F238E27FC236}">
                <a16:creationId xmlns:a16="http://schemas.microsoft.com/office/drawing/2014/main" id="{91E8CED3-E61F-AE02-0251-BDC56E0C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16" b="89972" l="6556" r="91778">
                        <a14:foregroundMark x1="91778" y1="29379" x2="91778" y2="29379"/>
                        <a14:foregroundMark x1="59556" y1="8616" x2="59556" y2="8616"/>
                        <a14:foregroundMark x1="9444" y1="44633" x2="9444" y2="44633"/>
                        <a14:foregroundMark x1="8667" y1="44633" x2="8667" y2="44633"/>
                        <a14:foregroundMark x1="8222" y1="44633" x2="8222" y2="44633"/>
                        <a14:foregroundMark x1="7556" y1="44350" x2="7556" y2="44350"/>
                        <a14:foregroundMark x1="7000" y1="44350" x2="7000" y2="44350"/>
                        <a14:foregroundMark x1="6556" y1="44350" x2="6556" y2="44350"/>
                        <a14:backgroundMark x1="51333" y1="55226" x2="51333" y2="55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04852">
            <a:off x="5744548" y="3883138"/>
            <a:ext cx="2941371" cy="23138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6605123B-6827-AB9B-99FA-11E422C1C718}"/>
              </a:ext>
            </a:extLst>
          </p:cNvPr>
          <p:cNvSpPr/>
          <p:nvPr/>
        </p:nvSpPr>
        <p:spPr>
          <a:xfrm>
            <a:off x="5710989" y="5117432"/>
            <a:ext cx="513348" cy="51334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449C0B-0A19-9581-2FE1-8F5230AE1192}"/>
              </a:ext>
            </a:extLst>
          </p:cNvPr>
          <p:cNvSpPr txBox="1">
            <a:spLocks/>
          </p:cNvSpPr>
          <p:nvPr/>
        </p:nvSpPr>
        <p:spPr>
          <a:xfrm>
            <a:off x="838200" y="167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DEQ Field Assessment Teams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CB9D31-09D8-EF55-5A97-44C5DC6DE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030"/>
            <a:ext cx="10232209" cy="1530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During historical flooding events, TS Helene and the February 2025 flooding event, the SWRO placed multiple teams in the field to collect hazmat assessment information. </a:t>
            </a:r>
          </a:p>
        </p:txBody>
      </p:sp>
    </p:spTree>
    <p:extLst>
      <p:ext uri="{BB962C8B-B14F-4D97-AF65-F5344CB8AC3E}">
        <p14:creationId xmlns:p14="http://schemas.microsoft.com/office/powerpoint/2010/main" val="3170705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PPTTemplate2020.potx" id="{1664F02D-C499-414F-8DEE-323EB17C958E}" vid="{356B561B-97DE-44DF-ACC5-F878F0208B5C}"/>
    </a:ext>
  </a:extLst>
</a:theme>
</file>

<file path=ppt/theme/theme2.xml><?xml version="1.0" encoding="utf-8"?>
<a:theme xmlns:a="http://schemas.openxmlformats.org/drawingml/2006/main" name="Blank Presentat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5a23b2-135f-454d-be52-f07bbef8c8fe" xsi:nil="true"/>
    <lcf76f155ced4ddcb4097134ff3c332f xmlns="501b3a8f-5c6b-4ec8-90ba-fac611a127f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27128EA9D997478CB67069FA69D4B0" ma:contentTypeVersion="16" ma:contentTypeDescription="Create a new document." ma:contentTypeScope="" ma:versionID="a160b8226f927ff76c5c6487c6225298">
  <xsd:schema xmlns:xsd="http://www.w3.org/2001/XMLSchema" xmlns:xs="http://www.w3.org/2001/XMLSchema" xmlns:p="http://schemas.microsoft.com/office/2006/metadata/properties" xmlns:ns2="501b3a8f-5c6b-4ec8-90ba-fac611a127fc" xmlns:ns3="465a23b2-135f-454d-be52-f07bbef8c8fe" targetNamespace="http://schemas.microsoft.com/office/2006/metadata/properties" ma:root="true" ma:fieldsID="1da94029c21424e2cffa51f293eb9b49" ns2:_="" ns3:_="">
    <xsd:import namespace="501b3a8f-5c6b-4ec8-90ba-fac611a127fc"/>
    <xsd:import namespace="465a23b2-135f-454d-be52-f07bbef8c8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1b3a8f-5c6b-4ec8-90ba-fac611a127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a23b2-135f-454d-be52-f07bbef8c8f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b1ab391-bfa7-4953-9f10-91a3d97333fd}" ma:internalName="TaxCatchAll" ma:showField="CatchAllData" ma:web="465a23b2-135f-454d-be52-f07bbef8c8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7F3CEA-92CE-4B7D-A4DA-3E8833E4F3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18CDAB-690D-4F7E-BD52-DCDAD86E9AD0}">
  <ds:schemaRefs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465a23b2-135f-454d-be52-f07bbef8c8fe"/>
    <ds:schemaRef ds:uri="http://schemas.openxmlformats.org/package/2006/metadata/core-properties"/>
    <ds:schemaRef ds:uri="aa6e3fbe-d978-4f48-931a-61d7935b8221"/>
    <ds:schemaRef ds:uri="501b3a8f-5c6b-4ec8-90ba-fac611a127fc"/>
  </ds:schemaRefs>
</ds:datastoreItem>
</file>

<file path=customXml/itemProps3.xml><?xml version="1.0" encoding="utf-8"?>
<ds:datastoreItem xmlns:ds="http://schemas.openxmlformats.org/officeDocument/2006/customXml" ds:itemID="{6882C8BE-FE6C-4501-9A5A-35BB71B1C2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1b3a8f-5c6b-4ec8-90ba-fac611a127fc"/>
    <ds:schemaRef ds:uri="465a23b2-135f-454d-be52-f07bbef8c8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620ae5a9-4ec1-4fa0-8641-5d9f386c7309}" enabled="0" method="" siteId="{620ae5a9-4ec1-4fa0-8641-5d9f386c730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DEQ PPT Template (1)</Template>
  <TotalTime>7914</TotalTime>
  <Words>1095</Words>
  <Application>Microsoft Office PowerPoint</Application>
  <PresentationFormat>Widescreen</PresentationFormat>
  <Paragraphs>153</Paragraphs>
  <Slides>36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Aptos</vt:lpstr>
      <vt:lpstr>Arial</vt:lpstr>
      <vt:lpstr>Calibri</vt:lpstr>
      <vt:lpstr>Courier New</vt:lpstr>
      <vt:lpstr>Wingdings</vt:lpstr>
      <vt:lpstr>Office Theme</vt:lpstr>
      <vt:lpstr>Blank Presentation</vt:lpstr>
      <vt:lpstr>Managing HazMat Impacts and Modernizing Recovery:  Virginia’s Helene Experience</vt:lpstr>
      <vt:lpstr>Agenda</vt:lpstr>
      <vt:lpstr>PowerPoint Presentation</vt:lpstr>
      <vt:lpstr>General Paradigm</vt:lpstr>
      <vt:lpstr>PowerPoint Presentation</vt:lpstr>
      <vt:lpstr>PowerPoint Presentation</vt:lpstr>
      <vt:lpstr>Virginia Emergency Support Team (VEST)</vt:lpstr>
      <vt:lpstr>PowerPoint Presentation</vt:lpstr>
      <vt:lpstr>PowerPoint Presentation</vt:lpstr>
      <vt:lpstr>Post Disaster HazMat Field Surveys</vt:lpstr>
      <vt:lpstr>PowerPoint Presentation</vt:lpstr>
      <vt:lpstr>Claytor and South Holston Lakes</vt:lpstr>
      <vt:lpstr>Damascus</vt:lpstr>
      <vt:lpstr>Federal Resource Requests</vt:lpstr>
      <vt:lpstr>Helene Response</vt:lpstr>
      <vt:lpstr>PowerPoint Presentation</vt:lpstr>
      <vt:lpstr>Disaster Debris Management Planning</vt:lpstr>
      <vt:lpstr>Important Lessons Learned During Helene:</vt:lpstr>
      <vt:lpstr>VDOT Debris Reduction Sites</vt:lpstr>
      <vt:lpstr>PowerPoint Presentation</vt:lpstr>
      <vt:lpstr>Recent Collaborations with Virginia Tech </vt:lpstr>
      <vt:lpstr>Buchanan County has been the focus of analysis and publications</vt:lpstr>
      <vt:lpstr>Detection of propane/fuel tanks in cluttered environments</vt:lpstr>
      <vt:lpstr>Coastal oil spill detection and classification </vt:lpstr>
      <vt:lpstr>Damage assessment - Hurricane Helene</vt:lpstr>
      <vt:lpstr>Aerial images were collected over Claytor Lake and Damascus </vt:lpstr>
      <vt:lpstr>Claytor Lake imagery – good for perspective but not for analysis</vt:lpstr>
      <vt:lpstr>Claytor Lake imagery used for analysis</vt:lpstr>
      <vt:lpstr>Debris Detection in Claytor Lake</vt:lpstr>
      <vt:lpstr>Debris Classification &amp; Area Estimation</vt:lpstr>
      <vt:lpstr>Ground images at Damascus provided perspective but were not useful for analysis</vt:lpstr>
      <vt:lpstr>Debris Estimation in Damascus</vt:lpstr>
      <vt:lpstr>One of the significant outcomes of our analysis was quantifying the blockage in Laurel creek</vt:lpstr>
      <vt:lpstr>Lessons learned: Benefits to using scientific approach to damage assessments</vt:lpstr>
      <vt:lpstr>Where to go from here:</vt:lpstr>
      <vt:lpstr>Questions:</vt:lpstr>
    </vt:vector>
  </TitlesOfParts>
  <Company>VITA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Lohman, Elizabeth (DEQ)</dc:creator>
  <cp:lastModifiedBy>Brown, Holly (DEQ)</cp:lastModifiedBy>
  <cp:revision>28</cp:revision>
  <dcterms:created xsi:type="dcterms:W3CDTF">2025-03-20T15:08:08Z</dcterms:created>
  <dcterms:modified xsi:type="dcterms:W3CDTF">2025-10-16T14:14:13Z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0x0101004C27128EA9D997478CB67069FA69D4B0</vt:lpwstr>
  </property>
</Properties>
</file>