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67" r:id="rId5"/>
    <p:sldId id="258" r:id="rId6"/>
    <p:sldId id="259" r:id="rId7"/>
    <p:sldId id="261" r:id="rId8"/>
    <p:sldId id="262" r:id="rId9"/>
    <p:sldId id="260" r:id="rId10"/>
    <p:sldId id="263"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04A583-0A6C-AC21-C0A0-37533AB38824}" name="Irina Calos" initials="IC" userId="Irina Calo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B9B0B-229F-4A6B-ADCD-76818B28108B}" v="2" dt="2025-10-15T17:05:03.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48" autoAdjust="0"/>
  </p:normalViewPr>
  <p:slideViewPr>
    <p:cSldViewPr snapToGrid="0">
      <p:cViewPr varScale="1">
        <p:scale>
          <a:sx n="81" d="100"/>
          <a:sy n="81" d="100"/>
        </p:scale>
        <p:origin x="48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ibel, Eric (DEQ)" userId="2bbded72-7311-4709-a3f6-e6a3d74d8869" providerId="ADAL" clId="{BBAB9B0B-229F-4A6B-ADCD-76818B28108B}"/>
    <pc:docChg chg="custSel delSld modSld">
      <pc:chgData name="Deibel, Eric (DEQ)" userId="2bbded72-7311-4709-a3f6-e6a3d74d8869" providerId="ADAL" clId="{BBAB9B0B-229F-4A6B-ADCD-76818B28108B}" dt="2025-10-15T17:35:03.088" v="1263" actId="20577"/>
      <pc:docMkLst>
        <pc:docMk/>
      </pc:docMkLst>
      <pc:sldChg chg="modSp mod modNotesTx">
        <pc:chgData name="Deibel, Eric (DEQ)" userId="2bbded72-7311-4709-a3f6-e6a3d74d8869" providerId="ADAL" clId="{BBAB9B0B-229F-4A6B-ADCD-76818B28108B}" dt="2025-10-15T17:33:11.195" v="1119" actId="20577"/>
        <pc:sldMkLst>
          <pc:docMk/>
          <pc:sldMk cId="634779753" sldId="259"/>
        </pc:sldMkLst>
        <pc:spChg chg="mod">
          <ac:chgData name="Deibel, Eric (DEQ)" userId="2bbded72-7311-4709-a3f6-e6a3d74d8869" providerId="ADAL" clId="{BBAB9B0B-229F-4A6B-ADCD-76818B28108B}" dt="2025-10-15T17:33:11.195" v="1119" actId="20577"/>
          <ac:spMkLst>
            <pc:docMk/>
            <pc:sldMk cId="634779753" sldId="259"/>
            <ac:spMk id="4" creationId="{FBE89471-4A25-9BCF-3D19-CA9CDB5FBF58}"/>
          </ac:spMkLst>
        </pc:spChg>
      </pc:sldChg>
      <pc:sldChg chg="modSp mod modNotesTx">
        <pc:chgData name="Deibel, Eric (DEQ)" userId="2bbded72-7311-4709-a3f6-e6a3d74d8869" providerId="ADAL" clId="{BBAB9B0B-229F-4A6B-ADCD-76818B28108B}" dt="2025-10-15T17:08:12.442" v="1100" actId="20577"/>
        <pc:sldMkLst>
          <pc:docMk/>
          <pc:sldMk cId="3265161577" sldId="260"/>
        </pc:sldMkLst>
        <pc:spChg chg="mod">
          <ac:chgData name="Deibel, Eric (DEQ)" userId="2bbded72-7311-4709-a3f6-e6a3d74d8869" providerId="ADAL" clId="{BBAB9B0B-229F-4A6B-ADCD-76818B28108B}" dt="2025-10-15T17:08:12.442" v="1100" actId="20577"/>
          <ac:spMkLst>
            <pc:docMk/>
            <pc:sldMk cId="3265161577" sldId="260"/>
            <ac:spMk id="4" creationId="{5827ECC3-D939-6ADE-5921-E547B2450FCB}"/>
          </ac:spMkLst>
        </pc:spChg>
      </pc:sldChg>
      <pc:sldChg chg="modNotesTx">
        <pc:chgData name="Deibel, Eric (DEQ)" userId="2bbded72-7311-4709-a3f6-e6a3d74d8869" providerId="ADAL" clId="{BBAB9B0B-229F-4A6B-ADCD-76818B28108B}" dt="2025-10-15T17:10:39.913" v="1103" actId="20577"/>
        <pc:sldMkLst>
          <pc:docMk/>
          <pc:sldMk cId="2657900076" sldId="261"/>
        </pc:sldMkLst>
      </pc:sldChg>
      <pc:sldChg chg="modSp mod modNotesTx">
        <pc:chgData name="Deibel, Eric (DEQ)" userId="2bbded72-7311-4709-a3f6-e6a3d74d8869" providerId="ADAL" clId="{BBAB9B0B-229F-4A6B-ADCD-76818B28108B}" dt="2025-10-15T17:35:03.088" v="1263" actId="20577"/>
        <pc:sldMkLst>
          <pc:docMk/>
          <pc:sldMk cId="2075059737" sldId="262"/>
        </pc:sldMkLst>
        <pc:spChg chg="mod">
          <ac:chgData name="Deibel, Eric (DEQ)" userId="2bbded72-7311-4709-a3f6-e6a3d74d8869" providerId="ADAL" clId="{BBAB9B0B-229F-4A6B-ADCD-76818B28108B}" dt="2025-10-15T11:22:35.915" v="144" actId="20577"/>
          <ac:spMkLst>
            <pc:docMk/>
            <pc:sldMk cId="2075059737" sldId="262"/>
            <ac:spMk id="2" creationId="{63C2A78C-6C68-6287-1EB3-052585BFAF91}"/>
          </ac:spMkLst>
        </pc:spChg>
        <pc:spChg chg="mod">
          <ac:chgData name="Deibel, Eric (DEQ)" userId="2bbded72-7311-4709-a3f6-e6a3d74d8869" providerId="ADAL" clId="{BBAB9B0B-229F-4A6B-ADCD-76818B28108B}" dt="2025-10-15T17:07:08.879" v="1010" actId="20577"/>
          <ac:spMkLst>
            <pc:docMk/>
            <pc:sldMk cId="2075059737" sldId="262"/>
            <ac:spMk id="3" creationId="{30567699-8DD9-C735-D439-5504944D4A2D}"/>
          </ac:spMkLst>
        </pc:spChg>
      </pc:sldChg>
      <pc:sldChg chg="modNotesTx">
        <pc:chgData name="Deibel, Eric (DEQ)" userId="2bbded72-7311-4709-a3f6-e6a3d74d8869" providerId="ADAL" clId="{BBAB9B0B-229F-4A6B-ADCD-76818B28108B}" dt="2025-10-15T11:44:37.403" v="545" actId="20577"/>
        <pc:sldMkLst>
          <pc:docMk/>
          <pc:sldMk cId="2446889840" sldId="263"/>
        </pc:sldMkLst>
      </pc:sldChg>
      <pc:sldChg chg="modSp mod">
        <pc:chgData name="Deibel, Eric (DEQ)" userId="2bbded72-7311-4709-a3f6-e6a3d74d8869" providerId="ADAL" clId="{BBAB9B0B-229F-4A6B-ADCD-76818B28108B}" dt="2025-10-15T17:31:02.607" v="1106" actId="20577"/>
        <pc:sldMkLst>
          <pc:docMk/>
          <pc:sldMk cId="865550115" sldId="267"/>
        </pc:sldMkLst>
        <pc:spChg chg="mod">
          <ac:chgData name="Deibel, Eric (DEQ)" userId="2bbded72-7311-4709-a3f6-e6a3d74d8869" providerId="ADAL" clId="{BBAB9B0B-229F-4A6B-ADCD-76818B28108B}" dt="2025-10-15T17:31:02.607" v="1106" actId="20577"/>
          <ac:spMkLst>
            <pc:docMk/>
            <pc:sldMk cId="865550115" sldId="267"/>
            <ac:spMk id="8" creationId="{98D212D5-D4AF-6C3C-E583-25D954AE3D17}"/>
          </ac:spMkLst>
        </pc:spChg>
      </pc:sldChg>
      <pc:sldChg chg="del">
        <pc:chgData name="Deibel, Eric (DEQ)" userId="2bbded72-7311-4709-a3f6-e6a3d74d8869" providerId="ADAL" clId="{BBAB9B0B-229F-4A6B-ADCD-76818B28108B}" dt="2025-10-15T17:14:46.629" v="1104" actId="2696"/>
        <pc:sldMkLst>
          <pc:docMk/>
          <pc:sldMk cId="765660382"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D2725-B031-42E2-8297-A706745E48E8}"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DD1A9-3C2F-4ADD-8B24-B3FE018647CA}" type="slidenum">
              <a:rPr lang="en-US" smtClean="0"/>
              <a:t>‹#›</a:t>
            </a:fld>
            <a:endParaRPr lang="en-US"/>
          </a:p>
        </p:txBody>
      </p:sp>
    </p:spTree>
    <p:extLst>
      <p:ext uri="{BB962C8B-B14F-4D97-AF65-F5344CB8AC3E}">
        <p14:creationId xmlns:p14="http://schemas.microsoft.com/office/powerpoint/2010/main" val="352375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not be going into detail on the CAUSE of an ETLF event in this presentation, because that can be varied, debatable, or unknown. The important thing to know is that SOMETHING triggers the interruption of the normal anaerobic process in the landfill. This could be oxygen, obviously, or heat inhibiting the methanogens. This heat builds up under the surface of the landfill, and since heat dissipates into surrounding areas, it can cause the spread of the ETLF condition over time. Heat inhibits the methanogens, which causes more heat, which spreads and inhibits more methanogens.</a:t>
            </a:r>
          </a:p>
          <a:p>
            <a:endParaRPr lang="en-US" dirty="0"/>
          </a:p>
        </p:txBody>
      </p:sp>
      <p:sp>
        <p:nvSpPr>
          <p:cNvPr id="4" name="Slide Number Placeholder 3"/>
          <p:cNvSpPr>
            <a:spLocks noGrp="1"/>
          </p:cNvSpPr>
          <p:nvPr>
            <p:ph type="sldNum" sz="quarter" idx="5"/>
          </p:nvPr>
        </p:nvSpPr>
        <p:spPr/>
        <p:txBody>
          <a:bodyPr/>
          <a:lstStyle/>
          <a:p>
            <a:fld id="{B9FDD1A9-3C2F-4ADD-8B24-B3FE018647CA}" type="slidenum">
              <a:rPr lang="en-US" smtClean="0"/>
              <a:t>2</a:t>
            </a:fld>
            <a:endParaRPr lang="en-US"/>
          </a:p>
        </p:txBody>
      </p:sp>
    </p:spTree>
    <p:extLst>
      <p:ext uri="{BB962C8B-B14F-4D97-AF65-F5344CB8AC3E}">
        <p14:creationId xmlns:p14="http://schemas.microsoft.com/office/powerpoint/2010/main" val="278054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outlined in the graphic on the previous slide, early indicators would be a decrease in methane in the landfill gas, and a corresponding increase in CO2. Eventually you will have Hydrogen in the gas, starting at a low percentage and eventually increasing as the condition progresses. Carbon Monoxide increases to potentially over 1,000ppm, but not to the levels that would indicate sub-surface oxidation (fire). None of these parameters are required to be monitored or reported under the federal landfill regulations (NSPS XXX, EG Cf, MACT AAAA) This can make early identification difficult. </a:t>
            </a:r>
          </a:p>
          <a:p>
            <a:endParaRPr lang="en-US" dirty="0"/>
          </a:p>
          <a:p>
            <a:r>
              <a:rPr lang="en-US" dirty="0"/>
              <a:t>Increased temperatures can lag 2 years behind the start of the changes to gas composition. When the temperatures do increase, you’ll request a Higher Operating Value (HOV).</a:t>
            </a:r>
          </a:p>
        </p:txBody>
      </p:sp>
      <p:sp>
        <p:nvSpPr>
          <p:cNvPr id="4" name="Slide Number Placeholder 3"/>
          <p:cNvSpPr>
            <a:spLocks noGrp="1"/>
          </p:cNvSpPr>
          <p:nvPr>
            <p:ph type="sldNum" sz="quarter" idx="5"/>
          </p:nvPr>
        </p:nvSpPr>
        <p:spPr/>
        <p:txBody>
          <a:bodyPr/>
          <a:lstStyle/>
          <a:p>
            <a:fld id="{B9FDD1A9-3C2F-4ADD-8B24-B3FE018647CA}" type="slidenum">
              <a:rPr lang="en-US" smtClean="0"/>
              <a:t>3</a:t>
            </a:fld>
            <a:endParaRPr lang="en-US"/>
          </a:p>
        </p:txBody>
      </p:sp>
    </p:spTree>
    <p:extLst>
      <p:ext uri="{BB962C8B-B14F-4D97-AF65-F5344CB8AC3E}">
        <p14:creationId xmlns:p14="http://schemas.microsoft.com/office/powerpoint/2010/main" val="142310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regulations allow an HOV if the higher temperature does not cause a fire or inhibit anaerobic decomposition by killing methanogens. An approved HOV for temperature means that you’re allowed to operate a specific gas collection well at the newly established temperature without needing corrective actions.</a:t>
            </a:r>
          </a:p>
        </p:txBody>
      </p:sp>
      <p:sp>
        <p:nvSpPr>
          <p:cNvPr id="4" name="Slide Number Placeholder 3"/>
          <p:cNvSpPr>
            <a:spLocks noGrp="1"/>
          </p:cNvSpPr>
          <p:nvPr>
            <p:ph type="sldNum" sz="quarter" idx="5"/>
          </p:nvPr>
        </p:nvSpPr>
        <p:spPr/>
        <p:txBody>
          <a:bodyPr/>
          <a:lstStyle/>
          <a:p>
            <a:fld id="{B9FDD1A9-3C2F-4ADD-8B24-B3FE018647CA}" type="slidenum">
              <a:rPr lang="en-US" smtClean="0"/>
              <a:t>4</a:t>
            </a:fld>
            <a:endParaRPr lang="en-US"/>
          </a:p>
        </p:txBody>
      </p:sp>
    </p:spTree>
    <p:extLst>
      <p:ext uri="{BB962C8B-B14F-4D97-AF65-F5344CB8AC3E}">
        <p14:creationId xmlns:p14="http://schemas.microsoft.com/office/powerpoint/2010/main" val="270683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an approved HOV, it would be in your nest interest to keep an eye on those wells. Some parameters you could monitor for that may be in addition to the minimum requirements of the regulations include Methane and Carbon Dioxide. As temperatures increase, you could monitor for Hydrogen, Carbon Monoxide, and down well temperatures. The temperatures down the well can be much higher than the temperature monitored at the wellhead.</a:t>
            </a:r>
          </a:p>
          <a:p>
            <a:r>
              <a:rPr lang="en-US" dirty="0"/>
              <a:t>An ETLF condition causes increased quantities of leachate.</a:t>
            </a:r>
          </a:p>
          <a:p>
            <a:r>
              <a:rPr lang="en-US" dirty="0"/>
              <a:t>And measuring the flow of gas at the well heads can check for watered-in wells.</a:t>
            </a:r>
          </a:p>
        </p:txBody>
      </p:sp>
      <p:sp>
        <p:nvSpPr>
          <p:cNvPr id="4" name="Slide Number Placeholder 3"/>
          <p:cNvSpPr>
            <a:spLocks noGrp="1"/>
          </p:cNvSpPr>
          <p:nvPr>
            <p:ph type="sldNum" sz="quarter" idx="5"/>
          </p:nvPr>
        </p:nvSpPr>
        <p:spPr/>
        <p:txBody>
          <a:bodyPr/>
          <a:lstStyle/>
          <a:p>
            <a:fld id="{B9FDD1A9-3C2F-4ADD-8B24-B3FE018647CA}" type="slidenum">
              <a:rPr lang="en-US" smtClean="0"/>
              <a:t>5</a:t>
            </a:fld>
            <a:endParaRPr lang="en-US"/>
          </a:p>
        </p:txBody>
      </p:sp>
    </p:spTree>
    <p:extLst>
      <p:ext uri="{BB962C8B-B14F-4D97-AF65-F5344CB8AC3E}">
        <p14:creationId xmlns:p14="http://schemas.microsoft.com/office/powerpoint/2010/main" val="334940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landfill begins having temperatures of 170 degrees or more, there are some things to look into that you may not have thought of. First, you should notify the other media at DEQ. The rapid settlement, odors, and leachate changes are going to be important for them to know about.</a:t>
            </a:r>
          </a:p>
          <a:p>
            <a:r>
              <a:rPr lang="en-US" dirty="0"/>
              <a:t>Next, you should review the GCCS Design Plan. This plan outlines the materials that you will use to build out your system. These materials likely have an upper temperature limit, so if the landfill is operating above those upper limits, you may want to update the design plan to account for the increased temperatures.</a:t>
            </a:r>
          </a:p>
          <a:p>
            <a:r>
              <a:rPr lang="en-US" dirty="0"/>
              <a:t>Then, if applicable, review the odor management plan. ETLFs come with increased odors. </a:t>
            </a:r>
          </a:p>
          <a:p>
            <a:r>
              <a:rPr lang="en-US" dirty="0"/>
              <a:t>With the potential for rapid settlement, paying closer attention to the required cover integrity checks is important. Make sure to repair the cover in a timely manner.</a:t>
            </a:r>
          </a:p>
          <a:p>
            <a:r>
              <a:rPr lang="en-US" dirty="0"/>
              <a:t>ETLFs generate a much greater amount of leachate. This can often lead to leachate filling a gas collection well until all of the slotted pipe is covered. When this occurs, the well isn’t actually pulling any gas from the landfill. If this happens repeatedly, you can send a pump down the well to remove the leachate, so it can begin collecting landfill gas again. You can also consider if you replace that well, you can replace it with a wider diameter well and install a permanent pump. A few of these spread around the ETLF area can really help manage the leachate levels.</a:t>
            </a:r>
          </a:p>
          <a:p>
            <a:endParaRPr lang="en-US" dirty="0"/>
          </a:p>
          <a:p>
            <a:endParaRPr lang="en-US" dirty="0"/>
          </a:p>
        </p:txBody>
      </p:sp>
      <p:sp>
        <p:nvSpPr>
          <p:cNvPr id="4" name="Slide Number Placeholder 3"/>
          <p:cNvSpPr>
            <a:spLocks noGrp="1"/>
          </p:cNvSpPr>
          <p:nvPr>
            <p:ph type="sldNum" sz="quarter" idx="5"/>
          </p:nvPr>
        </p:nvSpPr>
        <p:spPr/>
        <p:txBody>
          <a:bodyPr/>
          <a:lstStyle/>
          <a:p>
            <a:fld id="{B9FDD1A9-3C2F-4ADD-8B24-B3FE018647CA}" type="slidenum">
              <a:rPr lang="en-US" smtClean="0"/>
              <a:t>6</a:t>
            </a:fld>
            <a:endParaRPr lang="en-US"/>
          </a:p>
        </p:txBody>
      </p:sp>
    </p:spTree>
    <p:extLst>
      <p:ext uri="{BB962C8B-B14F-4D97-AF65-F5344CB8AC3E}">
        <p14:creationId xmlns:p14="http://schemas.microsoft.com/office/powerpoint/2010/main" val="207655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made up this term “Late Stage ETLF”, but what it means to me is a site with multiple gas collection wells over 190 degrees. There is likely an area of significant settlement that has been deemed as unsafe for surface emissions monitoring.</a:t>
            </a:r>
          </a:p>
          <a:p>
            <a:r>
              <a:rPr lang="en-US" dirty="0"/>
              <a:t>At this point, adequate gas collection is important. Water in the landfill is likely turning into steam. If there is not enough collection, the steam will actually work its way to the surface.</a:t>
            </a:r>
          </a:p>
          <a:p>
            <a:r>
              <a:rPr lang="en-US" dirty="0"/>
              <a:t>ETLFs have a horrible smell that is nothing like the typical odors you would experience at a landfill. Without adequate collection, these odors can stretch for tens of miles from the landfill.</a:t>
            </a:r>
          </a:p>
          <a:p>
            <a:r>
              <a:rPr lang="en-US" dirty="0"/>
              <a:t>Also, any removal of heat is good.</a:t>
            </a:r>
          </a:p>
          <a:p>
            <a:r>
              <a:rPr lang="en-US" dirty="0"/>
              <a:t>The heat of the landfill may melt collection components, which will need to be replaced with something more suitable to the conditions.</a:t>
            </a:r>
          </a:p>
          <a:p>
            <a:r>
              <a:rPr lang="en-US" dirty="0"/>
              <a:t>While a geosynthetic membrane makes it difficult to keep an eye on the settlement below, it is really the best way to make sure all of the landfill gas is being collected.</a:t>
            </a:r>
          </a:p>
          <a:p>
            <a:r>
              <a:rPr lang="en-US" dirty="0"/>
              <a:t>Once an ETLF condition gets this bad, it will keep spreading to any surrounding actively decomposing waste. If you continue to add waste to areas where the reaction could spread, you’re just going to prolong the time it will take for the reaction to run its course. If you have space, they can redesign the landfill to add an air break between the impacted area and a new area.</a:t>
            </a:r>
          </a:p>
          <a:p>
            <a:endParaRPr lang="en-US" dirty="0"/>
          </a:p>
        </p:txBody>
      </p:sp>
      <p:sp>
        <p:nvSpPr>
          <p:cNvPr id="4" name="Slide Number Placeholder 3"/>
          <p:cNvSpPr>
            <a:spLocks noGrp="1"/>
          </p:cNvSpPr>
          <p:nvPr>
            <p:ph type="sldNum" sz="quarter" idx="5"/>
          </p:nvPr>
        </p:nvSpPr>
        <p:spPr/>
        <p:txBody>
          <a:bodyPr/>
          <a:lstStyle/>
          <a:p>
            <a:fld id="{B9FDD1A9-3C2F-4ADD-8B24-B3FE018647CA}" type="slidenum">
              <a:rPr lang="en-US" smtClean="0"/>
              <a:t>7</a:t>
            </a:fld>
            <a:endParaRPr lang="en-US"/>
          </a:p>
        </p:txBody>
      </p:sp>
    </p:spTree>
    <p:extLst>
      <p:ext uri="{BB962C8B-B14F-4D97-AF65-F5344CB8AC3E}">
        <p14:creationId xmlns:p14="http://schemas.microsoft.com/office/powerpoint/2010/main" val="2151390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in Title Pag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313694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Name of Presenter</a:t>
            </a:r>
          </a:p>
          <a:p>
            <a:pPr lvl="0"/>
            <a:endParaRPr lang="en-US"/>
          </a:p>
        </p:txBody>
      </p:sp>
      <p:cxnSp>
        <p:nvCxnSpPr>
          <p:cNvPr id="5" name="Straight Connector 4"/>
          <p:cNvCxnSpPr/>
          <p:nvPr/>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Title</a:t>
            </a:r>
          </a:p>
          <a:p>
            <a:pPr lvl="0"/>
            <a:endParaRPr lang="en-US"/>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Date</a:t>
            </a:r>
          </a:p>
          <a:p>
            <a:pPr lvl="0"/>
            <a:endParaRPr lang="en-US"/>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endParaRPr lang="en-US"/>
          </a:p>
        </p:txBody>
      </p:sp>
    </p:spTree>
    <p:extLst>
      <p:ext uri="{BB962C8B-B14F-4D97-AF65-F5344CB8AC3E}">
        <p14:creationId xmlns:p14="http://schemas.microsoft.com/office/powerpoint/2010/main" val="406649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2600">
                <a:solidFill>
                  <a:srgbClr val="256EAB"/>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400">
                <a:ln>
                  <a:noFill/>
                </a:ln>
                <a:solidFill>
                  <a:srgbClr val="256EAB"/>
                </a:solidFill>
                <a:latin typeface="Arial" panose="020B0604020202020204" pitchFamily="34" charset="0"/>
                <a:cs typeface="Arial" panose="020B0604020202020204" pitchFamily="34" charset="0"/>
              </a:defRPr>
            </a:lvl3pPr>
            <a:lvl4pPr>
              <a:defRPr sz="2000">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6311900"/>
            <a:ext cx="10515600" cy="409575"/>
          </a:xfrm>
        </p:spPr>
        <p:txBody>
          <a:bodyPr/>
          <a:lstStyle/>
          <a:p>
            <a:endParaRPr lang="en-US"/>
          </a:p>
        </p:txBody>
      </p:sp>
      <p:pic>
        <p:nvPicPr>
          <p:cNvPr id="11" name="Picture 10"/>
          <p:cNvPicPr>
            <a:picLocks noChangeAspect="1"/>
          </p:cNvPicPr>
          <p:nvPr/>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51317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0515600" cy="365125"/>
          </a:xfrm>
        </p:spPr>
        <p:txBody>
          <a:bodyPr/>
          <a:lstStyle/>
          <a:p>
            <a:fld id="{1B79146A-11A3-462B-B0C8-1D1ADB00E009}" type="datetimeFigureOut">
              <a:rPr lang="en-US" smtClean="0"/>
              <a:t>10/15/2025</a:t>
            </a:fld>
            <a:endParaRPr lang="en-US"/>
          </a:p>
        </p:txBody>
      </p:sp>
      <p:pic>
        <p:nvPicPr>
          <p:cNvPr id="10" name="Picture 9"/>
          <p:cNvPicPr>
            <a:picLocks noChangeAspect="1"/>
          </p:cNvPicPr>
          <p:nvPr/>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3268316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3681-1FB9-1509-4004-9D184D9B3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471A3F-7CAA-03F5-7310-D8122B7519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379842-D44B-7198-EAA6-CE3BB9C65A42}"/>
              </a:ext>
            </a:extLst>
          </p:cNvPr>
          <p:cNvSpPr>
            <a:spLocks noGrp="1"/>
          </p:cNvSpPr>
          <p:nvPr>
            <p:ph type="dt" sz="half" idx="10"/>
          </p:nvPr>
        </p:nvSpPr>
        <p:spPr/>
        <p:txBody>
          <a:bodyPr/>
          <a:lstStyle/>
          <a:p>
            <a:fld id="{1B79146A-11A3-462B-B0C8-1D1ADB00E009}" type="datetimeFigureOut">
              <a:rPr lang="en-US" smtClean="0"/>
              <a:t>10/15/2025</a:t>
            </a:fld>
            <a:endParaRPr lang="en-US"/>
          </a:p>
        </p:txBody>
      </p:sp>
      <p:sp>
        <p:nvSpPr>
          <p:cNvPr id="5" name="Footer Placeholder 4">
            <a:extLst>
              <a:ext uri="{FF2B5EF4-FFF2-40B4-BE49-F238E27FC236}">
                <a16:creationId xmlns:a16="http://schemas.microsoft.com/office/drawing/2014/main" id="{588477DF-3059-3A3B-D550-32397B37F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A070F-D937-DE7F-D0C1-0B67A0E757B3}"/>
              </a:ext>
            </a:extLst>
          </p:cNvPr>
          <p:cNvSpPr>
            <a:spLocks noGrp="1"/>
          </p:cNvSpPr>
          <p:nvPr>
            <p:ph type="sldNum" sz="quarter" idx="12"/>
          </p:nvPr>
        </p:nvSpPr>
        <p:spPr/>
        <p:txBody>
          <a:bodyPr/>
          <a:lstStyle/>
          <a:p>
            <a:fld id="{426F6418-00D5-4C6B-8695-8738748F3CC7}" type="slidenum">
              <a:rPr lang="en-US" smtClean="0"/>
              <a:t>‹#›</a:t>
            </a:fld>
            <a:endParaRPr lang="en-US"/>
          </a:p>
        </p:txBody>
      </p:sp>
    </p:spTree>
    <p:extLst>
      <p:ext uri="{BB962C8B-B14F-4D97-AF65-F5344CB8AC3E}">
        <p14:creationId xmlns:p14="http://schemas.microsoft.com/office/powerpoint/2010/main" val="203837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5381-DD0B-2BA6-F236-32B4ED2B03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DA67C9-7C84-2709-CC86-4321AE3F2B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F1BBA1-950C-2525-C19F-59FB9EA5997A}"/>
              </a:ext>
            </a:extLst>
          </p:cNvPr>
          <p:cNvSpPr>
            <a:spLocks noGrp="1"/>
          </p:cNvSpPr>
          <p:nvPr>
            <p:ph type="dt" sz="half" idx="10"/>
          </p:nvPr>
        </p:nvSpPr>
        <p:spPr/>
        <p:txBody>
          <a:bodyPr/>
          <a:lstStyle/>
          <a:p>
            <a:fld id="{1B79146A-11A3-462B-B0C8-1D1ADB00E009}" type="datetimeFigureOut">
              <a:rPr lang="en-US" smtClean="0"/>
              <a:t>10/15/2025</a:t>
            </a:fld>
            <a:endParaRPr lang="en-US"/>
          </a:p>
        </p:txBody>
      </p:sp>
      <p:sp>
        <p:nvSpPr>
          <p:cNvPr id="5" name="Footer Placeholder 4">
            <a:extLst>
              <a:ext uri="{FF2B5EF4-FFF2-40B4-BE49-F238E27FC236}">
                <a16:creationId xmlns:a16="http://schemas.microsoft.com/office/drawing/2014/main" id="{1459E631-E27C-3894-F6ED-0544980E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1185C-6A85-8CA5-6501-2D46E5C7FF19}"/>
              </a:ext>
            </a:extLst>
          </p:cNvPr>
          <p:cNvSpPr>
            <a:spLocks noGrp="1"/>
          </p:cNvSpPr>
          <p:nvPr>
            <p:ph type="sldNum" sz="quarter" idx="12"/>
          </p:nvPr>
        </p:nvSpPr>
        <p:spPr/>
        <p:txBody>
          <a:bodyPr/>
          <a:lstStyle/>
          <a:p>
            <a:fld id="{426F6418-00D5-4C6B-8695-8738748F3CC7}" type="slidenum">
              <a:rPr lang="en-US" smtClean="0"/>
              <a:t>‹#›</a:t>
            </a:fld>
            <a:endParaRPr lang="en-US"/>
          </a:p>
        </p:txBody>
      </p:sp>
    </p:spTree>
    <p:extLst>
      <p:ext uri="{BB962C8B-B14F-4D97-AF65-F5344CB8AC3E}">
        <p14:creationId xmlns:p14="http://schemas.microsoft.com/office/powerpoint/2010/main" val="129419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2309-7AFA-6BA5-6618-C1259E72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661CE-65CC-AA1B-2779-E989C8CAA3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5ACA7F-7EE6-97BE-BE9B-762E0D3A5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578E8-824A-DD41-D6C6-A1DD6A169A4B}"/>
              </a:ext>
            </a:extLst>
          </p:cNvPr>
          <p:cNvSpPr>
            <a:spLocks noGrp="1"/>
          </p:cNvSpPr>
          <p:nvPr>
            <p:ph type="dt" sz="half" idx="10"/>
          </p:nvPr>
        </p:nvSpPr>
        <p:spPr/>
        <p:txBody>
          <a:bodyPr/>
          <a:lstStyle/>
          <a:p>
            <a:fld id="{1B79146A-11A3-462B-B0C8-1D1ADB00E009}" type="datetimeFigureOut">
              <a:rPr lang="en-US" smtClean="0"/>
              <a:t>10/15/2025</a:t>
            </a:fld>
            <a:endParaRPr lang="en-US"/>
          </a:p>
        </p:txBody>
      </p:sp>
      <p:sp>
        <p:nvSpPr>
          <p:cNvPr id="6" name="Footer Placeholder 5">
            <a:extLst>
              <a:ext uri="{FF2B5EF4-FFF2-40B4-BE49-F238E27FC236}">
                <a16:creationId xmlns:a16="http://schemas.microsoft.com/office/drawing/2014/main" id="{A9769977-96B9-155A-AB24-9CC5010E5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C151D-CD68-52CE-AA68-5145652AF093}"/>
              </a:ext>
            </a:extLst>
          </p:cNvPr>
          <p:cNvSpPr>
            <a:spLocks noGrp="1"/>
          </p:cNvSpPr>
          <p:nvPr>
            <p:ph type="sldNum" sz="quarter" idx="12"/>
          </p:nvPr>
        </p:nvSpPr>
        <p:spPr/>
        <p:txBody>
          <a:bodyPr/>
          <a:lstStyle/>
          <a:p>
            <a:fld id="{426F6418-00D5-4C6B-8695-8738748F3CC7}" type="slidenum">
              <a:rPr lang="en-US" smtClean="0"/>
              <a:t>‹#›</a:t>
            </a:fld>
            <a:endParaRPr lang="en-US"/>
          </a:p>
        </p:txBody>
      </p:sp>
    </p:spTree>
    <p:extLst>
      <p:ext uri="{BB962C8B-B14F-4D97-AF65-F5344CB8AC3E}">
        <p14:creationId xmlns:p14="http://schemas.microsoft.com/office/powerpoint/2010/main" val="106956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79146A-11A3-462B-B0C8-1D1ADB00E009}" type="datetimeFigureOut">
              <a:rPr lang="en-US" smtClean="0"/>
              <a:t>10/15/2025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F6418-00D5-4C6B-8695-8738748F3CC7}" type="slidenum">
              <a:rPr lang="en-US" smtClean="0"/>
              <a:t>‹#›</a:t>
            </a:fld>
            <a:endParaRPr lang="en-US"/>
          </a:p>
        </p:txBody>
      </p:sp>
    </p:spTree>
    <p:extLst>
      <p:ext uri="{BB962C8B-B14F-4D97-AF65-F5344CB8AC3E}">
        <p14:creationId xmlns:p14="http://schemas.microsoft.com/office/powerpoint/2010/main" val="4231422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5894A8-AAD4-CF94-7A11-A6B6ED1C4656}"/>
              </a:ext>
            </a:extLst>
          </p:cNvPr>
          <p:cNvSpPr>
            <a:spLocks noGrp="1"/>
          </p:cNvSpPr>
          <p:nvPr>
            <p:ph type="ctrTitle"/>
          </p:nvPr>
        </p:nvSpPr>
        <p:spPr/>
        <p:txBody>
          <a:bodyPr/>
          <a:lstStyle/>
          <a:p>
            <a:r>
              <a:rPr lang="en-US"/>
              <a:t>Elevated Temperature Landfills</a:t>
            </a:r>
          </a:p>
        </p:txBody>
      </p:sp>
      <p:sp>
        <p:nvSpPr>
          <p:cNvPr id="8" name="Subtitle 7">
            <a:extLst>
              <a:ext uri="{FF2B5EF4-FFF2-40B4-BE49-F238E27FC236}">
                <a16:creationId xmlns:a16="http://schemas.microsoft.com/office/drawing/2014/main" id="{98D212D5-D4AF-6C3C-E583-25D954AE3D17}"/>
              </a:ext>
            </a:extLst>
          </p:cNvPr>
          <p:cNvSpPr>
            <a:spLocks noGrp="1"/>
          </p:cNvSpPr>
          <p:nvPr>
            <p:ph type="subTitle" idx="1"/>
          </p:nvPr>
        </p:nvSpPr>
        <p:spPr/>
        <p:txBody>
          <a:bodyPr>
            <a:normAutofit lnSpcReduction="10000"/>
          </a:bodyPr>
          <a:lstStyle/>
          <a:p>
            <a:r>
              <a:rPr lang="en-US" dirty="0"/>
              <a:t>SWANA - Old Dominion Chapter</a:t>
            </a:r>
          </a:p>
        </p:txBody>
      </p:sp>
      <p:sp>
        <p:nvSpPr>
          <p:cNvPr id="9" name="Text Placeholder 8">
            <a:extLst>
              <a:ext uri="{FF2B5EF4-FFF2-40B4-BE49-F238E27FC236}">
                <a16:creationId xmlns:a16="http://schemas.microsoft.com/office/drawing/2014/main" id="{DA88FE24-A942-9CE2-6288-EE8CF31D0BFA}"/>
              </a:ext>
            </a:extLst>
          </p:cNvPr>
          <p:cNvSpPr>
            <a:spLocks noGrp="1"/>
          </p:cNvSpPr>
          <p:nvPr>
            <p:ph type="body" sz="quarter" idx="10"/>
          </p:nvPr>
        </p:nvSpPr>
        <p:spPr/>
        <p:txBody>
          <a:bodyPr/>
          <a:lstStyle/>
          <a:p>
            <a:r>
              <a:rPr lang="en-US"/>
              <a:t>Eric Deibel</a:t>
            </a:r>
          </a:p>
        </p:txBody>
      </p:sp>
      <p:sp>
        <p:nvSpPr>
          <p:cNvPr id="10" name="Text Placeholder 9">
            <a:extLst>
              <a:ext uri="{FF2B5EF4-FFF2-40B4-BE49-F238E27FC236}">
                <a16:creationId xmlns:a16="http://schemas.microsoft.com/office/drawing/2014/main" id="{B2B8176C-057D-2AAF-1B91-CD0EB3E3EC04}"/>
              </a:ext>
            </a:extLst>
          </p:cNvPr>
          <p:cNvSpPr>
            <a:spLocks noGrp="1"/>
          </p:cNvSpPr>
          <p:nvPr>
            <p:ph type="body" sz="quarter" idx="11"/>
          </p:nvPr>
        </p:nvSpPr>
        <p:spPr/>
        <p:txBody>
          <a:bodyPr/>
          <a:lstStyle/>
          <a:p>
            <a:r>
              <a:rPr lang="en-US"/>
              <a:t>Air Compliance Coordinator</a:t>
            </a:r>
          </a:p>
        </p:txBody>
      </p:sp>
      <p:sp>
        <p:nvSpPr>
          <p:cNvPr id="11" name="Text Placeholder 10">
            <a:extLst>
              <a:ext uri="{FF2B5EF4-FFF2-40B4-BE49-F238E27FC236}">
                <a16:creationId xmlns:a16="http://schemas.microsoft.com/office/drawing/2014/main" id="{E27FFB5E-D9A7-E14C-457D-20A5F296942A}"/>
              </a:ext>
            </a:extLst>
          </p:cNvPr>
          <p:cNvSpPr>
            <a:spLocks noGrp="1"/>
          </p:cNvSpPr>
          <p:nvPr>
            <p:ph type="body" sz="quarter" idx="12"/>
          </p:nvPr>
        </p:nvSpPr>
        <p:spPr/>
        <p:txBody>
          <a:bodyPr/>
          <a:lstStyle/>
          <a:p>
            <a:r>
              <a:rPr lang="en-US" dirty="0"/>
              <a:t>October 16, 2025</a:t>
            </a:r>
          </a:p>
        </p:txBody>
      </p:sp>
      <p:sp>
        <p:nvSpPr>
          <p:cNvPr id="12" name="Text Placeholder 20">
            <a:extLst>
              <a:ext uri="{FF2B5EF4-FFF2-40B4-BE49-F238E27FC236}">
                <a16:creationId xmlns:a16="http://schemas.microsoft.com/office/drawing/2014/main" id="{615E5CBA-D75E-27E6-2F55-238DD784B402}"/>
              </a:ext>
            </a:extLst>
          </p:cNvPr>
          <p:cNvSpPr txBox="1">
            <a:spLocks/>
          </p:cNvSpPr>
          <p:nvPr/>
        </p:nvSpPr>
        <p:spPr>
          <a:xfrm>
            <a:off x="1523999" y="5683559"/>
            <a:ext cx="5244354" cy="3102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Virginia Department of Environmental Quality </a:t>
            </a:r>
          </a:p>
        </p:txBody>
      </p:sp>
    </p:spTree>
    <p:extLst>
      <p:ext uri="{BB962C8B-B14F-4D97-AF65-F5344CB8AC3E}">
        <p14:creationId xmlns:p14="http://schemas.microsoft.com/office/powerpoint/2010/main" val="865550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sic Information about Landfill Gas | US EPA">
            <a:extLst>
              <a:ext uri="{FF2B5EF4-FFF2-40B4-BE49-F238E27FC236}">
                <a16:creationId xmlns:a16="http://schemas.microsoft.com/office/drawing/2014/main" id="{434B2A0E-7453-1705-2995-D1E65762699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49621" y="1364590"/>
            <a:ext cx="5146379" cy="514637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8935FC6-680E-455F-C2C7-0DF5DC280047}"/>
              </a:ext>
            </a:extLst>
          </p:cNvPr>
          <p:cNvSpPr>
            <a:spLocks noGrp="1"/>
          </p:cNvSpPr>
          <p:nvPr>
            <p:ph sz="half" idx="2"/>
          </p:nvPr>
        </p:nvSpPr>
        <p:spPr>
          <a:xfrm>
            <a:off x="6568807" y="1707615"/>
            <a:ext cx="5122595" cy="4803354"/>
          </a:xfrm>
        </p:spPr>
        <p:txBody>
          <a:bodyPr vert="horz" lIns="91440" tIns="45720" rIns="91440" bIns="45720" rtlCol="0" anchor="t">
            <a:normAutofit lnSpcReduction="10000"/>
          </a:bodyPr>
          <a:lstStyle/>
          <a:p>
            <a:r>
              <a:rPr lang="en-US" sz="2200">
                <a:solidFill>
                  <a:srgbClr val="0070C0"/>
                </a:solidFill>
              </a:rPr>
              <a:t>The subsurface reaction which causes ETLFs inhibits the normal methanogenic process. </a:t>
            </a:r>
          </a:p>
          <a:p>
            <a:r>
              <a:rPr lang="en-US" sz="2200">
                <a:solidFill>
                  <a:srgbClr val="0070C0"/>
                </a:solidFill>
              </a:rPr>
              <a:t>This causes a reversion back to the end of Phase II, including high CO2, low Methane, and Hydrogen in the gas.</a:t>
            </a:r>
          </a:p>
          <a:p>
            <a:r>
              <a:rPr lang="en-US" sz="2200">
                <a:solidFill>
                  <a:srgbClr val="0070C0"/>
                </a:solidFill>
              </a:rPr>
              <a:t>Other effects are increased settling of the waste, increased and changed leachate production, odors, slope instability, increased gas pressure from water turning into steam, decreased structural integrity of gas collection components.</a:t>
            </a:r>
          </a:p>
          <a:p>
            <a:pPr marL="0" indent="0">
              <a:buNone/>
            </a:pPr>
            <a:r>
              <a:rPr lang="en-US" sz="1000" b="0" i="0">
                <a:solidFill>
                  <a:srgbClr val="1B1B1B"/>
                </a:solidFill>
                <a:effectLst/>
                <a:latin typeface="Source Sans Pro Web"/>
              </a:rPr>
              <a:t>Figure adapted from ATSDR 2008. Chapter 2: Landfill Gas Basics. In Landfill Gas Primer - An Overview for Environmental Health Professionals. Figure 2-1, pp. 5-6</a:t>
            </a:r>
            <a:endParaRPr lang="en-US" sz="1100"/>
          </a:p>
        </p:txBody>
      </p:sp>
      <p:sp>
        <p:nvSpPr>
          <p:cNvPr id="3" name="Title 1">
            <a:extLst>
              <a:ext uri="{FF2B5EF4-FFF2-40B4-BE49-F238E27FC236}">
                <a16:creationId xmlns:a16="http://schemas.microsoft.com/office/drawing/2014/main" id="{5BBA1724-9E89-C181-5BCF-CBC49CC64104}"/>
              </a:ext>
            </a:extLst>
          </p:cNvPr>
          <p:cNvSpPr txBox="1">
            <a:spLocks/>
          </p:cNvSpPr>
          <p:nvPr/>
        </p:nvSpPr>
        <p:spPr>
          <a:xfrm>
            <a:off x="949621" y="347031"/>
            <a:ext cx="100499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ln>
                  <a:noFill/>
                </a:ln>
                <a:solidFill>
                  <a:srgbClr val="198569"/>
                </a:solidFill>
                <a:latin typeface="Arial" panose="020B0604020202020204" pitchFamily="34" charset="0"/>
                <a:ea typeface="+mj-ea"/>
                <a:cs typeface="Arial" panose="020B0604020202020204" pitchFamily="34" charset="0"/>
              </a:defRPr>
            </a:lvl1pPr>
          </a:lstStyle>
          <a:p>
            <a:r>
              <a:rPr lang="en-US" sz="3000" b="1"/>
              <a:t>Typical LFG composition after waste placement</a:t>
            </a:r>
          </a:p>
        </p:txBody>
      </p:sp>
    </p:spTree>
    <p:extLst>
      <p:ext uri="{BB962C8B-B14F-4D97-AF65-F5344CB8AC3E}">
        <p14:creationId xmlns:p14="http://schemas.microsoft.com/office/powerpoint/2010/main" val="1188544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C3B23-8605-C711-3148-AAC920EC23EC}"/>
              </a:ext>
            </a:extLst>
          </p:cNvPr>
          <p:cNvSpPr>
            <a:spLocks noGrp="1"/>
          </p:cNvSpPr>
          <p:nvPr>
            <p:ph type="title"/>
          </p:nvPr>
        </p:nvSpPr>
        <p:spPr/>
        <p:txBody>
          <a:bodyPr vert="horz" lIns="91440" tIns="45720" rIns="91440" bIns="45720" rtlCol="0" anchor="ctr">
            <a:normAutofit/>
          </a:bodyPr>
          <a:lstStyle/>
          <a:p>
            <a:r>
              <a:rPr lang="en-US" sz="3000" b="1"/>
              <a:t>ETLF Identification and Early Indicators</a:t>
            </a:r>
          </a:p>
        </p:txBody>
      </p:sp>
      <p:pic>
        <p:nvPicPr>
          <p:cNvPr id="5" name="Picture Placeholder 4">
            <a:extLst>
              <a:ext uri="{FF2B5EF4-FFF2-40B4-BE49-F238E27FC236}">
                <a16:creationId xmlns:a16="http://schemas.microsoft.com/office/drawing/2014/main" id="{5BD46B24-0961-D6E2-A996-6461B91C6FDC}"/>
              </a:ext>
            </a:extLst>
          </p:cNvPr>
          <p:cNvPicPr>
            <a:picLocks noGrp="1" noChangeAspect="1"/>
          </p:cNvPicPr>
          <p:nvPr>
            <p:ph sz="half" idx="1"/>
          </p:nvPr>
        </p:nvPicPr>
        <p:blipFill>
          <a:blip r:embed="rId3"/>
          <a:stretch/>
        </p:blipFill>
        <p:spPr>
          <a:xfrm>
            <a:off x="838200" y="2274094"/>
            <a:ext cx="5181600" cy="3454400"/>
          </a:xfrm>
          <a:prstGeom prst="rect">
            <a:avLst/>
          </a:prstGeom>
        </p:spPr>
      </p:pic>
      <p:sp>
        <p:nvSpPr>
          <p:cNvPr id="4" name="Text Placeholder 3">
            <a:extLst>
              <a:ext uri="{FF2B5EF4-FFF2-40B4-BE49-F238E27FC236}">
                <a16:creationId xmlns:a16="http://schemas.microsoft.com/office/drawing/2014/main" id="{FBE89471-4A25-9BCF-3D19-CA9CDB5FBF58}"/>
              </a:ext>
            </a:extLst>
          </p:cNvPr>
          <p:cNvSpPr>
            <a:spLocks noGrp="1"/>
          </p:cNvSpPr>
          <p:nvPr>
            <p:ph sz="half" idx="2"/>
          </p:nvPr>
        </p:nvSpPr>
        <p:spPr/>
        <p:txBody>
          <a:bodyPr vert="horz" lIns="91440" tIns="45720" rIns="91440" bIns="45720" rtlCol="0">
            <a:normAutofit/>
          </a:bodyPr>
          <a:lstStyle/>
          <a:p>
            <a:pPr marL="114300" marR="0" lvl="0">
              <a:spcBef>
                <a:spcPts val="0"/>
              </a:spcBef>
              <a:spcAft>
                <a:spcPts val="600"/>
              </a:spcAft>
            </a:pPr>
            <a:r>
              <a:rPr lang="en-US" dirty="0">
                <a:effectLst/>
              </a:rPr>
              <a:t>First impact appears to be landfill gas composition:</a:t>
            </a:r>
          </a:p>
          <a:p>
            <a:pPr marL="857250" lvl="1" indent="-285750">
              <a:spcBef>
                <a:spcPts val="0"/>
              </a:spcBef>
              <a:spcAft>
                <a:spcPts val="600"/>
              </a:spcAft>
            </a:pPr>
            <a:r>
              <a:rPr lang="en-US" dirty="0">
                <a:effectLst/>
              </a:rPr>
              <a:t>More carbon dioxide than methane - CO2&gt;CH4</a:t>
            </a:r>
          </a:p>
          <a:p>
            <a:pPr marL="857250" lvl="1" indent="-285750">
              <a:spcBef>
                <a:spcPts val="0"/>
              </a:spcBef>
              <a:spcAft>
                <a:spcPts val="600"/>
              </a:spcAft>
            </a:pPr>
            <a:r>
              <a:rPr lang="en-US" dirty="0"/>
              <a:t>Hydrogen – H2</a:t>
            </a:r>
          </a:p>
          <a:p>
            <a:pPr marL="857250" lvl="1" indent="-285750">
              <a:spcBef>
                <a:spcPts val="0"/>
              </a:spcBef>
              <a:spcAft>
                <a:spcPts val="600"/>
              </a:spcAft>
            </a:pPr>
            <a:r>
              <a:rPr lang="en-US" dirty="0">
                <a:effectLst/>
              </a:rPr>
              <a:t>Carbon monoxide </a:t>
            </a:r>
            <a:r>
              <a:rPr lang="en-US" dirty="0"/>
              <a:t>– CO</a:t>
            </a:r>
          </a:p>
          <a:p>
            <a:pPr marL="114300" marR="0" lvl="0">
              <a:spcBef>
                <a:spcPts val="0"/>
              </a:spcBef>
              <a:spcAft>
                <a:spcPts val="600"/>
              </a:spcAft>
            </a:pPr>
            <a:r>
              <a:rPr lang="en-US" dirty="0">
                <a:effectLst/>
              </a:rPr>
              <a:t>Next will be increased temperatures and increased landfill gas and leachate generation</a:t>
            </a:r>
          </a:p>
        </p:txBody>
      </p:sp>
    </p:spTree>
    <p:extLst>
      <p:ext uri="{BB962C8B-B14F-4D97-AF65-F5344CB8AC3E}">
        <p14:creationId xmlns:p14="http://schemas.microsoft.com/office/powerpoint/2010/main" val="63477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ED40-CEBC-92EE-09AB-17BA65E26C43}"/>
              </a:ext>
            </a:extLst>
          </p:cNvPr>
          <p:cNvSpPr>
            <a:spLocks noGrp="1"/>
          </p:cNvSpPr>
          <p:nvPr>
            <p:ph type="title"/>
          </p:nvPr>
        </p:nvSpPr>
        <p:spPr/>
        <p:txBody>
          <a:bodyPr/>
          <a:lstStyle/>
          <a:p>
            <a:r>
              <a:rPr lang="en-US"/>
              <a:t>Temperature Higher Operating Values (HOVs)</a:t>
            </a:r>
          </a:p>
        </p:txBody>
      </p:sp>
      <p:sp>
        <p:nvSpPr>
          <p:cNvPr id="3" name="Content Placeholder 2">
            <a:extLst>
              <a:ext uri="{FF2B5EF4-FFF2-40B4-BE49-F238E27FC236}">
                <a16:creationId xmlns:a16="http://schemas.microsoft.com/office/drawing/2014/main" id="{9EC88721-E7DD-67D0-F8EA-50A508B74A93}"/>
              </a:ext>
            </a:extLst>
          </p:cNvPr>
          <p:cNvSpPr>
            <a:spLocks noGrp="1"/>
          </p:cNvSpPr>
          <p:nvPr>
            <p:ph idx="1"/>
          </p:nvPr>
        </p:nvSpPr>
        <p:spPr/>
        <p:txBody>
          <a:bodyPr>
            <a:normAutofit lnSpcReduction="10000"/>
          </a:bodyPr>
          <a:lstStyle/>
          <a:p>
            <a:pPr marL="0" indent="0">
              <a:buNone/>
            </a:pPr>
            <a:r>
              <a:rPr lang="en-US"/>
              <a:t>From NSPS XXX, EG Cf, and MACT AAAA:</a:t>
            </a:r>
          </a:p>
          <a:p>
            <a:pPr marL="0" indent="0">
              <a:buNone/>
            </a:pPr>
            <a:endParaRPr lang="en-US"/>
          </a:p>
          <a:p>
            <a:pPr marL="0" indent="0">
              <a:buNone/>
            </a:pPr>
            <a:r>
              <a:rPr lang="en-US"/>
              <a:t>“The owner or operator may establish a higher operating temperature value at a particular well. A higher operating value demonstration must be submitted to the Administrator for approval and must include supporting data demonstrating that the elevated parameter n</a:t>
            </a:r>
            <a:r>
              <a:rPr lang="en-US">
                <a:solidFill>
                  <a:srgbClr val="0070C0"/>
                </a:solidFill>
              </a:rPr>
              <a:t>eithe</a:t>
            </a:r>
            <a:r>
              <a:rPr lang="en-US"/>
              <a:t>r causes fires nor significantly inhibits anaerobic decomposition by killing methanogens. The demonstration must satisfy both criteria in order to be approved (i.e., neither causing fires nor killing methanogens is acceptable).”</a:t>
            </a:r>
          </a:p>
        </p:txBody>
      </p:sp>
    </p:spTree>
    <p:extLst>
      <p:ext uri="{BB962C8B-B14F-4D97-AF65-F5344CB8AC3E}">
        <p14:creationId xmlns:p14="http://schemas.microsoft.com/office/powerpoint/2010/main" val="265790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A78C-6C68-6287-1EB3-052585BFAF91}"/>
              </a:ext>
            </a:extLst>
          </p:cNvPr>
          <p:cNvSpPr>
            <a:spLocks noGrp="1"/>
          </p:cNvSpPr>
          <p:nvPr>
            <p:ph type="title"/>
          </p:nvPr>
        </p:nvSpPr>
        <p:spPr/>
        <p:txBody>
          <a:bodyPr vert="horz" lIns="91440" tIns="45720" rIns="91440" bIns="45720" rtlCol="0" anchor="ctr">
            <a:normAutofit/>
          </a:bodyPr>
          <a:lstStyle/>
          <a:p>
            <a:r>
              <a:rPr lang="en-US" sz="3000" b="1" dirty="0"/>
              <a:t>Additional monitoring for HOV Wells</a:t>
            </a:r>
          </a:p>
        </p:txBody>
      </p:sp>
      <p:pic>
        <p:nvPicPr>
          <p:cNvPr id="5" name="Picture Placeholder 4">
            <a:extLst>
              <a:ext uri="{FF2B5EF4-FFF2-40B4-BE49-F238E27FC236}">
                <a16:creationId xmlns:a16="http://schemas.microsoft.com/office/drawing/2014/main" id="{E729BA1F-6AEB-D9C1-BFA4-7602CE09804B}"/>
              </a:ext>
            </a:extLst>
          </p:cNvPr>
          <p:cNvPicPr>
            <a:picLocks noGrp="1" noChangeAspect="1"/>
          </p:cNvPicPr>
          <p:nvPr>
            <p:ph sz="half" idx="1"/>
          </p:nvPr>
        </p:nvPicPr>
        <p:blipFill>
          <a:blip r:embed="rId3"/>
          <a:stretch/>
        </p:blipFill>
        <p:spPr>
          <a:xfrm>
            <a:off x="838200" y="1690688"/>
            <a:ext cx="5683786" cy="3789191"/>
          </a:xfrm>
          <a:prstGeom prst="rect">
            <a:avLst/>
          </a:prstGeom>
        </p:spPr>
      </p:pic>
      <p:sp>
        <p:nvSpPr>
          <p:cNvPr id="3" name="Text Placeholder 2">
            <a:extLst>
              <a:ext uri="{FF2B5EF4-FFF2-40B4-BE49-F238E27FC236}">
                <a16:creationId xmlns:a16="http://schemas.microsoft.com/office/drawing/2014/main" id="{30567699-8DD9-C735-D439-5504944D4A2D}"/>
              </a:ext>
            </a:extLst>
          </p:cNvPr>
          <p:cNvSpPr>
            <a:spLocks noGrp="1"/>
          </p:cNvSpPr>
          <p:nvPr>
            <p:ph sz="half" idx="2"/>
          </p:nvPr>
        </p:nvSpPr>
        <p:spPr>
          <a:xfrm>
            <a:off x="6665204" y="1690688"/>
            <a:ext cx="4688595" cy="4486275"/>
          </a:xfrm>
        </p:spPr>
        <p:txBody>
          <a:bodyPr vert="horz" lIns="91440" tIns="45720" rIns="91440" bIns="45720" rtlCol="0" anchor="t">
            <a:normAutofit/>
          </a:bodyPr>
          <a:lstStyle/>
          <a:p>
            <a:pPr marL="285750" indent="-285750">
              <a:spcBef>
                <a:spcPts val="0"/>
              </a:spcBef>
              <a:spcAft>
                <a:spcPts val="800"/>
              </a:spcAft>
              <a:buFont typeface="Arial" panose="020B0604020202020204" pitchFamily="34" charset="0"/>
              <a:buChar char="•"/>
            </a:pPr>
            <a:endParaRPr lang="en-US" sz="2400" dirty="0"/>
          </a:p>
          <a:p>
            <a:pPr marL="285750" indent="-285750">
              <a:spcBef>
                <a:spcPts val="0"/>
              </a:spcBef>
              <a:spcAft>
                <a:spcPts val="800"/>
              </a:spcAft>
              <a:buFont typeface="Arial" panose="020B0604020202020204" pitchFamily="34" charset="0"/>
              <a:buChar char="•"/>
            </a:pPr>
            <a:r>
              <a:rPr lang="en-US" sz="2400" dirty="0"/>
              <a:t>Methane and CO2 monitoring</a:t>
            </a:r>
          </a:p>
          <a:p>
            <a:pPr marL="285750" indent="-285750">
              <a:spcBef>
                <a:spcPts val="0"/>
              </a:spcBef>
              <a:spcAft>
                <a:spcPts val="800"/>
              </a:spcAft>
              <a:buFont typeface="Arial" panose="020B0604020202020204" pitchFamily="34" charset="0"/>
              <a:buChar char="•"/>
            </a:pPr>
            <a:r>
              <a:rPr lang="en-US" sz="2400" dirty="0"/>
              <a:t>For higher temperatures:</a:t>
            </a:r>
          </a:p>
          <a:p>
            <a:pPr marL="742950" lvl="1" indent="-285750">
              <a:spcBef>
                <a:spcPts val="0"/>
              </a:spcBef>
              <a:spcAft>
                <a:spcPts val="800"/>
              </a:spcAft>
            </a:pPr>
            <a:r>
              <a:rPr lang="en-US" sz="2000" dirty="0"/>
              <a:t>H2 monitoring</a:t>
            </a:r>
          </a:p>
          <a:p>
            <a:pPr marL="742950" lvl="1" indent="-285750">
              <a:spcBef>
                <a:spcPts val="0"/>
              </a:spcBef>
              <a:spcAft>
                <a:spcPts val="800"/>
              </a:spcAft>
            </a:pPr>
            <a:r>
              <a:rPr lang="en-US" sz="2000" dirty="0"/>
              <a:t>CO monitoring</a:t>
            </a:r>
          </a:p>
          <a:p>
            <a:pPr marL="742950" lvl="1" indent="-285750">
              <a:spcBef>
                <a:spcPts val="0"/>
              </a:spcBef>
              <a:spcAft>
                <a:spcPts val="800"/>
              </a:spcAft>
            </a:pPr>
            <a:r>
              <a:rPr lang="en-US" sz="2000" dirty="0"/>
              <a:t>Down-well temperature Monitoring </a:t>
            </a:r>
          </a:p>
          <a:p>
            <a:pPr marL="742950" lvl="1" indent="-285750">
              <a:spcBef>
                <a:spcPts val="0"/>
              </a:spcBef>
              <a:spcAft>
                <a:spcPts val="800"/>
              </a:spcAft>
            </a:pPr>
            <a:r>
              <a:rPr lang="en-US" sz="2000" dirty="0"/>
              <a:t>Leachate quantity</a:t>
            </a:r>
          </a:p>
          <a:p>
            <a:pPr marL="742950" lvl="1" indent="-285750">
              <a:spcBef>
                <a:spcPts val="0"/>
              </a:spcBef>
              <a:spcAft>
                <a:spcPts val="800"/>
              </a:spcAft>
            </a:pPr>
            <a:r>
              <a:rPr lang="en-US" sz="2000" dirty="0"/>
              <a:t>Wellhead gas flow</a:t>
            </a:r>
          </a:p>
          <a:p>
            <a:pPr marL="742950" lvl="1" indent="-285750">
              <a:spcBef>
                <a:spcPts val="0"/>
              </a:spcBef>
              <a:spcAft>
                <a:spcPts val="800"/>
              </a:spcAft>
            </a:pPr>
            <a:endParaRPr lang="en-US" sz="2000" dirty="0"/>
          </a:p>
        </p:txBody>
      </p:sp>
    </p:spTree>
    <p:extLst>
      <p:ext uri="{BB962C8B-B14F-4D97-AF65-F5344CB8AC3E}">
        <p14:creationId xmlns:p14="http://schemas.microsoft.com/office/powerpoint/2010/main" val="207505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B733E-9730-C8BF-E970-A6B9897BA1EB}"/>
              </a:ext>
            </a:extLst>
          </p:cNvPr>
          <p:cNvSpPr>
            <a:spLocks noGrp="1"/>
          </p:cNvSpPr>
          <p:nvPr>
            <p:ph type="title"/>
          </p:nvPr>
        </p:nvSpPr>
        <p:spPr>
          <a:xfrm>
            <a:off x="767452" y="3710613"/>
            <a:ext cx="3055401" cy="2857271"/>
          </a:xfrm>
        </p:spPr>
        <p:txBody>
          <a:bodyPr vert="horz" lIns="91440" tIns="45720" rIns="91440" bIns="45720" rtlCol="0" anchor="ctr">
            <a:normAutofit/>
          </a:bodyPr>
          <a:lstStyle/>
          <a:p>
            <a:r>
              <a:rPr lang="en-US" b="1">
                <a:latin typeface="Arial" panose="020B0604020202020204" pitchFamily="34" charset="0"/>
                <a:cs typeface="Arial" panose="020B0604020202020204" pitchFamily="34" charset="0"/>
              </a:rPr>
              <a:t>Things you may not have thought about</a:t>
            </a:r>
          </a:p>
        </p:txBody>
      </p:sp>
      <p:pic>
        <p:nvPicPr>
          <p:cNvPr id="5" name="Picture Placeholder 4">
            <a:extLst>
              <a:ext uri="{FF2B5EF4-FFF2-40B4-BE49-F238E27FC236}">
                <a16:creationId xmlns:a16="http://schemas.microsoft.com/office/drawing/2014/main" id="{58A09B61-054B-6585-22C7-6D83E8EA0842}"/>
              </a:ext>
            </a:extLst>
          </p:cNvPr>
          <p:cNvPicPr>
            <a:picLocks noGrp="1" noChangeAspect="1"/>
          </p:cNvPicPr>
          <p:nvPr>
            <p:ph type="pic" idx="1"/>
          </p:nvPr>
        </p:nvPicPr>
        <p:blipFill>
          <a:blip r:embed="rId3"/>
          <a:srcRect t="32510" b="2189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5827ECC3-D939-6ADE-5921-E547B2450FCB}"/>
              </a:ext>
            </a:extLst>
          </p:cNvPr>
          <p:cNvSpPr>
            <a:spLocks noGrp="1"/>
          </p:cNvSpPr>
          <p:nvPr>
            <p:ph type="body" sz="half" idx="2"/>
          </p:nvPr>
        </p:nvSpPr>
        <p:spPr>
          <a:xfrm>
            <a:off x="3955056" y="3752850"/>
            <a:ext cx="7754340" cy="2956422"/>
          </a:xfrm>
        </p:spPr>
        <p:txBody>
          <a:bodyPr vert="horz" lIns="91440" tIns="45720" rIns="91440" bIns="45720" rtlCol="0" anchor="ctr">
            <a:normAutofit/>
          </a:bodyPr>
          <a:lstStyle/>
          <a:p>
            <a:pPr marL="285750" indent="-285750">
              <a:spcBef>
                <a:spcPts val="0"/>
              </a:spcBef>
              <a:spcAft>
                <a:spcPts val="800"/>
              </a:spcAft>
              <a:buFont typeface="Arial" panose="020B0604020202020204" pitchFamily="34" charset="0"/>
              <a:buChar char="•"/>
            </a:pPr>
            <a:r>
              <a:rPr lang="en-US" sz="2400" dirty="0">
                <a:ln>
                  <a:noFill/>
                </a:ln>
                <a:solidFill>
                  <a:srgbClr val="0070C0"/>
                </a:solidFill>
                <a:latin typeface="Arial" panose="020B0604020202020204" pitchFamily="34" charset="0"/>
                <a:cs typeface="Arial" panose="020B0604020202020204" pitchFamily="34" charset="0"/>
              </a:rPr>
              <a:t>Notify the Solid Waste and Water divisions of DEQ</a:t>
            </a:r>
          </a:p>
          <a:p>
            <a:pPr marL="285750" indent="-285750">
              <a:spcBef>
                <a:spcPts val="0"/>
              </a:spcBef>
              <a:spcAft>
                <a:spcPts val="800"/>
              </a:spcAft>
              <a:buFont typeface="Arial" panose="020B0604020202020204" pitchFamily="34" charset="0"/>
              <a:buChar char="•"/>
            </a:pPr>
            <a:r>
              <a:rPr lang="en-US" sz="2400" dirty="0">
                <a:ln>
                  <a:noFill/>
                </a:ln>
                <a:solidFill>
                  <a:srgbClr val="0070C0"/>
                </a:solidFill>
                <a:latin typeface="Arial" panose="020B0604020202020204" pitchFamily="34" charset="0"/>
                <a:cs typeface="Arial" panose="020B0604020202020204" pitchFamily="34" charset="0"/>
              </a:rPr>
              <a:t>Review the details of the Gas Collection and Control System Design Plan</a:t>
            </a:r>
          </a:p>
          <a:p>
            <a:pPr marL="285750" indent="-285750">
              <a:spcBef>
                <a:spcPts val="0"/>
              </a:spcBef>
              <a:spcAft>
                <a:spcPts val="800"/>
              </a:spcAft>
              <a:buFont typeface="Arial" panose="020B0604020202020204" pitchFamily="34" charset="0"/>
              <a:buChar char="•"/>
            </a:pPr>
            <a:r>
              <a:rPr lang="en-US" sz="2400" dirty="0">
                <a:ln>
                  <a:noFill/>
                </a:ln>
                <a:solidFill>
                  <a:srgbClr val="0070C0"/>
                </a:solidFill>
                <a:latin typeface="Arial" panose="020B0604020202020204" pitchFamily="34" charset="0"/>
                <a:cs typeface="Arial" panose="020B0604020202020204" pitchFamily="34" charset="0"/>
              </a:rPr>
              <a:t>Review Odor Management Plan (if applicable)</a:t>
            </a:r>
          </a:p>
          <a:p>
            <a:pPr marL="285750" indent="-285750">
              <a:spcBef>
                <a:spcPts val="0"/>
              </a:spcBef>
              <a:spcAft>
                <a:spcPts val="800"/>
              </a:spcAft>
              <a:buFont typeface="Arial" panose="020B0604020202020204" pitchFamily="34" charset="0"/>
              <a:buChar char="•"/>
            </a:pPr>
            <a:r>
              <a:rPr lang="en-US" sz="2400" dirty="0">
                <a:ln>
                  <a:noFill/>
                </a:ln>
                <a:solidFill>
                  <a:srgbClr val="0070C0"/>
                </a:solidFill>
                <a:latin typeface="Arial" panose="020B0604020202020204" pitchFamily="34" charset="0"/>
                <a:cs typeface="Arial" panose="020B0604020202020204" pitchFamily="34" charset="0"/>
              </a:rPr>
              <a:t>Conduct thorough cover integrity checks</a:t>
            </a:r>
          </a:p>
          <a:p>
            <a:pPr marL="285750" indent="-285750">
              <a:spcBef>
                <a:spcPts val="0"/>
              </a:spcBef>
              <a:spcAft>
                <a:spcPts val="800"/>
              </a:spcAft>
              <a:buFont typeface="Arial" panose="020B0604020202020204" pitchFamily="34" charset="0"/>
              <a:buChar char="•"/>
            </a:pPr>
            <a:r>
              <a:rPr lang="en-US" sz="2400" dirty="0">
                <a:ln>
                  <a:noFill/>
                </a:ln>
                <a:solidFill>
                  <a:srgbClr val="0070C0"/>
                </a:solidFill>
                <a:latin typeface="Arial" panose="020B0604020202020204" pitchFamily="34" charset="0"/>
                <a:cs typeface="Arial" panose="020B0604020202020204" pitchFamily="34" charset="0"/>
              </a:rPr>
              <a:t>Watch for ‘watered-in’ wells in the monthly monitoring data</a:t>
            </a:r>
          </a:p>
        </p:txBody>
      </p:sp>
    </p:spTree>
    <p:extLst>
      <p:ext uri="{BB962C8B-B14F-4D97-AF65-F5344CB8AC3E}">
        <p14:creationId xmlns:p14="http://schemas.microsoft.com/office/powerpoint/2010/main" val="3265161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7FF4-0783-C3A2-F823-CBC25B5C4D7A}"/>
              </a:ext>
            </a:extLst>
          </p:cNvPr>
          <p:cNvSpPr>
            <a:spLocks noGrp="1"/>
          </p:cNvSpPr>
          <p:nvPr>
            <p:ph type="title"/>
          </p:nvPr>
        </p:nvSpPr>
        <p:spPr>
          <a:xfrm>
            <a:off x="838200" y="365126"/>
            <a:ext cx="10515600" cy="945882"/>
          </a:xfrm>
        </p:spPr>
        <p:txBody>
          <a:bodyPr vert="horz" lIns="91440" tIns="45720" rIns="91440" bIns="45720" rtlCol="0" anchor="b">
            <a:normAutofit/>
          </a:bodyPr>
          <a:lstStyle/>
          <a:p>
            <a:r>
              <a:rPr lang="en-US"/>
              <a:t>“Late stage ETLF”</a:t>
            </a:r>
            <a:endParaRPr lang="en-US" sz="3000"/>
          </a:p>
        </p:txBody>
      </p:sp>
      <p:pic>
        <p:nvPicPr>
          <p:cNvPr id="5" name="Picture Placeholder 4">
            <a:extLst>
              <a:ext uri="{FF2B5EF4-FFF2-40B4-BE49-F238E27FC236}">
                <a16:creationId xmlns:a16="http://schemas.microsoft.com/office/drawing/2014/main" id="{4595F59B-F4B6-8E8E-512E-83E4DE327DE5}"/>
              </a:ext>
            </a:extLst>
          </p:cNvPr>
          <p:cNvPicPr>
            <a:picLocks noGrp="1" noChangeAspect="1"/>
          </p:cNvPicPr>
          <p:nvPr>
            <p:ph idx="1"/>
          </p:nvPr>
        </p:nvPicPr>
        <p:blipFill>
          <a:blip r:embed="rId3"/>
          <a:stretch/>
        </p:blipFill>
        <p:spPr>
          <a:xfrm>
            <a:off x="5251374" y="0"/>
            <a:ext cx="914400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 Placeholder 3">
            <a:extLst>
              <a:ext uri="{FF2B5EF4-FFF2-40B4-BE49-F238E27FC236}">
                <a16:creationId xmlns:a16="http://schemas.microsoft.com/office/drawing/2014/main" id="{159B6EFE-7AA6-3DAD-13C3-A583180C0543}"/>
              </a:ext>
            </a:extLst>
          </p:cNvPr>
          <p:cNvSpPr>
            <a:spLocks noGrp="1"/>
          </p:cNvSpPr>
          <p:nvPr>
            <p:ph sz="half" idx="4294967295"/>
          </p:nvPr>
        </p:nvSpPr>
        <p:spPr>
          <a:xfrm>
            <a:off x="367230" y="1567150"/>
            <a:ext cx="5009002" cy="5034708"/>
          </a:xfrm>
        </p:spPr>
        <p:txBody>
          <a:bodyPr vert="horz" lIns="91440" tIns="45720" rIns="91440" bIns="45720" rtlCol="0">
            <a:normAutofit lnSpcReduction="10000"/>
          </a:bodyPr>
          <a:lstStyle/>
          <a:p>
            <a:pPr marL="285750" indent="-285750">
              <a:spcBef>
                <a:spcPts val="0"/>
              </a:spcBef>
              <a:spcAft>
                <a:spcPts val="800"/>
              </a:spcAft>
              <a:buFont typeface="Arial" panose="020B0604020202020204" pitchFamily="34" charset="0"/>
              <a:buChar char="•"/>
            </a:pPr>
            <a:r>
              <a:rPr lang="en-US" sz="2000">
                <a:ln>
                  <a:noFill/>
                </a:ln>
                <a:solidFill>
                  <a:srgbClr val="0070C0"/>
                </a:solidFill>
                <a:latin typeface="Arial" panose="020B0604020202020204" pitchFamily="34" charset="0"/>
                <a:cs typeface="Arial" panose="020B0604020202020204" pitchFamily="34" charset="0"/>
              </a:rPr>
              <a:t>Proper gas collection is important to:</a:t>
            </a:r>
          </a:p>
          <a:p>
            <a:pPr marL="742950" lvl="1" indent="-285750">
              <a:spcBef>
                <a:spcPts val="0"/>
              </a:spcBef>
              <a:spcAft>
                <a:spcPts val="800"/>
              </a:spcAft>
            </a:pPr>
            <a:r>
              <a:rPr lang="en-US" sz="1800">
                <a:ln>
                  <a:noFill/>
                </a:ln>
                <a:solidFill>
                  <a:srgbClr val="0070C0"/>
                </a:solidFill>
                <a:latin typeface="Arial" panose="020B0604020202020204" pitchFamily="34" charset="0"/>
                <a:cs typeface="Arial" panose="020B0604020202020204" pitchFamily="34" charset="0"/>
              </a:rPr>
              <a:t>Prevent steam from escaping the surface</a:t>
            </a:r>
          </a:p>
          <a:p>
            <a:pPr marL="742950" lvl="1" indent="-285750">
              <a:spcBef>
                <a:spcPts val="0"/>
              </a:spcBef>
              <a:spcAft>
                <a:spcPts val="800"/>
              </a:spcAft>
            </a:pPr>
            <a:r>
              <a:rPr lang="en-US" sz="1800">
                <a:ln>
                  <a:noFill/>
                </a:ln>
                <a:solidFill>
                  <a:srgbClr val="0070C0"/>
                </a:solidFill>
                <a:latin typeface="Arial" panose="020B0604020202020204" pitchFamily="34" charset="0"/>
                <a:cs typeface="Arial" panose="020B0604020202020204" pitchFamily="34" charset="0"/>
              </a:rPr>
              <a:t>Control odors</a:t>
            </a:r>
          </a:p>
          <a:p>
            <a:pPr marL="742950" lvl="1" indent="-285750">
              <a:spcBef>
                <a:spcPts val="0"/>
              </a:spcBef>
              <a:spcAft>
                <a:spcPts val="800"/>
              </a:spcAft>
            </a:pPr>
            <a:r>
              <a:rPr lang="en-US" sz="1800">
                <a:ln>
                  <a:noFill/>
                </a:ln>
                <a:solidFill>
                  <a:srgbClr val="0070C0"/>
                </a:solidFill>
                <a:latin typeface="Arial" panose="020B0604020202020204" pitchFamily="34" charset="0"/>
                <a:cs typeface="Arial" panose="020B0604020202020204" pitchFamily="34" charset="0"/>
              </a:rPr>
              <a:t>Remove some of the heat</a:t>
            </a:r>
          </a:p>
          <a:p>
            <a:pPr marL="285750" indent="-285750">
              <a:spcBef>
                <a:spcPts val="0"/>
              </a:spcBef>
              <a:spcAft>
                <a:spcPts val="800"/>
              </a:spcAft>
              <a:buFont typeface="Arial" panose="020B0604020202020204" pitchFamily="34" charset="0"/>
              <a:buChar char="•"/>
            </a:pPr>
            <a:r>
              <a:rPr lang="en-US" sz="2000">
                <a:ln>
                  <a:noFill/>
                </a:ln>
                <a:solidFill>
                  <a:srgbClr val="0070C0"/>
                </a:solidFill>
                <a:latin typeface="Arial" panose="020B0604020202020204" pitchFamily="34" charset="0"/>
                <a:cs typeface="Arial" panose="020B0604020202020204" pitchFamily="34" charset="0"/>
              </a:rPr>
              <a:t>Wells may need to be replaced with materials intended to be used in such extreme heat, like stainless steel.</a:t>
            </a:r>
          </a:p>
          <a:p>
            <a:pPr marL="285750" indent="-285750">
              <a:spcBef>
                <a:spcPts val="0"/>
              </a:spcBef>
              <a:spcAft>
                <a:spcPts val="800"/>
              </a:spcAft>
              <a:buFont typeface="Arial" panose="020B0604020202020204" pitchFamily="34" charset="0"/>
              <a:buChar char="•"/>
            </a:pPr>
            <a:r>
              <a:rPr lang="en-US" sz="2000">
                <a:ln>
                  <a:noFill/>
                </a:ln>
                <a:solidFill>
                  <a:srgbClr val="0070C0"/>
                </a:solidFill>
                <a:latin typeface="Arial" panose="020B0604020202020204" pitchFamily="34" charset="0"/>
                <a:cs typeface="Arial" panose="020B0604020202020204" pitchFamily="34" charset="0"/>
              </a:rPr>
              <a:t>A geosynthetic membrane will likely need to be applied to control gas leaks and odors. It also prevents additional water intrusion into an already wet part of the landfill.</a:t>
            </a:r>
          </a:p>
          <a:p>
            <a:pPr marL="285750" indent="-285750">
              <a:spcBef>
                <a:spcPts val="0"/>
              </a:spcBef>
              <a:spcAft>
                <a:spcPts val="800"/>
              </a:spcAft>
              <a:buFont typeface="Arial" panose="020B0604020202020204" pitchFamily="34" charset="0"/>
              <a:buChar char="•"/>
            </a:pPr>
            <a:r>
              <a:rPr lang="en-US" sz="2000">
                <a:ln>
                  <a:noFill/>
                </a:ln>
                <a:solidFill>
                  <a:srgbClr val="0070C0"/>
                </a:solidFill>
                <a:latin typeface="Arial" panose="020B0604020202020204" pitchFamily="34" charset="0"/>
                <a:cs typeface="Arial" panose="020B0604020202020204" pitchFamily="34" charset="0"/>
              </a:rPr>
              <a:t>The landfill will need to stop adding additional waste to any area that could have the ETLF reaction spread to it.</a:t>
            </a:r>
          </a:p>
          <a:p>
            <a:pPr marL="285750" indent="-285750">
              <a:spcBef>
                <a:spcPts val="0"/>
              </a:spcBef>
              <a:spcAft>
                <a:spcPts val="800"/>
              </a:spcAft>
              <a:buFont typeface="Arial" panose="020B0604020202020204" pitchFamily="34" charset="0"/>
              <a:buChar char="•"/>
            </a:pPr>
            <a:endParaRPr lang="en-US" sz="2000">
              <a:ln>
                <a:noFill/>
              </a:ln>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88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3903-6E37-DBFA-FF9A-DFC6BC8BFD47}"/>
              </a:ext>
            </a:extLst>
          </p:cNvPr>
          <p:cNvSpPr>
            <a:spLocks noGrp="1"/>
          </p:cNvSpPr>
          <p:nvPr>
            <p:ph type="title"/>
          </p:nvPr>
        </p:nvSpPr>
        <p:spPr>
          <a:xfrm>
            <a:off x="635000" y="640823"/>
            <a:ext cx="3968898" cy="5583148"/>
          </a:xfrm>
        </p:spPr>
        <p:txBody>
          <a:bodyPr anchor="ctr">
            <a:normAutofit/>
          </a:bodyPr>
          <a:lstStyle/>
          <a:p>
            <a:r>
              <a:rPr lang="en-US" sz="5400"/>
              <a:t>Questions?</a:t>
            </a:r>
          </a:p>
        </p:txBody>
      </p:sp>
      <p:sp>
        <p:nvSpPr>
          <p:cNvPr id="4" name="Content Placeholder 3">
            <a:extLst>
              <a:ext uri="{FF2B5EF4-FFF2-40B4-BE49-F238E27FC236}">
                <a16:creationId xmlns:a16="http://schemas.microsoft.com/office/drawing/2014/main" id="{675581E0-C168-CF91-06E5-F69E5A3175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75527010"/>
      </p:ext>
    </p:extLst>
  </p:cSld>
  <p:clrMapOvr>
    <a:masterClrMapping/>
  </p:clrMapOvr>
</p:sld>
</file>

<file path=ppt/theme/theme1.xml><?xml version="1.0" encoding="utf-8"?>
<a:theme xmlns:a="http://schemas.openxmlformats.org/drawingml/2006/main" name="DEQ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theme" id="{374CD77B-AAEA-4290-A170-8471386454A3}" vid="{292B378C-5B27-4806-BC5E-FCAD12C3DF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loudMigratorOriginId xmlns="e9d9d8eb-3df2-4464-8255-dd8436a2be06" xsi:nil="true"/>
    <FileHash xmlns="e9d9d8eb-3df2-4464-8255-dd8436a2be06" xsi:nil="true"/>
    <_activity xmlns="e9d9d8eb-3df2-4464-8255-dd8436a2be06" xsi:nil="true"/>
    <CloudMigratorVersion xmlns="e9d9d8eb-3df2-4464-8255-dd8436a2be06" xsi:nil="true"/>
    <UniqueSourceRef xmlns="e9d9d8eb-3df2-4464-8255-dd8436a2be0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14DF6B6C7B53428BDA38D00860A79A" ma:contentTypeVersion="16" ma:contentTypeDescription="Create a new document." ma:contentTypeScope="" ma:versionID="178182e2dfa1c2121d7749737053a219">
  <xsd:schema xmlns:xsd="http://www.w3.org/2001/XMLSchema" xmlns:xs="http://www.w3.org/2001/XMLSchema" xmlns:p="http://schemas.microsoft.com/office/2006/metadata/properties" xmlns:ns3="e9d9d8eb-3df2-4464-8255-dd8436a2be06" xmlns:ns4="1f1b668e-32a2-4abf-8209-8bf9c72c7da3" targetNamespace="http://schemas.microsoft.com/office/2006/metadata/properties" ma:root="true" ma:fieldsID="8f417c4652b20d45b6ddcda2c683f611" ns3:_="" ns4:_="">
    <xsd:import namespace="e9d9d8eb-3df2-4464-8255-dd8436a2be06"/>
    <xsd:import namespace="1f1b668e-32a2-4abf-8209-8bf9c72c7da3"/>
    <xsd:element name="properties">
      <xsd:complexType>
        <xsd:sequence>
          <xsd:element name="documentManagement">
            <xsd:complexType>
              <xsd:all>
                <xsd:element ref="ns3:CloudMigratorOriginId" minOccurs="0"/>
                <xsd:element ref="ns3:FileHash" minOccurs="0"/>
                <xsd:element ref="ns3:CloudMigratorVersion" minOccurs="0"/>
                <xsd:element ref="ns3:UniqueSourceRef" minOccurs="0"/>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9d8eb-3df2-4464-8255-dd8436a2be06"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1b668e-32a2-4abf-8209-8bf9c72c7da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EA5524-A819-4FCE-A012-299A21F569F0}">
  <ds:schemaRefs>
    <ds:schemaRef ds:uri="http://schemas.microsoft.com/sharepoint/v3/contenttype/forms"/>
  </ds:schemaRefs>
</ds:datastoreItem>
</file>

<file path=customXml/itemProps2.xml><?xml version="1.0" encoding="utf-8"?>
<ds:datastoreItem xmlns:ds="http://schemas.openxmlformats.org/officeDocument/2006/customXml" ds:itemID="{108744B8-A4A7-4983-97AC-6D87FDEE377D}">
  <ds:schemaRefs>
    <ds:schemaRef ds:uri="1f1b668e-32a2-4abf-8209-8bf9c72c7da3"/>
    <ds:schemaRef ds:uri="e9d9d8eb-3df2-4464-8255-dd8436a2be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54E521-709F-494B-8C70-F86B45E21A8B}">
  <ds:schemaRefs>
    <ds:schemaRef ds:uri="1f1b668e-32a2-4abf-8209-8bf9c72c7da3"/>
    <ds:schemaRef ds:uri="e9d9d8eb-3df2-4464-8255-dd8436a2be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emplate>DEQ theme</Template>
  <TotalTime>379</TotalTime>
  <Words>1395</Words>
  <Application>Microsoft Office PowerPoint</Application>
  <PresentationFormat>Widescreen</PresentationFormat>
  <Paragraphs>71</Paragraphs>
  <Slides>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Arial</vt:lpstr>
      <vt:lpstr>Calibri</vt:lpstr>
      <vt:lpstr>Calibri Light</vt:lpstr>
      <vt:lpstr>Courier New</vt:lpstr>
      <vt:lpstr>Source Sans Pro Web</vt:lpstr>
      <vt:lpstr>Wingdings</vt:lpstr>
      <vt:lpstr>DEQ theme</vt:lpstr>
      <vt:lpstr>Elevated Temperature Landfills</vt:lpstr>
      <vt:lpstr>PowerPoint Presentation</vt:lpstr>
      <vt:lpstr>ETLF Identification and Early Indicators</vt:lpstr>
      <vt:lpstr>Temperature Higher Operating Values (HOVs)</vt:lpstr>
      <vt:lpstr>Additional monitoring for HOV Wells</vt:lpstr>
      <vt:lpstr>Things you may not have thought about</vt:lpstr>
      <vt:lpstr>“Late stage ETLF”</vt:lpstr>
      <vt:lpstr>Questions?</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Deibel, Eric (DEQ)</dc:creator>
  <cp:lastModifiedBy>Deibel, Eric (DEQ)</cp:lastModifiedBy>
  <cp:revision>2</cp:revision>
  <dcterms:created xsi:type="dcterms:W3CDTF">2024-10-09T21:15:31Z</dcterms:created>
  <dcterms:modified xsi:type="dcterms:W3CDTF">2025-10-15T17:35:11Z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0x010100E014DF6B6C7B53428BDA38D00860A79A</vt:lpwstr>
  </property>
</Properties>
</file>