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  <p:sldMasterId id="2147483648" r:id="rId5"/>
    <p:sldMasterId id="2147483663" r:id="rId6"/>
  </p:sldMasterIdLst>
  <p:notesMasterIdLst>
    <p:notesMasterId r:id="rId40"/>
  </p:notesMasterIdLst>
  <p:handoutMasterIdLst>
    <p:handoutMasterId r:id="rId41"/>
  </p:handoutMasterIdLst>
  <p:sldIdLst>
    <p:sldId id="650" r:id="rId7"/>
    <p:sldId id="763" r:id="rId8"/>
    <p:sldId id="765" r:id="rId9"/>
    <p:sldId id="766" r:id="rId10"/>
    <p:sldId id="787" r:id="rId11"/>
    <p:sldId id="767" r:id="rId12"/>
    <p:sldId id="768" r:id="rId13"/>
    <p:sldId id="794" r:id="rId14"/>
    <p:sldId id="798" r:id="rId15"/>
    <p:sldId id="799" r:id="rId16"/>
    <p:sldId id="788" r:id="rId17"/>
    <p:sldId id="773" r:id="rId18"/>
    <p:sldId id="771" r:id="rId19"/>
    <p:sldId id="770" r:id="rId20"/>
    <p:sldId id="772" r:id="rId21"/>
    <p:sldId id="774" r:id="rId22"/>
    <p:sldId id="789" r:id="rId23"/>
    <p:sldId id="791" r:id="rId24"/>
    <p:sldId id="776" r:id="rId25"/>
    <p:sldId id="777" r:id="rId26"/>
    <p:sldId id="780" r:id="rId27"/>
    <p:sldId id="779" r:id="rId28"/>
    <p:sldId id="778" r:id="rId29"/>
    <p:sldId id="792" r:id="rId30"/>
    <p:sldId id="781" r:id="rId31"/>
    <p:sldId id="782" r:id="rId32"/>
    <p:sldId id="783" r:id="rId33"/>
    <p:sldId id="784" r:id="rId34"/>
    <p:sldId id="793" r:id="rId35"/>
    <p:sldId id="775" r:id="rId36"/>
    <p:sldId id="800" r:id="rId37"/>
    <p:sldId id="801" r:id="rId38"/>
    <p:sldId id="786" r:id="rId39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66"/>
    <a:srgbClr val="00442B"/>
    <a:srgbClr val="BBD2B3"/>
    <a:srgbClr val="FF0000"/>
    <a:srgbClr val="C6E0B4"/>
    <a:srgbClr val="D8E4BC"/>
    <a:srgbClr val="FFFF00"/>
    <a:srgbClr val="F2F6D6"/>
    <a:srgbClr val="008000"/>
    <a:srgbClr val="FB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77" autoAdjust="0"/>
  </p:normalViewPr>
  <p:slideViewPr>
    <p:cSldViewPr snapToGrid="0">
      <p:cViewPr varScale="1">
        <p:scale>
          <a:sx n="57" d="100"/>
          <a:sy n="57" d="100"/>
        </p:scale>
        <p:origin x="9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D195E37-01EE-4A3B-910B-220BAF2FAF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t" anchorCtr="0" compatLnSpc="1">
            <a:prstTxWarp prst="textNoShape">
              <a:avLst/>
            </a:prstTxWarp>
          </a:bodyPr>
          <a:lstStyle>
            <a:lvl1pPr defTabSz="89683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84E6867-3834-40D3-B5A5-0A76FD166E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1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t" anchorCtr="0" compatLnSpc="1">
            <a:prstTxWarp prst="textNoShape">
              <a:avLst/>
            </a:prstTxWarp>
          </a:bodyPr>
          <a:lstStyle>
            <a:lvl1pPr algn="r" defTabSz="89683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7DBB1D74-D190-4DE8-BD57-B511737C18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027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b" anchorCtr="0" compatLnSpc="1">
            <a:prstTxWarp prst="textNoShape">
              <a:avLst/>
            </a:prstTxWarp>
          </a:bodyPr>
          <a:lstStyle>
            <a:lvl1pPr defTabSz="89683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58F70425-D405-4667-B426-1CF284B16B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1027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b" anchorCtr="0" compatLnSpc="1">
            <a:prstTxWarp prst="textNoShape">
              <a:avLst/>
            </a:prstTxWarp>
          </a:bodyPr>
          <a:lstStyle>
            <a:lvl1pPr algn="r" defTabSz="895350">
              <a:defRPr sz="1100"/>
            </a:lvl1pPr>
          </a:lstStyle>
          <a:p>
            <a:fld id="{6B217519-2B08-4C7E-A0D6-E83C4FE3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19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AFA6978-5C45-45B6-845F-E7D37F0B18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t" anchorCtr="0" compatLnSpc="1">
            <a:prstTxWarp prst="textNoShape">
              <a:avLst/>
            </a:prstTxWarp>
          </a:bodyPr>
          <a:lstStyle>
            <a:lvl1pPr defTabSz="89683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338AE37-35D0-40A4-8775-54F7F2D9CD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1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t" anchorCtr="0" compatLnSpc="1">
            <a:prstTxWarp prst="textNoShape">
              <a:avLst/>
            </a:prstTxWarp>
          </a:bodyPr>
          <a:lstStyle>
            <a:lvl1pPr algn="r" defTabSz="89683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A1444B6-45DF-45E2-A708-3872D97477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211888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2D78C3FF-8531-4A49-B36D-EDBB5E3B92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686" y="4422101"/>
            <a:ext cx="5621731" cy="41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D957665A-5795-42CA-A760-591CADAB04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027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b" anchorCtr="0" compatLnSpc="1">
            <a:prstTxWarp prst="textNoShape">
              <a:avLst/>
            </a:prstTxWarp>
          </a:bodyPr>
          <a:lstStyle>
            <a:lvl1pPr defTabSz="89683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607BAEE1-5B8D-489E-AA88-BA7807AA1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1027"/>
            <a:ext cx="3041718" cy="46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54" tIns="44827" rIns="89654" bIns="44827" numCol="1" anchor="b" anchorCtr="0" compatLnSpc="1">
            <a:prstTxWarp prst="textNoShape">
              <a:avLst/>
            </a:prstTxWarp>
          </a:bodyPr>
          <a:lstStyle>
            <a:lvl1pPr algn="r" defTabSz="895350">
              <a:defRPr sz="1100"/>
            </a:lvl1pPr>
          </a:lstStyle>
          <a:p>
            <a:fld id="{D81BC09C-A6D2-439D-87E5-D82F67BB7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85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have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3.22 million lbs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at the end of 2024!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Equivalent to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893 miles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6” ag drain tile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Equivalent to almost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12,000 cubic yards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landfill space saved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Equivalent to reducing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273 vehicles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off the road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Equivalent to almost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420,000 gallons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gasoline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Equivalent to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943 household’s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annual energy used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Leigh O’Neill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Recycling End Use Manager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 Container Recycling Council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952-334-1855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BC09C-A6D2-439D-87E5-D82F67BB775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07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BC09C-A6D2-439D-87E5-D82F67BB775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3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BC09C-A6D2-439D-87E5-D82F67BB775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40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A882E-3B3A-4438-B873-24DF886C7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FF3CA-323E-491D-A688-57447F787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155CF-9BAC-4D97-B05A-E65507666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C7892-601B-46B9-8A1A-3C4509DD0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49CEE-5C18-4425-AEB0-523D57E85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47D548-59C7-4DBE-8404-C5D2B6D14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9745ED-01F3-4130-BE03-0653ED04B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08578-34C8-4018-8959-A1B2BDAF3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6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F09152-1BF7-428A-A9C4-89D02E18C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BC489-01D0-446A-8312-89DBB4023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B164F-4C53-4E0E-8C51-C53356D88E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99A4E-1DB7-45B9-ACA9-C4588A65A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28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DDC18-56B9-4295-B31B-2C1B2F68A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990E2-0E88-4BFE-81D4-058BF52F4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2DCBB-C350-4DC1-BEFD-A83796047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3A7DC-6036-49C0-8CAC-4B69DE688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58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13C0-EB04-A039-4FFB-28D7EFC10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2CE5E-C064-7164-A8F0-FCE883DB3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096A-BAE8-613C-0D4B-82AA939D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40D4A-DB7C-1158-CF7B-899CB334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63698-C213-995B-602B-E492C84C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90F4-C001-0129-024F-4B184D5E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7E7A-4BB8-5259-513B-25385A4A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E7F6-B8B5-AAE8-A8F4-9E404ED8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6115-B7D0-0817-AE64-6BBB3B69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90D7F-8B01-635B-1BD4-04497F1B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4C8D-6C85-D47E-3AA7-FE8D554B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482AD-7DDD-2ADD-28E5-2678A7E7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AEE2-5E3A-119C-6A04-065AACD1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7EE2-2BD6-AB43-5F53-87F4F9A9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CA253-3E55-65F7-1966-B7F21DFF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A7A6-73E8-89DB-052F-0DD4715E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3C8F-F3EF-F25C-F3F7-A2033A366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5AE24-AFD7-0DB1-69C4-517DB0435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DF798-209C-5A6C-C07B-14576693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17FBB-F906-5EE5-7F4E-A2004AF4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1982F-E708-F9C7-6DC4-8FDDFDE1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B3D1-BE3F-CF31-CB2F-61B6BB20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A958-C932-DC8F-8DAD-E41CB0A94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D4826-5346-559A-DC16-60AF0F615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67A1F-F826-6EFD-DAA9-5EA92C605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B1F87-1951-0519-E706-A484EB01F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C5A3-B147-CD3A-4430-8F6F46F3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7BBF3-FF23-358A-E054-83F99CD2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C49AB-3761-EE24-C5F0-7BB1A06F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2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655A-F3DB-6743-3A67-C44500E5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8A3F8-B99F-DC25-E298-5242AF14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610BC-8201-DC69-CAAE-168F67E0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532B8-1788-44D2-BFAF-88265F6E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4FD19-F933-5F02-D141-8F5DC80F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DFEA8-C250-C318-5140-584FB492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6808-AA76-EC67-CA7E-955DB361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6C3490-D98E-4C64-A408-B34705BD9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0AA9EE-7D9F-452F-827B-73C7136C8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9EB0F-BA8A-4D89-B0FF-73047B866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993CC-D494-41D8-9DAF-170F3A30F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3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247B-B517-FE1A-D801-3947892F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9BE8-7E38-084E-6568-5B6874934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B78F5-5014-1806-6056-1BEEA1633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81C6-9B57-CC44-DD80-F5E0CDB5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7425-6A02-F764-E06E-041148C6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8BB4-D1AB-64A3-87C2-88224A9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5F5D-4F61-3D56-2E19-BDA2FEE5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E2C495-B975-F067-EBA3-3E8A657A0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DE539-8956-2A52-A539-B0753E0DD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28F78-092E-F7E0-5BFB-0193072E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25608-D2C1-88A2-878C-A069113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82870-6A3E-36A0-0B75-D8E0FDE8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4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C286-0E89-A356-1F62-2B43A2C82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59CB5-89D3-DD7C-9214-244411FBC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52BF-4012-0BC5-5E6E-3FBCE356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1F05E-3732-EBBB-7DBF-6BCEEA40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9B2EA-A6F3-FF14-72DC-CA0DE57B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D37A-281C-BB4E-A12A-8D6B309F3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51B54-AD64-7344-41F0-B3E7971CB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9DD6-DBC6-183A-0DB6-9682398E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949E2-5E15-4C96-420F-0AA1D5AD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7FE9-7929-C5BA-13FF-3C62F85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53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1534-612D-0D19-9647-1BE0C1682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131B7-5207-77BD-45C1-5690C0050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EDF63-AA0E-C78A-EC48-95A51120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8A9B-081B-4500-9959-4C45BA9E7659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C7E5-B29B-7F4E-87D1-C2E9FBA0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D6FA-B1AC-E723-387F-0CFFDE52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064D-4D2B-4DCB-BABE-343FCA116F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8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66786-A41C-4046-B488-31BDACB1F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44293-F5E1-416C-8AD7-AB2954915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29DA8-428D-40EA-88A1-9EA475F38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24461-C254-4140-AAB6-AB54904B8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84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95548-3791-4307-82FF-E4538B659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D2214-0B0D-4DDF-A7F7-97DFFB98C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22EE6-73F8-4A6E-A8F7-ED0BFEE03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DD58E-F794-40B4-84AC-9839D5DD9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D83A2F-84EF-42FA-B9AB-4795B463D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7054D3-CDB0-4262-86B1-FFEBEBE3D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3DBA76-5052-4194-944A-8561C7371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E8519-D050-43CE-830F-7E484A603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69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9538C1-F3E9-4F62-BF88-F1C98ADBD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0E5110-3527-4605-8385-F376EA980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CB07C1-475D-435C-8AFE-3BCAA8B2D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A94AC-8E62-41D7-B1FD-15EE88D00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6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A85767-4795-47F8-9767-45925C68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A0A170-44EB-40D4-9FCD-F18AECB0A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4A2B96-3EB8-4935-920E-1938F2DD2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2AD05-C61D-4BAB-BA1D-82F63E404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59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86958-5134-4E8C-BE41-2D167E08D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11FAD-8E47-471E-B141-B1F294CF0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CE1C4-7CEA-46AD-97AF-F0830BA6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80F7E-D266-48A3-A3E0-AFEB8C7D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9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9F514-E966-463F-88F9-7E374F827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6B8F0-C2CC-48CC-BF5F-B1EE64263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AB6D9-AF37-44A6-A54D-132053D73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A39B5-E386-4387-9252-21601BCDE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5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AA2D9E-08A8-4BBC-9A46-071949A97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686BFA-7488-458E-9B04-11A09C168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73240C-B583-487C-A765-FED79D69DB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B14EBE-EA0A-4C47-BADE-C2347D924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ACRC CONFIDENTIAL BUSINESS INFORMATION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8E9599-6D94-47C8-99E2-F1C23E9687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9E306-3C59-462A-B558-8F2D5BFD3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4A0A1-931D-1212-1B49-0AC087C9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7917B-29CA-33BD-A8D7-6D252100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99644-ED14-61C9-B977-1ED6090A1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6D5B-F25C-4D0B-B78F-F8447E9B2D1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53A58-1F22-7AC5-037C-316865287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1C60-94CD-E69E-0508-A4DA371BE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E91C-1D9F-4FB9-A37D-3444EE5D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3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A3F14-7A78-1079-CF2E-4AAEDC33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84427-1A31-556E-DDA0-63DFECDF9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07AA-7AF8-9E57-B00D-9D6934794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8A9B-081B-4500-9959-4C45BA9E7659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52A3-ECAB-96C3-8DF7-27E9D1CF0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0191E-ED2E-3068-4519-4A233E422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064D-4D2B-4DCB-BABE-343FCA116F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0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10" Type="http://schemas.openxmlformats.org/officeDocument/2006/relationships/hyperlink" Target="https://svgsilh.com/image/1318338.html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https://acrecycle.sharepoint.com/ACRC%20Presentations/2024/Presentation1!90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cfr.gov/current/title-40/chapter-I/subchapter-E/part-156/subpart-H/section-156.14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xiomproductsusa.com/accu-tech/jet-rin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pn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hyperlink" Target="https://chemblade.com/chem-blade-original" TargetMode="External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hyperlink" Target="https://aaquatools.com/products/rotary-spray-jet-heads/toteblaster-l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hyperlink" Target="https://www.agrecycling.org/recycling/container-rins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jpeg"/><Relationship Id="rId5" Type="http://schemas.openxmlformats.org/officeDocument/2006/relationships/image" Target="../media/image43.pn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https://acrecycle.sharepoint.com/ACRC%20Presentations/Master%20Member%20Slide.pptx!896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9" y="6528048"/>
            <a:ext cx="228376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B203A-A987-0816-CE80-956A42DD059D}"/>
              </a:ext>
            </a:extLst>
          </p:cNvPr>
          <p:cNvSpPr txBox="1"/>
          <p:nvPr/>
        </p:nvSpPr>
        <p:spPr>
          <a:xfrm>
            <a:off x="981717" y="1536174"/>
            <a:ext cx="104566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442B"/>
                </a:solidFill>
                <a:latin typeface="Proxima Nova" panose="02000506030000020004" pitchFamily="50" charset="0"/>
              </a:rPr>
              <a:t>Ag Container Recycling Council (ACRC)</a:t>
            </a:r>
          </a:p>
          <a:p>
            <a:pPr algn="ctr"/>
            <a:endParaRPr lang="en-US" sz="4000" b="1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algn="ctr"/>
            <a:r>
              <a:rPr lang="en-US" sz="4000" b="1" dirty="0">
                <a:solidFill>
                  <a:srgbClr val="00442B"/>
                </a:solidFill>
                <a:latin typeface="Proxima Nova" panose="02000506030000020004" pitchFamily="50" charset="0"/>
              </a:rPr>
              <a:t>Virginia Dept of Ag and Consumer Services</a:t>
            </a:r>
          </a:p>
          <a:p>
            <a:pPr algn="ctr"/>
            <a:r>
              <a:rPr lang="en-US" sz="4000" b="1" dirty="0">
                <a:solidFill>
                  <a:srgbClr val="00442B"/>
                </a:solidFill>
                <a:latin typeface="Proxima Nova" panose="02000506030000020004" pitchFamily="50" charset="0"/>
              </a:rPr>
              <a:t>Training Session</a:t>
            </a:r>
            <a:endParaRPr lang="en-US" sz="40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algn="ctr"/>
            <a:endParaRPr lang="en-US" sz="40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algn="ctr"/>
            <a:endParaRPr lang="en-US" sz="40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algn="ctr"/>
            <a:endParaRPr lang="en-US" sz="3600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8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10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395847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Inspection Criteria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AF5EBD-8FE5-1971-71E5-21BBF48F20DF}"/>
              </a:ext>
            </a:extLst>
          </p:cNvPr>
          <p:cNvGrpSpPr/>
          <p:nvPr/>
        </p:nvGrpSpPr>
        <p:grpSpPr>
          <a:xfrm>
            <a:off x="639965" y="997140"/>
            <a:ext cx="10912071" cy="4863720"/>
            <a:chOff x="749186" y="1000816"/>
            <a:chExt cx="10912071" cy="4863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21EE50-65F3-C58B-C71F-7AA4B3A9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86" y="1043027"/>
              <a:ext cx="3624582" cy="23269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8FB4AF-B125-E93B-4482-01A4BFA79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86" y="3370009"/>
              <a:ext cx="3686926" cy="24945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22BFB4-E412-CB42-358E-3E2E28093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7827" y="1000816"/>
              <a:ext cx="7073430" cy="4821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62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20000"/>
                <a:lumOff val="80000"/>
              </a:schemeClr>
            </a:gs>
            <a:gs pos="51000">
              <a:srgbClr val="9BC28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B38F912-A337-7D87-99B3-DC720F90F98D}"/>
              </a:ext>
            </a:extLst>
          </p:cNvPr>
          <p:cNvSpPr/>
          <p:nvPr/>
        </p:nvSpPr>
        <p:spPr>
          <a:xfrm>
            <a:off x="403969" y="120412"/>
            <a:ext cx="1025571" cy="10255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 descr="A brown line on a black background&#10;&#10;Description automatically generated">
            <a:extLst>
              <a:ext uri="{FF2B5EF4-FFF2-40B4-BE49-F238E27FC236}">
                <a16:creationId xmlns:a16="http://schemas.microsoft.com/office/drawing/2014/main" id="{373505A2-D099-FF9D-1D68-8D8D921B3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5065" y="0"/>
            <a:ext cx="13610595" cy="685800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28F9AC4-B293-666E-DA3B-94737405A153}"/>
              </a:ext>
            </a:extLst>
          </p:cNvPr>
          <p:cNvCxnSpPr>
            <a:cxnSpLocks/>
          </p:cNvCxnSpPr>
          <p:nvPr/>
        </p:nvCxnSpPr>
        <p:spPr>
          <a:xfrm flipH="1">
            <a:off x="5554843" y="5195985"/>
            <a:ext cx="1777013" cy="0"/>
          </a:xfrm>
          <a:prstGeom prst="line">
            <a:avLst/>
          </a:prstGeom>
          <a:ln w="9525">
            <a:solidFill>
              <a:srgbClr val="009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BF0050E-F6B4-1920-CCE6-2261056EB67A}"/>
              </a:ext>
            </a:extLst>
          </p:cNvPr>
          <p:cNvCxnSpPr>
            <a:cxnSpLocks/>
          </p:cNvCxnSpPr>
          <p:nvPr/>
        </p:nvCxnSpPr>
        <p:spPr>
          <a:xfrm flipH="1" flipV="1">
            <a:off x="2305469" y="5121769"/>
            <a:ext cx="392171" cy="952242"/>
          </a:xfrm>
          <a:prstGeom prst="line">
            <a:avLst/>
          </a:prstGeom>
          <a:ln w="9525">
            <a:solidFill>
              <a:srgbClr val="009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D4A3B6-B192-31F1-A29B-B5DECA4D4086}"/>
              </a:ext>
            </a:extLst>
          </p:cNvPr>
          <p:cNvCxnSpPr>
            <a:cxnSpLocks/>
          </p:cNvCxnSpPr>
          <p:nvPr/>
        </p:nvCxnSpPr>
        <p:spPr>
          <a:xfrm>
            <a:off x="3003206" y="3081155"/>
            <a:ext cx="2158614" cy="57965"/>
          </a:xfrm>
          <a:prstGeom prst="line">
            <a:avLst/>
          </a:prstGeom>
          <a:ln w="9525">
            <a:solidFill>
              <a:srgbClr val="009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8C8625F-147B-1931-70B0-52AD9ED9A095}"/>
              </a:ext>
            </a:extLst>
          </p:cNvPr>
          <p:cNvCxnSpPr>
            <a:cxnSpLocks/>
          </p:cNvCxnSpPr>
          <p:nvPr/>
        </p:nvCxnSpPr>
        <p:spPr>
          <a:xfrm>
            <a:off x="7521388" y="3168597"/>
            <a:ext cx="2250950" cy="0"/>
          </a:xfrm>
          <a:prstGeom prst="line">
            <a:avLst/>
          </a:prstGeom>
          <a:ln w="9525">
            <a:solidFill>
              <a:srgbClr val="009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E908EE7D-D80A-C7CF-5FA1-3EFFD937CD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63418" y="2858953"/>
            <a:ext cx="1259541" cy="1095358"/>
          </a:xfrm>
          <a:prstGeom prst="ellipse">
            <a:avLst/>
          </a:prstGeom>
          <a:ln w="19050" cap="rnd">
            <a:solidFill>
              <a:srgbClr val="009B62"/>
            </a:solidFill>
          </a:ln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F5B3722-559C-AB4D-555B-DE2DE703997D}"/>
              </a:ext>
            </a:extLst>
          </p:cNvPr>
          <p:cNvCxnSpPr>
            <a:cxnSpLocks/>
          </p:cNvCxnSpPr>
          <p:nvPr/>
        </p:nvCxnSpPr>
        <p:spPr>
          <a:xfrm flipH="1">
            <a:off x="7698077" y="627909"/>
            <a:ext cx="2074261" cy="6742"/>
          </a:xfrm>
          <a:prstGeom prst="line">
            <a:avLst/>
          </a:prstGeom>
          <a:ln w="9525">
            <a:solidFill>
              <a:srgbClr val="009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AC82766-BC7C-0D44-97D7-2B3EFAA200AB}"/>
              </a:ext>
            </a:extLst>
          </p:cNvPr>
          <p:cNvCxnSpPr>
            <a:cxnSpLocks/>
          </p:cNvCxnSpPr>
          <p:nvPr/>
        </p:nvCxnSpPr>
        <p:spPr>
          <a:xfrm flipH="1" flipV="1">
            <a:off x="5883105" y="1601376"/>
            <a:ext cx="2282614" cy="55072"/>
          </a:xfrm>
          <a:prstGeom prst="line">
            <a:avLst/>
          </a:prstGeom>
          <a:ln w="9525">
            <a:solidFill>
              <a:srgbClr val="009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399FC97-7E3E-0F8D-52B8-47CAF65418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230" y="1011730"/>
            <a:ext cx="1261751" cy="1097280"/>
          </a:xfrm>
          <a:prstGeom prst="ellipse">
            <a:avLst/>
          </a:prstGeom>
          <a:ln w="19050" cap="rnd">
            <a:solidFill>
              <a:srgbClr val="009B62"/>
            </a:solidFill>
          </a:ln>
          <a:effectLst/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AA0C870-B0F1-DA74-9E5D-70F4DD9DD7CE}"/>
              </a:ext>
            </a:extLst>
          </p:cNvPr>
          <p:cNvSpPr txBox="1"/>
          <p:nvPr/>
        </p:nvSpPr>
        <p:spPr>
          <a:xfrm>
            <a:off x="5409636" y="2062420"/>
            <a:ext cx="946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B62"/>
                </a:solidFill>
                <a:latin typeface="Proxima Nova" panose="02000506030000020004" pitchFamily="50" charset="0"/>
              </a:rPr>
              <a:t>Store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1327EDD-A84D-F395-D443-AA624A0D72A3}"/>
              </a:ext>
            </a:extLst>
          </p:cNvPr>
          <p:cNvGrpSpPr/>
          <p:nvPr/>
        </p:nvGrpSpPr>
        <p:grpSpPr>
          <a:xfrm>
            <a:off x="9261100" y="365817"/>
            <a:ext cx="1261750" cy="1446648"/>
            <a:chOff x="9261100" y="365817"/>
            <a:chExt cx="1261750" cy="14466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58C437-0BD3-EA0A-EE6C-2D52C13D0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1100" y="365817"/>
              <a:ext cx="1261750" cy="1097280"/>
            </a:xfrm>
            <a:prstGeom prst="ellipse">
              <a:avLst/>
            </a:prstGeom>
            <a:ln w="19050" cap="rnd">
              <a:solidFill>
                <a:srgbClr val="009B62"/>
              </a:solidFill>
            </a:ln>
            <a:effectLst/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2B8CEA-287E-5E27-AECD-F2CD14250263}"/>
                </a:ext>
              </a:extLst>
            </p:cNvPr>
            <p:cNvSpPr txBox="1"/>
            <p:nvPr/>
          </p:nvSpPr>
          <p:spPr>
            <a:xfrm>
              <a:off x="9418506" y="1412355"/>
              <a:ext cx="946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9B62"/>
                  </a:solidFill>
                  <a:latin typeface="Proxima Nova" panose="02000506030000020004" pitchFamily="50" charset="0"/>
                </a:rPr>
                <a:t>Rinse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9993186-8FD4-4C1E-9FA1-6526ED4BA1AF}"/>
              </a:ext>
            </a:extLst>
          </p:cNvPr>
          <p:cNvSpPr txBox="1"/>
          <p:nvPr/>
        </p:nvSpPr>
        <p:spPr>
          <a:xfrm>
            <a:off x="9449501" y="3923943"/>
            <a:ext cx="1400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B62"/>
                </a:solidFill>
                <a:latin typeface="Proxima Nova" panose="02000506030000020004" pitchFamily="50" charset="0"/>
              </a:rPr>
              <a:t>Collect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B56320B-61C8-DE74-7217-1C6DFA492193}"/>
              </a:ext>
            </a:extLst>
          </p:cNvPr>
          <p:cNvGrpSpPr/>
          <p:nvPr/>
        </p:nvGrpSpPr>
        <p:grpSpPr>
          <a:xfrm>
            <a:off x="2501555" y="2441314"/>
            <a:ext cx="1259922" cy="1422645"/>
            <a:chOff x="2597679" y="2267755"/>
            <a:chExt cx="1259922" cy="1422645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C8D3A57-1BD1-1EC6-1036-9F599FDB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679" y="2267755"/>
              <a:ext cx="1259922" cy="1097280"/>
            </a:xfrm>
            <a:prstGeom prst="ellipse">
              <a:avLst/>
            </a:prstGeom>
            <a:ln w="19050" cap="rnd">
              <a:solidFill>
                <a:srgbClr val="009B62"/>
              </a:solidFill>
            </a:ln>
            <a:effectLst/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F91A76D-1357-D471-12EC-47B0C8F54A0D}"/>
                </a:ext>
              </a:extLst>
            </p:cNvPr>
            <p:cNvSpPr txBox="1"/>
            <p:nvPr/>
          </p:nvSpPr>
          <p:spPr>
            <a:xfrm>
              <a:off x="2713602" y="3290290"/>
              <a:ext cx="1025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n w="0">
                    <a:noFill/>
                  </a:ln>
                  <a:solidFill>
                    <a:srgbClr val="009B62"/>
                  </a:solidFill>
                  <a:latin typeface="Proxima Nova" panose="02000506030000020004" pitchFamily="50" charset="0"/>
                </a:rPr>
                <a:t>Inspect</a:t>
              </a: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115BBFBE-A07E-C07C-974F-E10D0CF426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412" y="4733813"/>
            <a:ext cx="1258418" cy="1097280"/>
          </a:xfrm>
          <a:prstGeom prst="ellipse">
            <a:avLst/>
          </a:prstGeom>
          <a:ln w="19050" cap="rnd">
            <a:solidFill>
              <a:srgbClr val="009B62"/>
            </a:solidFill>
          </a:ln>
          <a:effectLst/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768E0F26-5809-6E8A-E637-7339B106F89A}"/>
              </a:ext>
            </a:extLst>
          </p:cNvPr>
          <p:cNvSpPr txBox="1"/>
          <p:nvPr/>
        </p:nvSpPr>
        <p:spPr>
          <a:xfrm>
            <a:off x="7140835" y="5748536"/>
            <a:ext cx="102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9B62"/>
                </a:solidFill>
                <a:latin typeface="Proxima Nova" panose="02000506030000020004" pitchFamily="50" charset="0"/>
              </a:rPr>
              <a:t>Grind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090134D-3570-C778-2089-C1F742808522}"/>
              </a:ext>
            </a:extLst>
          </p:cNvPr>
          <p:cNvGrpSpPr/>
          <p:nvPr/>
        </p:nvGrpSpPr>
        <p:grpSpPr>
          <a:xfrm>
            <a:off x="1088612" y="4415807"/>
            <a:ext cx="1374840" cy="1392484"/>
            <a:chOff x="585178" y="3929340"/>
            <a:chExt cx="1374840" cy="1392484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8C49FC2E-BACF-1D29-0257-8D4951D2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78" y="3929340"/>
              <a:ext cx="1258418" cy="1097280"/>
            </a:xfrm>
            <a:prstGeom prst="ellipse">
              <a:avLst/>
            </a:prstGeom>
            <a:ln w="19050" cap="rnd">
              <a:solidFill>
                <a:srgbClr val="009B62"/>
              </a:solidFill>
            </a:ln>
            <a:effectLst/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7EDB060-1A9A-523B-91B9-54C95DD204D2}"/>
                </a:ext>
              </a:extLst>
            </p:cNvPr>
            <p:cNvSpPr txBox="1"/>
            <p:nvPr/>
          </p:nvSpPr>
          <p:spPr>
            <a:xfrm>
              <a:off x="677219" y="4921714"/>
              <a:ext cx="1282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9B62"/>
                  </a:solidFill>
                  <a:latin typeface="Proxima Nova" panose="02000506030000020004" pitchFamily="50" charset="0"/>
                </a:rPr>
                <a:t>Recycle</a:t>
              </a:r>
            </a:p>
          </p:txBody>
        </p:sp>
      </p:grp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00505E-0675-C68A-AEE8-CDDE1CB50A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9261100" y="5598941"/>
            <a:ext cx="819467" cy="47507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B8AB39-7A84-6CB5-BE68-1D9E9B553B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9724750" y="5608236"/>
            <a:ext cx="819467" cy="47507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1C9431-08CD-1849-D605-C67FE6E217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4033757" y="4884234"/>
            <a:ext cx="475070" cy="475070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381ECD-CFC3-91C1-F55B-FA635754862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310318" y="2801111"/>
            <a:ext cx="707176" cy="475070"/>
          </a:xfrm>
          <a:prstGeom prst="rect">
            <a:avLst/>
          </a:prstGeom>
        </p:spPr>
      </p:pic>
      <p:pic>
        <p:nvPicPr>
          <p:cNvPr id="13" name="Graphic 12" descr="Cloud with solid fill">
            <a:extLst>
              <a:ext uri="{FF2B5EF4-FFF2-40B4-BE49-F238E27FC236}">
                <a16:creationId xmlns:a16="http://schemas.microsoft.com/office/drawing/2014/main" id="{D03E1EAF-57C0-F830-B98A-0443D25125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4823" y="-598678"/>
            <a:ext cx="2841291" cy="2661098"/>
          </a:xfrm>
          <a:prstGeom prst="rect">
            <a:avLst/>
          </a:prstGeom>
        </p:spPr>
      </p:pic>
      <p:pic>
        <p:nvPicPr>
          <p:cNvPr id="2" name="Graphic 1" descr="Cloud with solid fill">
            <a:extLst>
              <a:ext uri="{FF2B5EF4-FFF2-40B4-BE49-F238E27FC236}">
                <a16:creationId xmlns:a16="http://schemas.microsoft.com/office/drawing/2014/main" id="{6C4A1BF3-58E5-B4E3-5E4E-A77D1D0CB8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7247" y="134112"/>
            <a:ext cx="2109482" cy="1678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310B21-0BDB-7115-DDF3-151563DA64EB}"/>
              </a:ext>
            </a:extLst>
          </p:cNvPr>
          <p:cNvSpPr txBox="1"/>
          <p:nvPr/>
        </p:nvSpPr>
        <p:spPr>
          <a:xfrm>
            <a:off x="915998" y="567579"/>
            <a:ext cx="473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Collection </a:t>
            </a:r>
            <a:r>
              <a:rPr lang="en-US" sz="3600" b="1" dirty="0">
                <a:solidFill>
                  <a:srgbClr val="009B62"/>
                </a:solidFill>
                <a:latin typeface="Proxima Nova Thin" panose="02000506030000020004" pitchFamily="50" charset="0"/>
              </a:rPr>
              <a:t>Journey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9D4FFF-61BB-8639-38E5-619A0BFC19CA}"/>
              </a:ext>
            </a:extLst>
          </p:cNvPr>
          <p:cNvGrpSpPr/>
          <p:nvPr/>
        </p:nvGrpSpPr>
        <p:grpSpPr>
          <a:xfrm>
            <a:off x="7064188" y="259254"/>
            <a:ext cx="914400" cy="914400"/>
            <a:chOff x="7064188" y="259254"/>
            <a:chExt cx="914400" cy="914400"/>
          </a:xfrm>
        </p:grpSpPr>
        <p:pic>
          <p:nvPicPr>
            <p:cNvPr id="12" name="Graphic 11" descr="Marker with solid fill">
              <a:extLst>
                <a:ext uri="{FF2B5EF4-FFF2-40B4-BE49-F238E27FC236}">
                  <a16:creationId xmlns:a16="http://schemas.microsoft.com/office/drawing/2014/main" id="{797006E9-2ECE-6DE1-937C-0238916C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064188" y="259254"/>
              <a:ext cx="914400" cy="914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0"/>
            </a:sp3d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4E3B02F-D38C-4E48-5BCF-26DC54715FA1}"/>
                </a:ext>
              </a:extLst>
            </p:cNvPr>
            <p:cNvSpPr/>
            <p:nvPr/>
          </p:nvSpPr>
          <p:spPr>
            <a:xfrm>
              <a:off x="7400494" y="469542"/>
              <a:ext cx="241788" cy="241788"/>
            </a:xfrm>
            <a:prstGeom prst="ellipse">
              <a:avLst/>
            </a:prstGeom>
            <a:solidFill>
              <a:srgbClr val="009B6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A7E7E2-707A-27BD-CF2F-D622FB3B9D40}"/>
              </a:ext>
            </a:extLst>
          </p:cNvPr>
          <p:cNvSpPr txBox="1"/>
          <p:nvPr/>
        </p:nvSpPr>
        <p:spPr>
          <a:xfrm>
            <a:off x="7389639" y="552190"/>
            <a:ext cx="3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50" charset="0"/>
              </a:rPr>
              <a:t>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1D7572-F0D5-36A2-8F93-97220D1F5188}"/>
              </a:ext>
            </a:extLst>
          </p:cNvPr>
          <p:cNvGrpSpPr/>
          <p:nvPr/>
        </p:nvGrpSpPr>
        <p:grpSpPr>
          <a:xfrm>
            <a:off x="2370888" y="5808291"/>
            <a:ext cx="914400" cy="914400"/>
            <a:chOff x="2370888" y="5808291"/>
            <a:chExt cx="914400" cy="914400"/>
          </a:xfrm>
        </p:grpSpPr>
        <p:pic>
          <p:nvPicPr>
            <p:cNvPr id="23" name="Graphic 22" descr="Marker with solid fill">
              <a:extLst>
                <a:ext uri="{FF2B5EF4-FFF2-40B4-BE49-F238E27FC236}">
                  <a16:creationId xmlns:a16="http://schemas.microsoft.com/office/drawing/2014/main" id="{D3FC23AD-BC22-D378-3C45-FF705EE3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370888" y="5808291"/>
              <a:ext cx="914400" cy="9144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F4F9CB7-A0D2-FC06-F863-476086777F40}"/>
                </a:ext>
              </a:extLst>
            </p:cNvPr>
            <p:cNvSpPr/>
            <p:nvPr/>
          </p:nvSpPr>
          <p:spPr>
            <a:xfrm>
              <a:off x="2714406" y="6012801"/>
              <a:ext cx="227363" cy="227363"/>
            </a:xfrm>
            <a:prstGeom prst="ellipse">
              <a:avLst/>
            </a:prstGeom>
            <a:solidFill>
              <a:srgbClr val="009B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172AF3-D729-BFD7-07B3-6594D13C49EE}"/>
              </a:ext>
            </a:extLst>
          </p:cNvPr>
          <p:cNvGrpSpPr/>
          <p:nvPr/>
        </p:nvGrpSpPr>
        <p:grpSpPr>
          <a:xfrm>
            <a:off x="4952436" y="4769224"/>
            <a:ext cx="914400" cy="914400"/>
            <a:chOff x="4952436" y="4769224"/>
            <a:chExt cx="914400" cy="914400"/>
          </a:xfrm>
        </p:grpSpPr>
        <p:pic>
          <p:nvPicPr>
            <p:cNvPr id="22" name="Graphic 21" descr="Marker with solid fill">
              <a:extLst>
                <a:ext uri="{FF2B5EF4-FFF2-40B4-BE49-F238E27FC236}">
                  <a16:creationId xmlns:a16="http://schemas.microsoft.com/office/drawing/2014/main" id="{EE539271-2E52-C6AD-5966-BA2CA1FC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52436" y="4769224"/>
              <a:ext cx="914400" cy="914400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E6D6E55-C59E-D658-C028-8BBD7C2762AC}"/>
                </a:ext>
              </a:extLst>
            </p:cNvPr>
            <p:cNvSpPr/>
            <p:nvPr/>
          </p:nvSpPr>
          <p:spPr>
            <a:xfrm>
              <a:off x="5319289" y="4985495"/>
              <a:ext cx="227363" cy="227363"/>
            </a:xfrm>
            <a:prstGeom prst="ellipse">
              <a:avLst/>
            </a:prstGeom>
            <a:solidFill>
              <a:srgbClr val="009B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646210-3F7B-2CBE-82AD-66B73B75EB74}"/>
              </a:ext>
            </a:extLst>
          </p:cNvPr>
          <p:cNvGrpSpPr/>
          <p:nvPr/>
        </p:nvGrpSpPr>
        <p:grpSpPr>
          <a:xfrm>
            <a:off x="4802550" y="2868502"/>
            <a:ext cx="914400" cy="914400"/>
            <a:chOff x="4802550" y="2868502"/>
            <a:chExt cx="914400" cy="914400"/>
          </a:xfrm>
        </p:grpSpPr>
        <p:pic>
          <p:nvPicPr>
            <p:cNvPr id="21" name="Graphic 20" descr="Marker with solid fill">
              <a:extLst>
                <a:ext uri="{FF2B5EF4-FFF2-40B4-BE49-F238E27FC236}">
                  <a16:creationId xmlns:a16="http://schemas.microsoft.com/office/drawing/2014/main" id="{0B1B5877-0003-5355-8357-8B91779AB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02550" y="2868502"/>
              <a:ext cx="914400" cy="91440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6311EFB-9B19-9572-2B2D-7B4A54D489D3}"/>
                </a:ext>
              </a:extLst>
            </p:cNvPr>
            <p:cNvSpPr/>
            <p:nvPr/>
          </p:nvSpPr>
          <p:spPr>
            <a:xfrm>
              <a:off x="5144463" y="3105969"/>
              <a:ext cx="227363" cy="227363"/>
            </a:xfrm>
            <a:prstGeom prst="ellipse">
              <a:avLst/>
            </a:prstGeom>
            <a:solidFill>
              <a:srgbClr val="009B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0D06F3-FED7-F1EB-5D66-8B74B7B45831}"/>
              </a:ext>
            </a:extLst>
          </p:cNvPr>
          <p:cNvGrpSpPr/>
          <p:nvPr/>
        </p:nvGrpSpPr>
        <p:grpSpPr>
          <a:xfrm>
            <a:off x="6932439" y="2681920"/>
            <a:ext cx="914400" cy="914400"/>
            <a:chOff x="6932439" y="2681920"/>
            <a:chExt cx="914400" cy="914400"/>
          </a:xfrm>
        </p:grpSpPr>
        <p:pic>
          <p:nvPicPr>
            <p:cNvPr id="20" name="Graphic 19" descr="Marker with solid fill">
              <a:extLst>
                <a:ext uri="{FF2B5EF4-FFF2-40B4-BE49-F238E27FC236}">
                  <a16:creationId xmlns:a16="http://schemas.microsoft.com/office/drawing/2014/main" id="{2BAA06C8-834F-40E1-4E75-0E824CAC3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932439" y="2681920"/>
              <a:ext cx="914400" cy="9144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CB7A9FF-1FE6-BAB4-6BFE-1B8FE20011B3}"/>
                </a:ext>
              </a:extLst>
            </p:cNvPr>
            <p:cNvSpPr/>
            <p:nvPr/>
          </p:nvSpPr>
          <p:spPr>
            <a:xfrm>
              <a:off x="7286812" y="2900094"/>
              <a:ext cx="227363" cy="227363"/>
            </a:xfrm>
            <a:prstGeom prst="ellipse">
              <a:avLst/>
            </a:prstGeom>
            <a:solidFill>
              <a:srgbClr val="009B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0E511F-A5F4-9683-06E7-C5F93F84E731}"/>
              </a:ext>
            </a:extLst>
          </p:cNvPr>
          <p:cNvGrpSpPr/>
          <p:nvPr/>
        </p:nvGrpSpPr>
        <p:grpSpPr>
          <a:xfrm>
            <a:off x="7869655" y="1412080"/>
            <a:ext cx="914400" cy="914400"/>
            <a:chOff x="7869655" y="1412080"/>
            <a:chExt cx="914400" cy="914400"/>
          </a:xfrm>
        </p:grpSpPr>
        <p:pic>
          <p:nvPicPr>
            <p:cNvPr id="19" name="Graphic 18" descr="Marker with solid fill">
              <a:extLst>
                <a:ext uri="{FF2B5EF4-FFF2-40B4-BE49-F238E27FC236}">
                  <a16:creationId xmlns:a16="http://schemas.microsoft.com/office/drawing/2014/main" id="{A6D21BD2-8E4E-A363-E264-FDCBEC458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69655" y="1412080"/>
              <a:ext cx="914400" cy="914400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D875CC-2AE7-0ABD-E072-CC2AFE47B666}"/>
                </a:ext>
              </a:extLst>
            </p:cNvPr>
            <p:cNvSpPr/>
            <p:nvPr/>
          </p:nvSpPr>
          <p:spPr>
            <a:xfrm>
              <a:off x="8198169" y="1612410"/>
              <a:ext cx="227363" cy="227363"/>
            </a:xfrm>
            <a:prstGeom prst="ellipse">
              <a:avLst/>
            </a:prstGeom>
            <a:solidFill>
              <a:srgbClr val="009B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5AA5DE9-D5B5-02EA-C4AD-5500B643BE1A}"/>
              </a:ext>
            </a:extLst>
          </p:cNvPr>
          <p:cNvSpPr txBox="1"/>
          <p:nvPr/>
        </p:nvSpPr>
        <p:spPr>
          <a:xfrm>
            <a:off x="8172636" y="1701549"/>
            <a:ext cx="3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50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78928-9DC5-D88E-7FF3-3C02FBE4A7B2}"/>
              </a:ext>
            </a:extLst>
          </p:cNvPr>
          <p:cNvSpPr txBox="1"/>
          <p:nvPr/>
        </p:nvSpPr>
        <p:spPr>
          <a:xfrm>
            <a:off x="7246274" y="2994778"/>
            <a:ext cx="3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50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D3471-0A86-E5C5-601A-4B4AEF7D3878}"/>
              </a:ext>
            </a:extLst>
          </p:cNvPr>
          <p:cNvSpPr txBox="1"/>
          <p:nvPr/>
        </p:nvSpPr>
        <p:spPr>
          <a:xfrm>
            <a:off x="5111117" y="3153928"/>
            <a:ext cx="3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50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5382CB-B3BD-A798-08B6-C3A494223AD6}"/>
              </a:ext>
            </a:extLst>
          </p:cNvPr>
          <p:cNvSpPr txBox="1"/>
          <p:nvPr/>
        </p:nvSpPr>
        <p:spPr>
          <a:xfrm>
            <a:off x="5252230" y="5069627"/>
            <a:ext cx="3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50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39714-AA9F-30B3-28A9-C1FCF136A2F5}"/>
              </a:ext>
            </a:extLst>
          </p:cNvPr>
          <p:cNvSpPr txBox="1"/>
          <p:nvPr/>
        </p:nvSpPr>
        <p:spPr>
          <a:xfrm>
            <a:off x="2673868" y="6106120"/>
            <a:ext cx="30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roxima Nova" panose="02000506030000020004" pitchFamily="50" charset="0"/>
              </a:rPr>
              <a:t>6</a:t>
            </a:r>
          </a:p>
        </p:txBody>
      </p:sp>
      <p:sp>
        <p:nvSpPr>
          <p:cNvPr id="25" name="Slide Number Placeholder 25">
            <a:extLst>
              <a:ext uri="{FF2B5EF4-FFF2-40B4-BE49-F238E27FC236}">
                <a16:creationId xmlns:a16="http://schemas.microsoft.com/office/drawing/2014/main" id="{4EE75543-2DA8-0983-E65F-B7DE1A95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11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2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12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395847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General Funding Model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A5543F-C7AB-41D8-2E09-247DC983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956" y="1469678"/>
            <a:ext cx="8478044" cy="113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800">
                <a:solidFill>
                  <a:srgbClr val="009966"/>
                </a:solidFill>
                <a:latin typeface="+mn-lt"/>
              </a:rPr>
              <a:t>	</a:t>
            </a:r>
            <a:r>
              <a:rPr lang="en-US" altLang="en-US" sz="2800" b="1" u="sng">
                <a:solidFill>
                  <a:srgbClr val="009966"/>
                </a:solidFill>
                <a:latin typeface="+mn-lt"/>
              </a:rPr>
              <a:t>Voluntary</a:t>
            </a:r>
            <a:r>
              <a:rPr lang="en-US" altLang="en-US" sz="2800">
                <a:solidFill>
                  <a:srgbClr val="009966"/>
                </a:solidFill>
                <a:latin typeface="+mn-lt"/>
              </a:rPr>
              <a:t> membership </a:t>
            </a:r>
            <a:r>
              <a:rPr lang="en-US" altLang="en-US" sz="2800" b="1" u="sng">
                <a:solidFill>
                  <a:srgbClr val="009966"/>
                </a:solidFill>
                <a:latin typeface="+mn-lt"/>
              </a:rPr>
              <a:t>funded by</a:t>
            </a:r>
            <a:r>
              <a:rPr lang="en-US" altLang="en-US" sz="2800">
                <a:solidFill>
                  <a:srgbClr val="009966"/>
                </a:solidFill>
                <a:latin typeface="+mn-lt"/>
              </a:rPr>
              <a:t> producers &amp; registrants of chemicals sold in HDPE containers.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CAA2F8B-3959-216A-A319-81BBF5D9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51448"/>
            <a:ext cx="8420101" cy="23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2" indent="-342900" eaLnBrk="1" hangingPunct="1">
              <a:buFontTx/>
              <a:buChar char="•"/>
              <a:defRPr/>
            </a:pPr>
            <a:endParaRPr lang="en-US" altLang="en-US" sz="2400" dirty="0">
              <a:solidFill>
                <a:srgbClr val="00442B"/>
              </a:solidFill>
              <a:latin typeface="+mn-lt"/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Annual survey of members provides pounds HDPE sold.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Annual budget / annual pounds = annual dues ($ / Lb.)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Each member pays “fair share” of budget based on their HDPE pounds sold.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Over $134M funded by ag industry since inception.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91F52F3-94EC-2F4C-C361-9D418DF1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502" y="5466499"/>
            <a:ext cx="6275583" cy="523220"/>
          </a:xfrm>
          <a:prstGeom prst="rect">
            <a:avLst/>
          </a:prstGeom>
          <a:solidFill>
            <a:srgbClr val="BBD2B3"/>
          </a:solidFill>
          <a:ln w="31750">
            <a:solidFill>
              <a:srgbClr val="00442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rgbClr val="00442B"/>
                </a:solidFill>
              </a:rPr>
              <a:t>Cost to grower / applicator is zero!</a:t>
            </a:r>
          </a:p>
        </p:txBody>
      </p:sp>
    </p:spTree>
    <p:extLst>
      <p:ext uri="{BB962C8B-B14F-4D97-AF65-F5344CB8AC3E}">
        <p14:creationId xmlns:p14="http://schemas.microsoft.com/office/powerpoint/2010/main" val="312401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F2F26D0-3F1D-EF15-383F-BBEA46C3B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66775"/>
              </p:ext>
            </p:extLst>
          </p:nvPr>
        </p:nvGraphicFramePr>
        <p:xfrm>
          <a:off x="248110" y="139562"/>
          <a:ext cx="11695780" cy="657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6096296" imgH="3429229" progId="PowerPoint.Slide.8">
                  <p:link updateAutomatic="1"/>
                </p:oleObj>
              </mc:Choice>
              <mc:Fallback>
                <p:oleObj name="Slide" r:id="rId3" imgW="6096296" imgH="3429229" progId="PowerPoint.Slide.8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F2F26D0-3F1D-EF15-383F-BBEA46C3B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110" y="139562"/>
                        <a:ext cx="11695780" cy="6578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A4C973C0-1C9D-895F-3E00-C9B6F56B69BD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2CF675-B2CA-03B1-6D51-57DB3570815A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409EAAA-DDA1-F5B4-0881-BEEA164FC64B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5B3E790-A832-6F53-ABC6-7A985C16DF2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9" y="6528048"/>
            <a:ext cx="413408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13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CD5C30-2152-DF17-D3FB-8C61551408FA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8ADFB36-DEA9-6CB9-358D-D15AA1F59410}"/>
                </a:ext>
              </a:extLst>
            </p:cNvPr>
            <p:cNvGrpSpPr/>
            <p:nvPr/>
          </p:nvGrpSpPr>
          <p:grpSpPr>
            <a:xfrm>
              <a:off x="-11877" y="1553"/>
              <a:ext cx="12199917" cy="675824"/>
              <a:chOff x="-11877" y="1553"/>
              <a:chExt cx="12199917" cy="675824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437A49-678C-C98F-617A-FACF587CC39C}"/>
                  </a:ext>
                </a:extLst>
              </p:cNvPr>
              <p:cNvSpPr/>
              <p:nvPr/>
            </p:nvSpPr>
            <p:spPr>
              <a:xfrm>
                <a:off x="-11877" y="42557"/>
                <a:ext cx="12199917" cy="592183"/>
              </a:xfrm>
              <a:prstGeom prst="rect">
                <a:avLst/>
              </a:prstGeom>
              <a:solidFill>
                <a:srgbClr val="BBD2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BD2B3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851E59E-1E52-2B39-1A4D-E6FD4F021F95}"/>
                  </a:ext>
                </a:extLst>
              </p:cNvPr>
              <p:cNvSpPr/>
              <p:nvPr/>
            </p:nvSpPr>
            <p:spPr>
              <a:xfrm>
                <a:off x="-11877" y="631658"/>
                <a:ext cx="12199917" cy="45719"/>
              </a:xfrm>
              <a:prstGeom prst="rect">
                <a:avLst/>
              </a:prstGeom>
              <a:solidFill>
                <a:srgbClr val="00442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6C847A-3ACC-F005-9954-4FB34CA5B4BB}"/>
                  </a:ext>
                </a:extLst>
              </p:cNvPr>
              <p:cNvSpPr/>
              <p:nvPr/>
            </p:nvSpPr>
            <p:spPr>
              <a:xfrm>
                <a:off x="-11877" y="1553"/>
                <a:ext cx="12199917" cy="45719"/>
              </a:xfrm>
              <a:prstGeom prst="rect">
                <a:avLst/>
              </a:prstGeom>
              <a:solidFill>
                <a:srgbClr val="00442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Picture 36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8DB9F5C7-4D97-0307-63BA-1D6C56472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098" y="110245"/>
              <a:ext cx="1677959" cy="461106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92DD074-CE46-DB90-61A4-17E93EDD8619}"/>
              </a:ext>
            </a:extLst>
          </p:cNvPr>
          <p:cNvSpPr txBox="1"/>
          <p:nvPr/>
        </p:nvSpPr>
        <p:spPr>
          <a:xfrm>
            <a:off x="2166256" y="11904"/>
            <a:ext cx="94161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Program Achievements – 1993 - 2023</a:t>
            </a:r>
          </a:p>
        </p:txBody>
      </p:sp>
    </p:spTree>
    <p:extLst>
      <p:ext uri="{BB962C8B-B14F-4D97-AF65-F5344CB8AC3E}">
        <p14:creationId xmlns:p14="http://schemas.microsoft.com/office/powerpoint/2010/main" val="268970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99961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14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623BCE-19C4-E4CD-4F17-AA6DCF734C1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3E6EF-ADF1-F94C-66BE-0A094ED267E7}"/>
                </a:ext>
              </a:extLst>
            </p:cNvPr>
            <p:cNvGrpSpPr/>
            <p:nvPr/>
          </p:nvGrpSpPr>
          <p:grpSpPr>
            <a:xfrm>
              <a:off x="-11877" y="1553"/>
              <a:ext cx="12199917" cy="675824"/>
              <a:chOff x="-11877" y="1553"/>
              <a:chExt cx="12199917" cy="67582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E17358-CC79-4795-F8A3-E96151B2E2BE}"/>
                  </a:ext>
                </a:extLst>
              </p:cNvPr>
              <p:cNvSpPr/>
              <p:nvPr/>
            </p:nvSpPr>
            <p:spPr>
              <a:xfrm>
                <a:off x="-11877" y="42557"/>
                <a:ext cx="12199917" cy="592183"/>
              </a:xfrm>
              <a:prstGeom prst="rect">
                <a:avLst/>
              </a:prstGeom>
              <a:solidFill>
                <a:srgbClr val="BBD2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BD2B3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0B2A55-1B31-E6BB-6B14-FD395FF84398}"/>
                  </a:ext>
                </a:extLst>
              </p:cNvPr>
              <p:cNvSpPr/>
              <p:nvPr/>
            </p:nvSpPr>
            <p:spPr>
              <a:xfrm>
                <a:off x="-11877" y="631658"/>
                <a:ext cx="12199917" cy="45719"/>
              </a:xfrm>
              <a:prstGeom prst="rect">
                <a:avLst/>
              </a:prstGeom>
              <a:solidFill>
                <a:srgbClr val="00442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D5DDFD-707D-6A35-8746-8007132CCDFE}"/>
                  </a:ext>
                </a:extLst>
              </p:cNvPr>
              <p:cNvSpPr/>
              <p:nvPr/>
            </p:nvSpPr>
            <p:spPr>
              <a:xfrm>
                <a:off x="-11877" y="1553"/>
                <a:ext cx="12199917" cy="45719"/>
              </a:xfrm>
              <a:prstGeom prst="rect">
                <a:avLst/>
              </a:prstGeom>
              <a:solidFill>
                <a:srgbClr val="00442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E7083300-D1A8-F02B-FF4F-D0B456C81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098" y="110245"/>
              <a:ext cx="1677959" cy="46110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C6C185-883D-E5B8-A359-7B079CCDC603}"/>
                </a:ext>
              </a:extLst>
            </p:cNvPr>
            <p:cNvSpPr txBox="1"/>
            <p:nvPr/>
          </p:nvSpPr>
          <p:spPr>
            <a:xfrm>
              <a:off x="2699657" y="31046"/>
              <a:ext cx="6945086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9B62"/>
                  </a:solidFill>
                  <a:latin typeface="Proxima Nova" panose="02000506030000020004" pitchFamily="50" charset="0"/>
                </a:rPr>
                <a:t>Existing Approved End Uses</a:t>
              </a:r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8DD1D7F4-5B2E-B512-4F95-1143AE96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675743"/>
            <a:ext cx="8153016" cy="550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Agricultural Drainpipe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Ag Chem Composite IBC Base Plates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Cinder Blocks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Ground Protection/Construction Mats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Highway and Agricultural Fence Posts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Highway Signposts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Industrial Pallets for Ag Chemical and Seed Packaging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Landscape Edging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Pallets for a Variety of Industrial B2B Applications (Contact ACRC)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Nursery Pots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Plastic Lumber – Must meet design specs (Contact ACRC)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Rebar Chairs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Spool Flanges for Wire Cable</a:t>
            </a:r>
          </a:p>
          <a:p>
            <a:pPr lvl="1" eaLnBrk="1" hangingPunct="1">
              <a:spcBef>
                <a:spcPct val="0"/>
              </a:spcBef>
              <a:buClr>
                <a:srgbClr val="009966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+mn-lt"/>
              </a:rPr>
              <a:t>Underground Utility Conduit</a:t>
            </a:r>
            <a:endParaRPr lang="en-US" altLang="en-US" sz="2600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A7DBBA-7096-92EC-FC39-926386D060FA}"/>
              </a:ext>
            </a:extLst>
          </p:cNvPr>
          <p:cNvGrpSpPr/>
          <p:nvPr/>
        </p:nvGrpSpPr>
        <p:grpSpPr>
          <a:xfrm>
            <a:off x="9117371" y="1088266"/>
            <a:ext cx="2508802" cy="4681469"/>
            <a:chOff x="9117371" y="1025884"/>
            <a:chExt cx="2508802" cy="46814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4BEEEE-6300-7108-8C8F-D8757A6DB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7371" y="3481763"/>
              <a:ext cx="2404872" cy="22255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9B62"/>
              </a:solidFill>
              <a:miter lim="800000"/>
            </a:ln>
            <a:effectLst/>
          </p:spPr>
        </p:pic>
        <p:pic>
          <p:nvPicPr>
            <p:cNvPr id="13" name="Picture 12" descr="A lawn with flowers and plants&#10;&#10;Description automatically generated">
              <a:extLst>
                <a:ext uri="{FF2B5EF4-FFF2-40B4-BE49-F238E27FC236}">
                  <a16:creationId xmlns:a16="http://schemas.microsoft.com/office/drawing/2014/main" id="{2673945B-6A81-406F-071D-199229269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1301" y="1025884"/>
              <a:ext cx="2404872" cy="22255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9B62"/>
              </a:solidFill>
              <a:miter lim="8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701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15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7022D-72B9-E528-483D-52BCA5182F8C}"/>
              </a:ext>
            </a:extLst>
          </p:cNvPr>
          <p:cNvSpPr txBox="1"/>
          <p:nvPr/>
        </p:nvSpPr>
        <p:spPr>
          <a:xfrm>
            <a:off x="1790700" y="304428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442B"/>
                </a:solidFill>
                <a:latin typeface="Proxima Nova" panose="02000506030000020004" pitchFamily="50" charset="0"/>
              </a:rPr>
              <a:t>Inspection &amp; Rinsing 101</a:t>
            </a:r>
          </a:p>
        </p:txBody>
      </p:sp>
    </p:spTree>
    <p:extLst>
      <p:ext uri="{BB962C8B-B14F-4D97-AF65-F5344CB8AC3E}">
        <p14:creationId xmlns:p14="http://schemas.microsoft.com/office/powerpoint/2010/main" val="383341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1467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16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C4D85-9D21-F145-CDA2-C5327E2F6B32}"/>
              </a:ext>
            </a:extLst>
          </p:cNvPr>
          <p:cNvSpPr txBox="1"/>
          <p:nvPr/>
        </p:nvSpPr>
        <p:spPr>
          <a:xfrm>
            <a:off x="2221676" y="31046"/>
            <a:ext cx="82286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#1 Threat to Container Recycling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A9DE43-5F92-1696-4BC0-BAEFFF01F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845" y="3126239"/>
            <a:ext cx="9260109" cy="287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0" lvl="3" indent="0">
              <a:defRPr/>
            </a:pPr>
            <a:endParaRPr lang="en-US" altLang="en-US" sz="12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857250" lvl="3" indent="0">
              <a:defRPr/>
            </a:pPr>
            <a:r>
              <a:rPr lang="en-US" altLang="en-US" sz="2800" b="1" dirty="0">
                <a:solidFill>
                  <a:srgbClr val="00442B"/>
                </a:solidFill>
                <a:latin typeface="Proxima Nova" panose="02000506030000020004" pitchFamily="50" charset="0"/>
              </a:rPr>
              <a:t>What are the risks and impacts?</a:t>
            </a:r>
          </a:p>
          <a:p>
            <a:pPr marL="1771650" lvl="4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EHS hazards at collection areas (trailers, staff, soil, etc.)</a:t>
            </a:r>
          </a:p>
          <a:p>
            <a:pPr marL="1771650" lvl="4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EHS hazards to downstream parties</a:t>
            </a:r>
          </a:p>
          <a:p>
            <a:pPr marL="2114550" lvl="4" indent="-28575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kern="0" dirty="0">
                <a:solidFill>
                  <a:srgbClr val="00442B"/>
                </a:solidFill>
                <a:latin typeface="Proxima Nova" panose="02000506030000020004" pitchFamily="50" charset="0"/>
              </a:rPr>
              <a:t>Non-grower collection site owners (retailers, landfills, extension, etc.)</a:t>
            </a:r>
          </a:p>
          <a:p>
            <a:pPr marL="2114550" lvl="4" indent="-28575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kern="0" dirty="0">
                <a:solidFill>
                  <a:srgbClr val="00442B"/>
                </a:solidFill>
                <a:latin typeface="Proxima Nova" panose="02000506030000020004" pitchFamily="50" charset="0"/>
              </a:rPr>
              <a:t>Transportation</a:t>
            </a:r>
          </a:p>
          <a:p>
            <a:pPr marL="2114550" lvl="4" indent="-28575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kern="0" dirty="0">
                <a:solidFill>
                  <a:srgbClr val="00442B"/>
                </a:solidFill>
                <a:latin typeface="Proxima Nova" panose="02000506030000020004" pitchFamily="50" charset="0"/>
              </a:rPr>
              <a:t>Grinding operations</a:t>
            </a:r>
          </a:p>
          <a:p>
            <a:pPr marL="1771650" lvl="4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Financial – Inability to recycle / sell plastic</a:t>
            </a:r>
          </a:p>
          <a:p>
            <a:pPr marL="1771650" lvl="4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Waste – inevitably ends up in landfill</a:t>
            </a:r>
          </a:p>
          <a:p>
            <a:pPr marL="1314450" lvl="3" indent="-4572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54D455-54EF-9F5E-43A1-2C3B1454EC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5" y="3306417"/>
            <a:ext cx="2337965" cy="2517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B62"/>
            </a:solidFill>
            <a:miter lim="800000"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B1FA4-EEF2-644E-FB65-CA93A75670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982" y="853597"/>
            <a:ext cx="2133600" cy="2235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9B62"/>
            </a:solidFill>
            <a:miter lim="800000"/>
          </a:ln>
          <a:effectLst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AE08F17-E400-3531-9CA8-01F57ED5B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543" y="966401"/>
            <a:ext cx="6289439" cy="20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defRPr/>
            </a:pPr>
            <a:r>
              <a:rPr lang="en-US" altLang="en-US" sz="2800" b="1" dirty="0">
                <a:solidFill>
                  <a:srgbClr val="00442B"/>
                </a:solidFill>
                <a:latin typeface="Proxima Nova" panose="02000506030000020004" pitchFamily="50" charset="0"/>
              </a:rPr>
              <a:t>Inadequate rinsing of containers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Liquid inside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Wet / dry residue inside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Wet / dry reside outside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Mouth / threads of container</a:t>
            </a:r>
          </a:p>
          <a:p>
            <a:pPr marL="857250" lvl="3" indent="0">
              <a:defRPr/>
            </a:pPr>
            <a:endParaRPr lang="en-US" altLang="en-US" sz="12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1314450" lvl="3" indent="-4572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920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17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395847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Container Acceptance Standards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A5469C-03B2-76A9-6461-971BF278BE52}"/>
              </a:ext>
            </a:extLst>
          </p:cNvPr>
          <p:cNvSpPr>
            <a:spLocks noGrp="1"/>
          </p:cNvSpPr>
          <p:nvPr/>
        </p:nvSpPr>
        <p:spPr>
          <a:xfrm>
            <a:off x="996043" y="688888"/>
            <a:ext cx="10199914" cy="5152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00442B"/>
                </a:solidFill>
                <a:latin typeface="Proxima Nova" panose="02000506030000020004" pitchFamily="50" charset="0"/>
              </a:rPr>
              <a:t>Definition of CLEAN: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Triple Rinsed or Pressure Rinsed, according to product label</a:t>
            </a:r>
          </a:p>
          <a:p>
            <a:pPr lvl="1">
              <a:lnSpc>
                <a:spcPct val="110000"/>
              </a:lnSpc>
            </a:pPr>
            <a:r>
              <a:rPr lang="en-US" alt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99.99% clean - Required by law - </a:t>
            </a:r>
            <a:r>
              <a:rPr lang="en-US" altLang="en-US" sz="1600">
                <a:solidFill>
                  <a:srgbClr val="00442B"/>
                </a:solidFill>
                <a:latin typeface="Proxima Nova" panose="02000506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40 CFR 156.146; 165.25</a:t>
            </a:r>
            <a:r>
              <a:rPr lang="en-US" alt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;  2006 Container and Containment Rule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No residue inside or outside container, including container mouth or threads 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Staining is OK, Residue is NOT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Residue means if you wipe with the finger of a glove, material comes off (“black glove” test)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No rinsate or water in container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Puncture bottom of container to drain/dry properly after rinsing</a:t>
            </a:r>
          </a:p>
          <a:p>
            <a:pPr marL="0" indent="0">
              <a:buNone/>
            </a:pPr>
            <a:endParaRPr lang="en-US" sz="80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solidFill>
                  <a:srgbClr val="00442B"/>
                </a:solidFill>
                <a:latin typeface="Proxima Nova" panose="02000506030000020004" pitchFamily="50" charset="0"/>
              </a:rPr>
              <a:t>Other ACRC Requirements: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Rigid HDPE container, 55 gallons or smaller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Professional-use product containers only (non-household)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Remove, rinse and dispose of cap in the trash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Remove label booklet; base label may remain</a:t>
            </a:r>
          </a:p>
          <a:p>
            <a:pPr lvl="1"/>
            <a:r>
              <a:rPr lang="en-US" sz="1600">
                <a:solidFill>
                  <a:srgbClr val="00442B"/>
                </a:solidFill>
                <a:latin typeface="Proxima Nova" panose="02000506030000020004" pitchFamily="50" charset="0"/>
              </a:rPr>
              <a:t>Remove bungs and all other fittings from drums or other types of containers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67775A9-57D4-71FF-0B10-BA42D43E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676" y="5520599"/>
            <a:ext cx="8283038" cy="461665"/>
          </a:xfrm>
          <a:prstGeom prst="rect">
            <a:avLst/>
          </a:prstGeom>
          <a:solidFill>
            <a:srgbClr val="BBD2B3"/>
          </a:solidFill>
          <a:ln w="31750">
            <a:solidFill>
              <a:srgbClr val="00442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CLEAN MEANS CLEAN, WITH NO RESIDUE SEEN!!</a:t>
            </a:r>
          </a:p>
        </p:txBody>
      </p:sp>
    </p:spTree>
    <p:extLst>
      <p:ext uri="{BB962C8B-B14F-4D97-AF65-F5344CB8AC3E}">
        <p14:creationId xmlns:p14="http://schemas.microsoft.com/office/powerpoint/2010/main" val="351649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18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3019418" y="21928"/>
            <a:ext cx="69726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Action Plan – How to Improve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1201CD8-C210-1CBB-924D-7D2DA425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675" y="891429"/>
            <a:ext cx="7466665" cy="508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Proxima Nova" panose="02000506030000020004" pitchFamily="50" charset="0"/>
              </a:rPr>
              <a:t>Educational Tools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Inspection Checklist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Rinsing Best Practices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Written Procedures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Video Procedures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Spanish Translations</a:t>
            </a:r>
          </a:p>
          <a:p>
            <a:pPr marL="0" indent="0">
              <a:defRPr/>
            </a:pPr>
            <a:endParaRPr lang="en-US" altLang="en-US" sz="14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Proxima Nova" panose="02000506030000020004" pitchFamily="50" charset="0"/>
              </a:rPr>
              <a:t>Physical Rinsing Tools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Promote on ACRC website and brochures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Discussions with </a:t>
            </a:r>
            <a:r>
              <a:rPr lang="en-US" altLang="en-US" dirty="0" err="1">
                <a:solidFill>
                  <a:srgbClr val="00442B"/>
                </a:solidFill>
                <a:latin typeface="Proxima Nova" panose="02000506030000020004" pitchFamily="50" charset="0"/>
              </a:rPr>
              <a:t>AquaTools</a:t>
            </a: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 about product suggestions</a:t>
            </a:r>
          </a:p>
          <a:p>
            <a:pPr marL="0" indent="0">
              <a:defRPr/>
            </a:pPr>
            <a:endParaRPr lang="en-US" altLang="en-US" sz="14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Proxima Nova" panose="02000506030000020004" pitchFamily="50" charset="0"/>
              </a:rPr>
              <a:t>Training Support &amp; Promotion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Video conference / Zoom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Grower meetings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Pesticide applicator training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State agency program meetings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Retail member collaboration and training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7A40FF-BE5D-D966-3FB7-5635405DEF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644" y="756003"/>
            <a:ext cx="2279951" cy="2354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63A9F3-011F-A1FC-168E-AA24E3A908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531" y="3429000"/>
            <a:ext cx="227995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19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3270522" y="31046"/>
            <a:ext cx="54303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Training Resources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5AB3A8-B373-AE0C-E7BF-2192AA17F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744" y="916173"/>
            <a:ext cx="5491626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>
                <a:solidFill>
                  <a:srgbClr val="00442B"/>
                </a:solidFill>
                <a:latin typeface="Proxima Nova" panose="02000506030000020004" pitchFamily="50" charset="0"/>
              </a:rPr>
              <a:t>All available from ACRC !!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BB5C4E4-4BFE-3B01-6CD2-595F8B45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297" y="1619250"/>
            <a:ext cx="5186172" cy="37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442B"/>
                </a:solidFill>
                <a:latin typeface="Proxima Nova" panose="02000506030000020004" pitchFamily="50" charset="0"/>
              </a:rPr>
              <a:t>Inspection Checklist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442B"/>
                </a:solidFill>
                <a:latin typeface="Proxima Nova" panose="02000506030000020004" pitchFamily="50" charset="0"/>
              </a:rPr>
              <a:t>Rinsing Best Practices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442B"/>
                </a:solidFill>
                <a:latin typeface="Proxima Nova" panose="02000506030000020004" pitchFamily="50" charset="0"/>
              </a:rPr>
              <a:t>CLEAN means CLEAN poster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442B"/>
                </a:solidFill>
                <a:latin typeface="Proxima Nova" panose="02000506030000020004" pitchFamily="50" charset="0"/>
              </a:rPr>
              <a:t>Not Acceptable Photos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442B"/>
                </a:solidFill>
                <a:latin typeface="Proxima Nova" panose="02000506030000020004" pitchFamily="50" charset="0"/>
              </a:rPr>
              <a:t>Rinsing Tools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442B"/>
                </a:solidFill>
                <a:latin typeface="Proxima Nova" panose="02000506030000020004" pitchFamily="50" charset="0"/>
              </a:rPr>
              <a:t>Rinsing Procedures:</a:t>
            </a:r>
          </a:p>
          <a:p>
            <a:pPr marL="1257300" lvl="2" indent="-4572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Proxima Nova" panose="02000506030000020004" pitchFamily="50" charset="0"/>
              </a:rPr>
              <a:t>Jugs</a:t>
            </a:r>
          </a:p>
          <a:p>
            <a:pPr marL="1257300" lvl="2" indent="-4572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Proxima Nova" panose="02000506030000020004" pitchFamily="50" charset="0"/>
              </a:rPr>
              <a:t>Drums</a:t>
            </a:r>
          </a:p>
          <a:p>
            <a:pPr marL="1257300" lvl="2" indent="-45720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>
                <a:solidFill>
                  <a:srgbClr val="00442B"/>
                </a:solidFill>
                <a:latin typeface="Proxima Nova" panose="02000506030000020004" pitchFamily="50" charset="0"/>
              </a:rPr>
              <a:t>IBCs</a:t>
            </a:r>
            <a:endParaRPr lang="en-US" altLang="en-US" sz="3600" b="1" dirty="0">
              <a:solidFill>
                <a:srgbClr val="006600"/>
              </a:solidFill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en-US" sz="3600" b="1" dirty="0"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331726-5C6B-52E1-C302-0AC673B540C1}"/>
              </a:ext>
            </a:extLst>
          </p:cNvPr>
          <p:cNvGrpSpPr/>
          <p:nvPr/>
        </p:nvGrpSpPr>
        <p:grpSpPr>
          <a:xfrm>
            <a:off x="7716587" y="2117933"/>
            <a:ext cx="2071116" cy="1956202"/>
            <a:chOff x="8643755" y="1899911"/>
            <a:chExt cx="2071116" cy="19562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CA298B-10DE-9FDE-F388-0AC4D757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628" y="2008296"/>
              <a:ext cx="1761371" cy="1739432"/>
            </a:xfrm>
            <a:prstGeom prst="rect">
              <a:avLst/>
            </a:prstGeom>
          </p:spPr>
        </p:pic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76DB6FF2-6D16-8F22-2578-72AB9CDE53E0}"/>
                </a:ext>
              </a:extLst>
            </p:cNvPr>
            <p:cNvSpPr/>
            <p:nvPr/>
          </p:nvSpPr>
          <p:spPr>
            <a:xfrm>
              <a:off x="8643755" y="1899911"/>
              <a:ext cx="2071116" cy="1956202"/>
            </a:xfrm>
            <a:prstGeom prst="round2DiagRect">
              <a:avLst/>
            </a:prstGeom>
            <a:noFill/>
            <a:ln w="76200">
              <a:solidFill>
                <a:srgbClr val="009B6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4">
            <a:extLst>
              <a:ext uri="{FF2B5EF4-FFF2-40B4-BE49-F238E27FC236}">
                <a16:creationId xmlns:a16="http://schemas.microsoft.com/office/drawing/2014/main" id="{92FC812B-1546-3520-B2E0-6BCD4D9B4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737" y="5520599"/>
            <a:ext cx="6254945" cy="461665"/>
          </a:xfrm>
          <a:prstGeom prst="rect">
            <a:avLst/>
          </a:prstGeom>
          <a:solidFill>
            <a:srgbClr val="BBD2B3"/>
          </a:solidFill>
          <a:ln w="31750">
            <a:solidFill>
              <a:srgbClr val="00442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All Available in English and Spanish !!</a:t>
            </a:r>
          </a:p>
        </p:txBody>
      </p:sp>
    </p:spTree>
    <p:extLst>
      <p:ext uri="{BB962C8B-B14F-4D97-AF65-F5344CB8AC3E}">
        <p14:creationId xmlns:p14="http://schemas.microsoft.com/office/powerpoint/2010/main" val="126572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9" y="6528048"/>
            <a:ext cx="228376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12A14FA-4D2D-B547-A369-919177E53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30" y="1377043"/>
            <a:ext cx="6290941" cy="410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400" kern="0" dirty="0">
              <a:latin typeface="Proxima Nova" panose="02000506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ACRC Program Overview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VA Collection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Inspection and Rinsing 101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Related Collection Challenges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kern="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Resources</a:t>
            </a:r>
          </a:p>
          <a:p>
            <a:pPr marL="0" indent="0">
              <a:buNone/>
            </a:pPr>
            <a:endParaRPr lang="en-US" sz="1400" kern="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  <a:latin typeface="Proxima Nova" panose="02000506030000020004" pitchFamily="50" charset="0"/>
              </a:rPr>
              <a:t>ACRC Website</a:t>
            </a:r>
          </a:p>
          <a:p>
            <a:pPr marL="0" indent="0">
              <a:buNone/>
            </a:pPr>
            <a:endParaRPr lang="en-US" sz="14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BD74D-FFB1-6C48-7B01-7070D3D31DC3}"/>
              </a:ext>
            </a:extLst>
          </p:cNvPr>
          <p:cNvSpPr txBox="1"/>
          <p:nvPr/>
        </p:nvSpPr>
        <p:spPr>
          <a:xfrm>
            <a:off x="2493978" y="47272"/>
            <a:ext cx="720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7156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20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Inspection Checklist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02D8E-5FC8-3698-9EA1-77F678E425C3}"/>
              </a:ext>
            </a:extLst>
          </p:cNvPr>
          <p:cNvGrpSpPr/>
          <p:nvPr/>
        </p:nvGrpSpPr>
        <p:grpSpPr>
          <a:xfrm>
            <a:off x="982536" y="1112806"/>
            <a:ext cx="10904664" cy="4632389"/>
            <a:chOff x="982536" y="1112806"/>
            <a:chExt cx="10904664" cy="46323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E25C4C-35F2-6B86-D2D3-D254C9695FF1}"/>
                </a:ext>
              </a:extLst>
            </p:cNvPr>
            <p:cNvGrpSpPr/>
            <p:nvPr/>
          </p:nvGrpSpPr>
          <p:grpSpPr>
            <a:xfrm>
              <a:off x="982536" y="1112806"/>
              <a:ext cx="7450929" cy="4632389"/>
              <a:chOff x="10641" y="1339384"/>
              <a:chExt cx="8837941" cy="551861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A194D30-6FDA-5D9C-B0CD-41EF115E6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641" y="1339384"/>
                <a:ext cx="4245920" cy="5518615"/>
              </a:xfrm>
              <a:prstGeom prst="rect">
                <a:avLst/>
              </a:prstGeom>
              <a:ln>
                <a:solidFill>
                  <a:srgbClr val="008000"/>
                </a:solidFill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A76DCB1-ABEB-CC04-8E33-FA065D3AA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01698" y="1339384"/>
                <a:ext cx="4246884" cy="5518616"/>
              </a:xfrm>
              <a:prstGeom prst="rect">
                <a:avLst/>
              </a:prstGeom>
              <a:ln>
                <a:solidFill>
                  <a:srgbClr val="008000"/>
                </a:solidFill>
              </a:ln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FFF416-1F05-0E1A-AA87-5F3711183F73}"/>
                </a:ext>
              </a:extLst>
            </p:cNvPr>
            <p:cNvGrpSpPr/>
            <p:nvPr/>
          </p:nvGrpSpPr>
          <p:grpSpPr>
            <a:xfrm>
              <a:off x="8999664" y="1256314"/>
              <a:ext cx="2209800" cy="2042879"/>
              <a:chOff x="8865425" y="1126507"/>
              <a:chExt cx="2209800" cy="2042879"/>
            </a:xfrm>
          </p:grpSpPr>
          <p:sp>
            <p:nvSpPr>
              <p:cNvPr id="3" name="Rectangle: Diagonal Corners Rounded 2">
                <a:extLst>
                  <a:ext uri="{FF2B5EF4-FFF2-40B4-BE49-F238E27FC236}">
                    <a16:creationId xmlns:a16="http://schemas.microsoft.com/office/drawing/2014/main" id="{F53A9342-6070-35F7-E687-1769ECF271BF}"/>
                  </a:ext>
                </a:extLst>
              </p:cNvPr>
              <p:cNvSpPr/>
              <p:nvPr/>
            </p:nvSpPr>
            <p:spPr>
              <a:xfrm>
                <a:off x="8865425" y="1126507"/>
                <a:ext cx="2209800" cy="2042879"/>
              </a:xfrm>
              <a:prstGeom prst="round2DiagRect">
                <a:avLst/>
              </a:prstGeom>
              <a:noFill/>
              <a:ln w="57150">
                <a:solidFill>
                  <a:srgbClr val="009B6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BD2B3"/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584F0A3-B404-921E-135A-3DEE294D3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77060" y="1347660"/>
                <a:ext cx="1586531" cy="1600572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895638-4A4F-5435-164F-80F35D7CCEA4}"/>
                </a:ext>
              </a:extLst>
            </p:cNvPr>
            <p:cNvGrpSpPr/>
            <p:nvPr/>
          </p:nvGrpSpPr>
          <p:grpSpPr>
            <a:xfrm>
              <a:off x="8351556" y="3524281"/>
              <a:ext cx="3535644" cy="2042879"/>
              <a:chOff x="8192406" y="3429000"/>
              <a:chExt cx="3535644" cy="2042879"/>
            </a:xfrm>
          </p:grpSpPr>
          <p:sp>
            <p:nvSpPr>
              <p:cNvPr id="16" name="Rectangle: Diagonal Corners Rounded 15">
                <a:extLst>
                  <a:ext uri="{FF2B5EF4-FFF2-40B4-BE49-F238E27FC236}">
                    <a16:creationId xmlns:a16="http://schemas.microsoft.com/office/drawing/2014/main" id="{4411D0EA-E3A9-F9F4-7A24-6618DE91FDC1}"/>
                  </a:ext>
                </a:extLst>
              </p:cNvPr>
              <p:cNvSpPr/>
              <p:nvPr/>
            </p:nvSpPr>
            <p:spPr>
              <a:xfrm>
                <a:off x="8855328" y="3429000"/>
                <a:ext cx="2209800" cy="2042879"/>
              </a:xfrm>
              <a:prstGeom prst="round2DiagRect">
                <a:avLst/>
              </a:prstGeom>
              <a:solidFill>
                <a:srgbClr val="009B62"/>
              </a:solidFill>
              <a:ln w="57150">
                <a:solidFill>
                  <a:srgbClr val="009B6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BD2B3"/>
                  </a:solidFill>
                </a:endParaRPr>
              </a:p>
            </p:txBody>
          </p:sp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0733D95-2F90-2EAE-F2B3-1E68F0201C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5292" y="3528395"/>
                <a:ext cx="2269872" cy="1085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1800">
                    <a:solidFill>
                      <a:schemeClr val="bg1"/>
                    </a:solidFill>
                    <a:latin typeface="Proxima Nova" panose="02000506030000020004" pitchFamily="50" charset="0"/>
                  </a:rPr>
                  <a:t>Updated with more “NOT ACCEPTABLE” photos and new taglines</a:t>
                </a:r>
              </a:p>
            </p:txBody>
          </p:sp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47C7737-1629-8CAB-941E-E8E11DC8C8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92406" y="4727520"/>
                <a:ext cx="3535644" cy="3287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solidFill>
                      <a:schemeClr val="bg1"/>
                    </a:solidFill>
                    <a:latin typeface="Proxima Nova" panose="02000506030000020004" pitchFamily="50" charset="0"/>
                  </a:rPr>
                  <a:t>Spanish Translation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>
                    <a:solidFill>
                      <a:schemeClr val="bg1"/>
                    </a:solidFill>
                    <a:latin typeface="Proxima Nova" panose="02000506030000020004" pitchFamily="50" charset="0"/>
                  </a:rPr>
                  <a:t>available!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907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21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Inspection Checklist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49E6F9-2B59-1C3D-FA58-72BD9132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148" y="967409"/>
            <a:ext cx="5510085" cy="40689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en-US" sz="8800" b="1" dirty="0">
                <a:solidFill>
                  <a:srgbClr val="00442B"/>
                </a:solidFill>
                <a:latin typeface="Proxima Nova" panose="02000506030000020004" pitchFamily="50" charset="0"/>
              </a:rPr>
              <a:t>KEY POINTS OF EMPHASIS:</a:t>
            </a:r>
          </a:p>
          <a:p>
            <a:pPr marL="4572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0" eaLnBrk="1" hangingPunct="1">
              <a:lnSpc>
                <a:spcPct val="110000"/>
              </a:lnSpc>
              <a:defRPr/>
            </a:pPr>
            <a:endParaRPr lang="en-US" altLang="en-US" sz="48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HDPE, 55 gal or smaller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Professional use products ONLY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Empty of all product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CLEAN means CLEAN!</a:t>
            </a:r>
          </a:p>
          <a:p>
            <a:pPr marL="1257300" lvl="2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Inside / outside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Triple rinsed – </a:t>
            </a:r>
            <a:r>
              <a:rPr lang="en-US" altLang="en-US" sz="8000" b="1" dirty="0">
                <a:solidFill>
                  <a:srgbClr val="00442B"/>
                </a:solidFill>
                <a:latin typeface="Proxima Nova" panose="02000506030000020004" pitchFamily="50" charset="0"/>
              </a:rPr>
              <a:t>more if still not clean!</a:t>
            </a:r>
          </a:p>
          <a:p>
            <a:pPr marL="1257300" lvl="2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Not once or twice!</a:t>
            </a:r>
          </a:p>
          <a:p>
            <a:pPr marL="1257300" lvl="2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Also can pressure rinse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Stains are OK, residue is NOT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Throw away caps, bungs, or fittings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Remove label booklet</a:t>
            </a:r>
          </a:p>
          <a:p>
            <a:pPr marL="457200" indent="0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8000" dirty="0">
                <a:solidFill>
                  <a:srgbClr val="00442B"/>
                </a:solidFill>
                <a:latin typeface="Proxima Nova" panose="02000506030000020004" pitchFamily="50" charset="0"/>
              </a:rPr>
              <a:t>  Drained of ALL rinsate</a:t>
            </a: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51435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4572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45720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n-lt"/>
            </a:endParaRPr>
          </a:p>
          <a:p>
            <a:pPr marL="45720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+mn-lt"/>
            </a:endParaRPr>
          </a:p>
          <a:p>
            <a:pPr marL="457200" indent="-2286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latin typeface="+mn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B47B1E1-4B0E-D68A-0485-A168F841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145" y="5167345"/>
            <a:ext cx="4248969" cy="769441"/>
          </a:xfrm>
          <a:prstGeom prst="rect">
            <a:avLst/>
          </a:prstGeom>
          <a:solidFill>
            <a:srgbClr val="BBD2B3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00442B"/>
                </a:solidFill>
                <a:latin typeface="Proxima Nova" panose="02000506030000020004" pitchFamily="50" charset="0"/>
              </a:rPr>
              <a:t>“NOT ACCEPTABLE” PHOTOS SAY 1000 WORDS !!</a:t>
            </a:r>
          </a:p>
        </p:txBody>
      </p:sp>
    </p:spTree>
    <p:extLst>
      <p:ext uri="{BB962C8B-B14F-4D97-AF65-F5344CB8AC3E}">
        <p14:creationId xmlns:p14="http://schemas.microsoft.com/office/powerpoint/2010/main" val="1507332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B2D51-E69F-DF12-BB8D-5379AEAD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492" y="1126117"/>
            <a:ext cx="1523119" cy="15231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22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CLEAN means CLEAN Poster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372346-702F-E026-3003-980D751D08EF}"/>
              </a:ext>
            </a:extLst>
          </p:cNvPr>
          <p:cNvGrpSpPr/>
          <p:nvPr/>
        </p:nvGrpSpPr>
        <p:grpSpPr>
          <a:xfrm>
            <a:off x="298580" y="860276"/>
            <a:ext cx="11558471" cy="5137449"/>
            <a:chOff x="298580" y="860276"/>
            <a:chExt cx="11558471" cy="51374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5353CB-86A9-853B-3CC1-0BB4F44C7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80" y="860276"/>
              <a:ext cx="7842239" cy="5137449"/>
            </a:xfrm>
            <a:prstGeom prst="rect">
              <a:avLst/>
            </a:prstGeom>
            <a:effectLst>
              <a:outerShdw blurRad="50800" dir="5400000" algn="ctr" rotWithShape="0">
                <a:schemeClr val="tx1"/>
              </a:outerShdw>
            </a:effec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1B4A8E1-60BA-DAC1-C885-E711CA6B3FE3}"/>
                </a:ext>
              </a:extLst>
            </p:cNvPr>
            <p:cNvSpPr txBox="1">
              <a:spLocks/>
            </p:cNvSpPr>
            <p:nvPr/>
          </p:nvSpPr>
          <p:spPr>
            <a:xfrm>
              <a:off x="8197049" y="3674483"/>
              <a:ext cx="3660002" cy="2057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Clear instructions, designed for posting at </a:t>
              </a:r>
              <a:r>
                <a:rPr lang="en-US" sz="1600" u="sng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collection sites</a:t>
              </a:r>
              <a:r>
                <a:rPr lang="en-US" sz="1600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, including at Ag retail locations!</a:t>
              </a:r>
            </a:p>
            <a:p>
              <a:pPr fontAlgn="auto">
                <a:spcAft>
                  <a:spcPts val="0"/>
                </a:spcAft>
              </a:pPr>
              <a:endParaRPr lang="en-US" sz="1600" dirty="0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Water-proof material;  2 Sizes available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Spanish Translation available!</a:t>
              </a: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29116DB-4521-9169-452F-67D9463A86BD}"/>
              </a:ext>
            </a:extLst>
          </p:cNvPr>
          <p:cNvSpPr/>
          <p:nvPr/>
        </p:nvSpPr>
        <p:spPr>
          <a:xfrm>
            <a:off x="8910764" y="860276"/>
            <a:ext cx="2209800" cy="2042879"/>
          </a:xfrm>
          <a:prstGeom prst="round2DiagRect">
            <a:avLst/>
          </a:prstGeom>
          <a:noFill/>
          <a:ln w="57150">
            <a:solidFill>
              <a:srgbClr val="009B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D2B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64686-15B1-6D9D-B566-FB17123C0000}"/>
              </a:ext>
            </a:extLst>
          </p:cNvPr>
          <p:cNvSpPr txBox="1"/>
          <p:nvPr/>
        </p:nvSpPr>
        <p:spPr>
          <a:xfrm>
            <a:off x="8603985" y="2933384"/>
            <a:ext cx="284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9B62"/>
                </a:solidFill>
                <a:latin typeface="Proxima Nova" panose="02000506030000020004" pitchFamily="50" charset="0"/>
              </a:rPr>
              <a:t>SCAN TO ORDER A POSTER</a:t>
            </a:r>
          </a:p>
        </p:txBody>
      </p:sp>
    </p:spTree>
    <p:extLst>
      <p:ext uri="{BB962C8B-B14F-4D97-AF65-F5344CB8AC3E}">
        <p14:creationId xmlns:p14="http://schemas.microsoft.com/office/powerpoint/2010/main" val="7907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FFADD-8824-AE00-5B62-0D7E0333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392" y="1522155"/>
            <a:ext cx="1523119" cy="1523119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6EB22A79-D728-8B46-D150-1ED65760B27F}"/>
              </a:ext>
            </a:extLst>
          </p:cNvPr>
          <p:cNvSpPr/>
          <p:nvPr/>
        </p:nvSpPr>
        <p:spPr>
          <a:xfrm>
            <a:off x="9014478" y="3524281"/>
            <a:ext cx="2209800" cy="2042879"/>
          </a:xfrm>
          <a:prstGeom prst="round2DiagRect">
            <a:avLst/>
          </a:prstGeom>
          <a:solidFill>
            <a:srgbClr val="009B62"/>
          </a:solidFill>
          <a:ln w="57150">
            <a:solidFill>
              <a:srgbClr val="009B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D2B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23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Rinsing Best Practices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1E0CD3-5FF1-1ADC-C5AA-BA3B499FB84C}"/>
              </a:ext>
            </a:extLst>
          </p:cNvPr>
          <p:cNvGrpSpPr/>
          <p:nvPr/>
        </p:nvGrpSpPr>
        <p:grpSpPr>
          <a:xfrm>
            <a:off x="446580" y="1137823"/>
            <a:ext cx="10736327" cy="4582355"/>
            <a:chOff x="512159" y="1127760"/>
            <a:chExt cx="10736327" cy="45823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71D806-3E11-B442-B0BB-70B636200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1436" y="1127760"/>
              <a:ext cx="3552575" cy="4582355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A2D0FA6-D888-3FC6-4B92-B1CCB9532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159" y="1127760"/>
              <a:ext cx="3552688" cy="4582355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E0DB253-00E5-E968-C3C4-A45EFE1A05FF}"/>
                </a:ext>
              </a:extLst>
            </p:cNvPr>
            <p:cNvSpPr txBox="1">
              <a:spLocks/>
            </p:cNvSpPr>
            <p:nvPr/>
          </p:nvSpPr>
          <p:spPr>
            <a:xfrm>
              <a:off x="9091800" y="3618770"/>
              <a:ext cx="2156686" cy="18346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algn="l" fontAlgn="auto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  <a:latin typeface="Proxima Nova" panose="02000506030000020004" pitchFamily="50" charset="0"/>
                </a:rPr>
                <a:t>Improved communication of expectations and instructions</a:t>
              </a:r>
            </a:p>
            <a:p>
              <a:pPr marL="285750" indent="-285750" algn="l" fontAlgn="auto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  <a:latin typeface="Proxima Nova" panose="02000506030000020004" pitchFamily="50" charset="0"/>
                </a:rPr>
                <a:t>Includes rinsing tools</a:t>
              </a:r>
              <a:endParaRPr lang="en-US" sz="1100">
                <a:solidFill>
                  <a:schemeClr val="bg1"/>
                </a:solidFill>
                <a:latin typeface="Proxima Nova" panose="02000506030000020004" pitchFamily="50" charset="0"/>
              </a:endParaRPr>
            </a:p>
            <a:p>
              <a:pPr marL="285750" indent="-285750" algn="l" fontAlgn="auto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  <a:latin typeface="Proxima Nova" panose="02000506030000020004" pitchFamily="50" charset="0"/>
                </a:rPr>
                <a:t>Spanish Translation available!</a:t>
              </a:r>
            </a:p>
          </p:txBody>
        </p:sp>
      </p:grp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49B7369-D139-3CCF-18F9-1985F12BF56D}"/>
              </a:ext>
            </a:extLst>
          </p:cNvPr>
          <p:cNvSpPr/>
          <p:nvPr/>
        </p:nvSpPr>
        <p:spPr>
          <a:xfrm>
            <a:off x="8999664" y="1256314"/>
            <a:ext cx="2209800" cy="2042879"/>
          </a:xfrm>
          <a:prstGeom prst="round2DiagRect">
            <a:avLst/>
          </a:prstGeom>
          <a:noFill/>
          <a:ln w="57150">
            <a:solidFill>
              <a:srgbClr val="009B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D2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13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24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Rinsing Best Practices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5257B5-D774-442B-372F-F6680DC7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209" y="883157"/>
            <a:ext cx="8040731" cy="46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defRPr/>
            </a:pPr>
            <a:r>
              <a:rPr lang="en-US" altLang="en-US" sz="2400" b="1" dirty="0">
                <a:solidFill>
                  <a:srgbClr val="00442B"/>
                </a:solidFill>
                <a:latin typeface="Proxima Nova" panose="02000506030000020004" pitchFamily="50" charset="0"/>
              </a:rPr>
              <a:t>KEY POINTS OF EMPHASIS: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Required by law per EPA 2006 Container and Containment Rule</a:t>
            </a:r>
          </a:p>
          <a:p>
            <a:pPr marL="4572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Required by law per EPA 40 CFR 156.146; 165.25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ACRC contractors are not allowed to collect dirty containers!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Improves your return on your chemical investment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Properly rinsed containers are classified as clean, solid waste (non-</a:t>
            </a:r>
            <a:r>
              <a:rPr lang="en-US" altLang="en-US" sz="1600" dirty="0" err="1">
                <a:solidFill>
                  <a:srgbClr val="00442B"/>
                </a:solidFill>
                <a:latin typeface="Proxima Nova" panose="02000506030000020004" pitchFamily="50" charset="0"/>
              </a:rPr>
              <a:t>haz</a:t>
            </a: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USE ALL OF THE PRODUCT – good financial sense!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Rinse container immediately…don’t allow drying and caking!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Rinsate should be clean and WATER CLEAR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Add rinsate to the mix tank and field apply all rinsate!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Use proper rinsing tools and procedures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After rinsing jugs – pierce bottom of the jug to drip dry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After rinsing drums - remove drum bungs and flip upside down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After rinsing IBCs – keep IBC valves open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Remove / rinse caps, bungs and label booklets – discard in trash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Base labels can remain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442B"/>
                </a:solidFill>
                <a:latin typeface="Proxima Nova" panose="02000506030000020004" pitchFamily="50" charset="0"/>
              </a:rPr>
              <a:t>Inspect the container per ACRC inspection checklist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9728303-89F4-F352-E1C7-57C9A8C9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261" y="5659994"/>
            <a:ext cx="6019333" cy="430887"/>
          </a:xfrm>
          <a:prstGeom prst="rect">
            <a:avLst/>
          </a:prstGeom>
          <a:solidFill>
            <a:srgbClr val="BBD2B3"/>
          </a:solidFill>
          <a:ln w="31750">
            <a:solidFill>
              <a:srgbClr val="00442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dirty="0">
                <a:solidFill>
                  <a:srgbClr val="00442B"/>
                </a:solidFill>
                <a:latin typeface="Proxima Nova" panose="02000506030000020004" pitchFamily="50" charset="0"/>
              </a:rPr>
              <a:t>CONTINUE RINSING UNTIL CLEAN !!</a:t>
            </a:r>
          </a:p>
        </p:txBody>
      </p:sp>
    </p:spTree>
    <p:extLst>
      <p:ext uri="{BB962C8B-B14F-4D97-AF65-F5344CB8AC3E}">
        <p14:creationId xmlns:p14="http://schemas.microsoft.com/office/powerpoint/2010/main" val="2968486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25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Rinsing Tools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82D90-9FE0-8D2C-40A3-4F25748D9865}"/>
              </a:ext>
            </a:extLst>
          </p:cNvPr>
          <p:cNvGrpSpPr/>
          <p:nvPr/>
        </p:nvGrpSpPr>
        <p:grpSpPr>
          <a:xfrm>
            <a:off x="1240971" y="1131138"/>
            <a:ext cx="8781077" cy="4595725"/>
            <a:chOff x="1240971" y="1113495"/>
            <a:chExt cx="8781077" cy="4595725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D488CACC-6F66-C237-1FC9-056778AB5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571" y="5247555"/>
              <a:ext cx="7212292" cy="461665"/>
            </a:xfrm>
            <a:prstGeom prst="rect">
              <a:avLst/>
            </a:prstGeom>
            <a:solidFill>
              <a:srgbClr val="BBD2B3"/>
            </a:solidFill>
            <a:ln w="31750">
              <a:solidFill>
                <a:srgbClr val="00442B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/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400">
                  <a:solidFill>
                    <a:srgbClr val="00442B"/>
                  </a:solidFill>
                  <a:latin typeface="Proxima Nova" panose="02000506030000020004" pitchFamily="50" charset="0"/>
                </a:rPr>
                <a:t>Connects to a conventional garden hose!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A82143-E502-D49E-7B1E-A4B382A1ABA0}"/>
                </a:ext>
              </a:extLst>
            </p:cNvPr>
            <p:cNvGrpSpPr/>
            <p:nvPr/>
          </p:nvGrpSpPr>
          <p:grpSpPr>
            <a:xfrm>
              <a:off x="1240971" y="1113495"/>
              <a:ext cx="8781077" cy="3680180"/>
              <a:chOff x="1240971" y="1113495"/>
              <a:chExt cx="8781077" cy="368018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E6F4878-5001-8486-681B-795EB9D4F0B0}"/>
                  </a:ext>
                </a:extLst>
              </p:cNvPr>
              <p:cNvGrpSpPr/>
              <p:nvPr/>
            </p:nvGrpSpPr>
            <p:grpSpPr>
              <a:xfrm>
                <a:off x="2169953" y="2817530"/>
                <a:ext cx="7852095" cy="1976145"/>
                <a:chOff x="2034330" y="3307245"/>
                <a:chExt cx="7206143" cy="197614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4F5CB65-7168-5F92-D8EB-E04B550E737A}"/>
                    </a:ext>
                  </a:extLst>
                </p:cNvPr>
                <p:cNvSpPr/>
                <p:nvPr/>
              </p:nvSpPr>
              <p:spPr>
                <a:xfrm>
                  <a:off x="2034330" y="3307245"/>
                  <a:ext cx="7206143" cy="1976145"/>
                </a:xfrm>
                <a:prstGeom prst="rect">
                  <a:avLst/>
                </a:prstGeom>
                <a:solidFill>
                  <a:srgbClr val="009B62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CF58C59-8370-CFFC-7720-AFD148B5EDE9}"/>
                    </a:ext>
                  </a:extLst>
                </p:cNvPr>
                <p:cNvGrpSpPr/>
                <p:nvPr/>
              </p:nvGrpSpPr>
              <p:grpSpPr>
                <a:xfrm>
                  <a:off x="2215292" y="3458507"/>
                  <a:ext cx="6844218" cy="1673620"/>
                  <a:chOff x="2161364" y="3432010"/>
                  <a:chExt cx="6844218" cy="1673620"/>
                </a:xfrm>
              </p:grpSpPr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BB9615E7-345C-489E-A488-ABB6D8B87E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61364" y="3433594"/>
                    <a:ext cx="4089332" cy="1670452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28575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1CC674B3-ED46-16F8-C81B-DF9CFB6598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65707" y="3432010"/>
                    <a:ext cx="2439875" cy="1673620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28575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6FD644F-E46F-BB8B-6639-A86E4279A747}"/>
                  </a:ext>
                </a:extLst>
              </p:cNvPr>
              <p:cNvGrpSpPr/>
              <p:nvPr/>
            </p:nvGrpSpPr>
            <p:grpSpPr>
              <a:xfrm>
                <a:off x="1240971" y="1113495"/>
                <a:ext cx="8781077" cy="1463588"/>
                <a:chOff x="1240971" y="1026449"/>
                <a:chExt cx="8781077" cy="1463588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C175ECB-3E1C-E49C-C6F1-D45F1BFBA093}"/>
                    </a:ext>
                  </a:extLst>
                </p:cNvPr>
                <p:cNvGrpSpPr/>
                <p:nvPr/>
              </p:nvGrpSpPr>
              <p:grpSpPr>
                <a:xfrm>
                  <a:off x="8258961" y="1026450"/>
                  <a:ext cx="1763087" cy="1463587"/>
                  <a:chOff x="8790454" y="872454"/>
                  <a:chExt cx="1792258" cy="1702965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DEEFB17C-655E-4DE5-FA6A-6967D803AE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95540" y="936177"/>
                    <a:ext cx="1582086" cy="1575519"/>
                  </a:xfrm>
                  <a:prstGeom prst="rect">
                    <a:avLst/>
                  </a:prstGeom>
                </p:spPr>
              </p:pic>
              <p:sp>
                <p:nvSpPr>
                  <p:cNvPr id="3" name="Rectangle: Diagonal Corners Rounded 2">
                    <a:extLst>
                      <a:ext uri="{FF2B5EF4-FFF2-40B4-BE49-F238E27FC236}">
                        <a16:creationId xmlns:a16="http://schemas.microsoft.com/office/drawing/2014/main" id="{06E1C97B-3DA6-2F91-F8AD-ECB922A30C35}"/>
                      </a:ext>
                    </a:extLst>
                  </p:cNvPr>
                  <p:cNvSpPr/>
                  <p:nvPr/>
                </p:nvSpPr>
                <p:spPr>
                  <a:xfrm>
                    <a:off x="8790454" y="872454"/>
                    <a:ext cx="1792258" cy="1702965"/>
                  </a:xfrm>
                  <a:prstGeom prst="round2DiagRect">
                    <a:avLst/>
                  </a:prstGeom>
                  <a:noFill/>
                  <a:ln w="76200">
                    <a:solidFill>
                      <a:srgbClr val="009B6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Rectangle 3">
                  <a:extLst>
                    <a:ext uri="{FF2B5EF4-FFF2-40B4-BE49-F238E27FC236}">
                      <a16:creationId xmlns:a16="http://schemas.microsoft.com/office/drawing/2014/main" id="{397CE892-0FC8-CEEA-EBC0-695DE65AE9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0971" y="1026449"/>
                  <a:ext cx="7320648" cy="1131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indent="0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en-US" sz="2400" b="1" u="sng">
                      <a:solidFill>
                        <a:srgbClr val="00442B"/>
                      </a:solidFill>
                      <a:latin typeface="Proxima Nova" panose="02000506030000020004" pitchFamily="50" charset="0"/>
                    </a:rPr>
                    <a:t>Pressure Rinsing</a:t>
                  </a:r>
                  <a:r>
                    <a:rPr lang="en-US" altLang="en-US" sz="2400" b="1">
                      <a:solidFill>
                        <a:srgbClr val="00442B"/>
                      </a:solidFill>
                      <a:latin typeface="Proxima Nova" panose="02000506030000020004" pitchFamily="50" charset="0"/>
                    </a:rPr>
                    <a:t>: Jugs</a:t>
                  </a:r>
                </a:p>
                <a:p>
                  <a:pPr marL="0" indent="0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endParaRPr lang="en-US" altLang="en-US" sz="2000" b="1" u="sng">
                    <a:solidFill>
                      <a:srgbClr val="00442B"/>
                    </a:solidFill>
                    <a:latin typeface="Proxima Nova" panose="02000506030000020004" pitchFamily="50" charset="0"/>
                  </a:endParaRPr>
                </a:p>
                <a:p>
                  <a:pPr marL="0" indent="0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en-US" sz="2000" b="1">
                      <a:solidFill>
                        <a:srgbClr val="00442B"/>
                      </a:solidFill>
                      <a:latin typeface="Proxima Nova" panose="02000506030000020004" pitchFamily="50" charset="0"/>
                    </a:rPr>
                    <a:t>Axiom Products</a:t>
                  </a:r>
                </a:p>
                <a:p>
                  <a:pPr marL="0" indent="0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en-US" sz="2000" b="1">
                      <a:solidFill>
                        <a:srgbClr val="00442B"/>
                      </a:solidFill>
                      <a:latin typeface="Proxima Nova" panose="02000506030000020004" pitchFamily="50" charset="0"/>
                    </a:rPr>
                    <a:t>Accu-Tech Jet Rinse Triple-Rinse Nozzle</a:t>
                  </a:r>
                </a:p>
                <a:p>
                  <a:pPr marL="0" indent="0" algn="ctr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endParaRPr lang="en-US" altLang="en-US" sz="1400" b="1">
                    <a:solidFill>
                      <a:srgbClr val="00442B"/>
                    </a:solidFill>
                    <a:latin typeface="Proxima Nova" panose="02000506030000020004" pitchFamily="50" charset="0"/>
                  </a:endParaRPr>
                </a:p>
                <a:p>
                  <a:pPr marL="0" indent="0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en-US" sz="2000" b="1">
                      <a:solidFill>
                        <a:srgbClr val="00442B"/>
                      </a:solidFill>
                      <a:latin typeface="Proxima Nova" panose="02000506030000020004" pitchFamily="50" charset="0"/>
                      <a:hlinkClick r:id="rId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https://axiomproductsusa.com/accu-tech/jet-rinse/</a:t>
                  </a:r>
                  <a:endParaRPr lang="en-US" altLang="en-US" sz="2000" b="1">
                    <a:solidFill>
                      <a:srgbClr val="00442B"/>
                    </a:solidFill>
                    <a:latin typeface="Proxima Nova" panose="02000506030000020004" pitchFamily="50" charset="0"/>
                  </a:endParaRPr>
                </a:p>
                <a:p>
                  <a:pPr marL="0" indent="0" eaLnBrk="1" hangingPunct="1">
                    <a:lnSpc>
                      <a:spcPct val="80000"/>
                    </a:lnSpc>
                    <a:spcBef>
                      <a:spcPct val="0"/>
                    </a:spcBef>
                    <a:buNone/>
                    <a:defRPr/>
                  </a:pPr>
                  <a:endParaRPr lang="en-US" altLang="en-US" sz="1600" b="1">
                    <a:solidFill>
                      <a:schemeClr val="accent2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600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C4C3125B-F73B-9B81-544F-468F1E789556}"/>
              </a:ext>
            </a:extLst>
          </p:cNvPr>
          <p:cNvSpPr/>
          <p:nvPr/>
        </p:nvSpPr>
        <p:spPr>
          <a:xfrm>
            <a:off x="6747839" y="2216158"/>
            <a:ext cx="5196602" cy="2425684"/>
          </a:xfrm>
          <a:prstGeom prst="round2Diag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26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Rinsing Tools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DD06E-71FE-6146-C25A-B5A6137574C3}"/>
              </a:ext>
            </a:extLst>
          </p:cNvPr>
          <p:cNvGrpSpPr/>
          <p:nvPr/>
        </p:nvGrpSpPr>
        <p:grpSpPr>
          <a:xfrm>
            <a:off x="6653299" y="2489655"/>
            <a:ext cx="5574046" cy="2013166"/>
            <a:chOff x="6653299" y="2039045"/>
            <a:chExt cx="5574046" cy="2013166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9E006D4-4564-44DF-977D-4FC91C11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5223" y="2626513"/>
              <a:ext cx="5410199" cy="142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1800" b="1" u="sng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2800" b="1">
                  <a:solidFill>
                    <a:srgbClr val="00442B"/>
                  </a:solidFill>
                  <a:latin typeface="Proxima Nova" panose="02000506030000020004" pitchFamily="50" charset="0"/>
                </a:rPr>
                <a:t>Chem-Blade Original</a:t>
              </a: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2800" b="1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800" b="1">
                  <a:solidFill>
                    <a:srgbClr val="00442B"/>
                  </a:solidFill>
                  <a:latin typeface="Proxima Nova" panose="02000506030000020004" pitchFamily="50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https://chemblade.com/chem-blade-original</a:t>
              </a:r>
              <a:endParaRPr lang="en-US" altLang="en-US" sz="1800" b="1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16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26D66733-9EB3-AB3D-54E3-F663C9EAE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3299" y="2039045"/>
              <a:ext cx="5574046" cy="47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2800" b="1" u="sng">
                  <a:solidFill>
                    <a:srgbClr val="00442B"/>
                  </a:solidFill>
                  <a:latin typeface="Proxima Nova" panose="02000506030000020004" pitchFamily="50" charset="0"/>
                </a:rPr>
                <a:t>Pressure Rinsing</a:t>
              </a:r>
              <a:r>
                <a:rPr lang="en-US" altLang="en-US" sz="2800" b="1">
                  <a:solidFill>
                    <a:srgbClr val="00442B"/>
                  </a:solidFill>
                  <a:latin typeface="Proxima Nova" panose="02000506030000020004" pitchFamily="50" charset="0"/>
                </a:rPr>
                <a:t>: Jugs</a:t>
              </a:r>
            </a:p>
            <a:p>
              <a:pPr marL="0" indent="0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16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F7F86A-8E64-607F-779F-A0CF6DE557F0}"/>
              </a:ext>
            </a:extLst>
          </p:cNvPr>
          <p:cNvGrpSpPr/>
          <p:nvPr/>
        </p:nvGrpSpPr>
        <p:grpSpPr>
          <a:xfrm>
            <a:off x="247560" y="1436472"/>
            <a:ext cx="6304518" cy="4026171"/>
            <a:chOff x="247560" y="1436472"/>
            <a:chExt cx="6304518" cy="402617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118E7A-56B5-BE8F-E432-F7B915B6C185}"/>
                </a:ext>
              </a:extLst>
            </p:cNvPr>
            <p:cNvGrpSpPr/>
            <p:nvPr/>
          </p:nvGrpSpPr>
          <p:grpSpPr>
            <a:xfrm>
              <a:off x="247560" y="1436472"/>
              <a:ext cx="6273698" cy="1836476"/>
              <a:chOff x="247560" y="1436472"/>
              <a:chExt cx="6273698" cy="1836476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AAA116B-2CF6-CD76-D4CC-8533EC00C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2350" y="1436472"/>
                <a:ext cx="1898908" cy="183647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009B62"/>
                </a:solidFill>
                <a:miter lim="800000"/>
              </a:ln>
              <a:effectLst/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40EA3A9-AFFA-A75B-0AAD-8CCF314B0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8001" y="1436472"/>
                <a:ext cx="1898907" cy="183647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009B62"/>
                </a:solidFill>
                <a:miter lim="800000"/>
              </a:ln>
              <a:effectLst/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5B2542B-E545-1A6A-E80F-EB173CC92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560" y="1436472"/>
                <a:ext cx="1904999" cy="183647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009B62"/>
                </a:solidFill>
                <a:miter lim="800000"/>
              </a:ln>
              <a:effectLst/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05CA41-511B-F8F7-A73D-B6EF9823DF35}"/>
                </a:ext>
              </a:extLst>
            </p:cNvPr>
            <p:cNvGrpSpPr/>
            <p:nvPr/>
          </p:nvGrpSpPr>
          <p:grpSpPr>
            <a:xfrm>
              <a:off x="253651" y="3572008"/>
              <a:ext cx="6298427" cy="1890635"/>
              <a:chOff x="253651" y="3572008"/>
              <a:chExt cx="6298427" cy="189063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89D7350-87B9-C744-E296-AB105E370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6930" y="3599086"/>
                <a:ext cx="1898908" cy="183647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009B62"/>
                </a:solidFill>
                <a:miter lim="800000"/>
              </a:ln>
              <a:effectLst/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DD935-601A-F603-A384-36AFCC167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651" y="3598497"/>
                <a:ext cx="1898908" cy="183765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009B62"/>
                </a:solidFill>
                <a:miter lim="800000"/>
              </a:ln>
              <a:effectLst/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52866E2-BAA5-1E3A-9342-3D78E93D933A}"/>
                  </a:ext>
                </a:extLst>
              </p:cNvPr>
              <p:cNvGrpSpPr/>
              <p:nvPr/>
            </p:nvGrpSpPr>
            <p:grpSpPr>
              <a:xfrm>
                <a:off x="4560210" y="3572008"/>
                <a:ext cx="1991868" cy="1890635"/>
                <a:chOff x="4657107" y="1487882"/>
                <a:chExt cx="1991868" cy="1944793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218F01D-B0B7-C01C-BB2D-D72DC510B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38008" y="1728016"/>
                  <a:ext cx="1430066" cy="1464525"/>
                </a:xfrm>
                <a:prstGeom prst="rect">
                  <a:avLst/>
                </a:prstGeom>
              </p:spPr>
            </p:pic>
            <p:sp>
              <p:nvSpPr>
                <p:cNvPr id="3" name="Rectangle: Diagonal Corners Rounded 2">
                  <a:extLst>
                    <a:ext uri="{FF2B5EF4-FFF2-40B4-BE49-F238E27FC236}">
                      <a16:creationId xmlns:a16="http://schemas.microsoft.com/office/drawing/2014/main" id="{E1153F54-14BB-C709-8009-CCBABAFF497A}"/>
                    </a:ext>
                  </a:extLst>
                </p:cNvPr>
                <p:cNvSpPr/>
                <p:nvPr/>
              </p:nvSpPr>
              <p:spPr>
                <a:xfrm>
                  <a:off x="4657107" y="1487882"/>
                  <a:ext cx="1991868" cy="1944793"/>
                </a:xfrm>
                <a:prstGeom prst="round2DiagRect">
                  <a:avLst/>
                </a:prstGeom>
                <a:noFill/>
                <a:ln w="76200">
                  <a:solidFill>
                    <a:srgbClr val="009B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3591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27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Rinsing Tools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24E458-918A-19DB-7D64-85FDDB697983}"/>
              </a:ext>
            </a:extLst>
          </p:cNvPr>
          <p:cNvGrpSpPr/>
          <p:nvPr/>
        </p:nvGrpSpPr>
        <p:grpSpPr>
          <a:xfrm>
            <a:off x="566257" y="729112"/>
            <a:ext cx="10711174" cy="5399776"/>
            <a:chOff x="566257" y="745561"/>
            <a:chExt cx="10711174" cy="5399776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78527448-3F84-48F6-8827-9ECBAB9D4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371" y="745561"/>
              <a:ext cx="9154886" cy="120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2400" b="1" u="sng">
                  <a:solidFill>
                    <a:srgbClr val="00442B"/>
                  </a:solidFill>
                  <a:latin typeface="Proxima Nova" panose="02000506030000020004" pitchFamily="50" charset="0"/>
                </a:rPr>
                <a:t>Pressure Rinsing</a:t>
              </a:r>
              <a:r>
                <a:rPr lang="en-US" altLang="en-US" sz="2400" b="1">
                  <a:solidFill>
                    <a:srgbClr val="00442B"/>
                  </a:solidFill>
                  <a:latin typeface="Proxima Nova" panose="02000506030000020004" pitchFamily="50" charset="0"/>
                </a:rPr>
                <a:t>:  Drums &amp; IBCs</a:t>
              </a: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1800" b="1" u="sng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2000" b="1">
                  <a:solidFill>
                    <a:srgbClr val="00442B"/>
                  </a:solidFill>
                  <a:latin typeface="Proxima Nova" panose="02000506030000020004" pitchFamily="50" charset="0"/>
                </a:rPr>
                <a:t>AaquaTools ToteBlaster LT</a:t>
              </a:r>
              <a:endParaRPr lang="en-US" altLang="en-US" sz="1400" b="1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2000" b="1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1800" b="1">
                  <a:solidFill>
                    <a:srgbClr val="00442B"/>
                  </a:solidFill>
                  <a:latin typeface="Proxima Nova" panose="02000506030000020004" pitchFamily="50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https://aaquatools.com/products/rotary-spray-jet-heads/toteblaster-lt/</a:t>
              </a:r>
              <a:endParaRPr lang="en-US" altLang="en-US" sz="1800" b="1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1600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AAFA33-8260-327C-7110-F6BF8553EC7A}"/>
                </a:ext>
              </a:extLst>
            </p:cNvPr>
            <p:cNvGrpSpPr/>
            <p:nvPr/>
          </p:nvGrpSpPr>
          <p:grpSpPr>
            <a:xfrm>
              <a:off x="566257" y="2130804"/>
              <a:ext cx="10711174" cy="4014533"/>
              <a:chOff x="566257" y="2130804"/>
              <a:chExt cx="10711174" cy="401453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965679C-FE9E-C8AC-6960-054C1360B39C}"/>
                  </a:ext>
                </a:extLst>
              </p:cNvPr>
              <p:cNvGrpSpPr/>
              <p:nvPr/>
            </p:nvGrpSpPr>
            <p:grpSpPr>
              <a:xfrm>
                <a:off x="566257" y="2130804"/>
                <a:ext cx="8250572" cy="4014533"/>
                <a:chOff x="566257" y="2130804"/>
                <a:chExt cx="8250572" cy="4014533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1CC70EF-B459-9961-7943-E6E20DB41EB9}"/>
                    </a:ext>
                  </a:extLst>
                </p:cNvPr>
                <p:cNvSpPr/>
                <p:nvPr/>
              </p:nvSpPr>
              <p:spPr>
                <a:xfrm>
                  <a:off x="566257" y="2130804"/>
                  <a:ext cx="8250572" cy="4014533"/>
                </a:xfrm>
                <a:prstGeom prst="rect">
                  <a:avLst/>
                </a:prstGeom>
                <a:solidFill>
                  <a:srgbClr val="009B62"/>
                </a:solidFill>
                <a:ln>
                  <a:solidFill>
                    <a:srgbClr val="009B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471A1D7-0B56-B6AB-57B6-C36028E065DF}"/>
                    </a:ext>
                  </a:extLst>
                </p:cNvPr>
                <p:cNvGrpSpPr/>
                <p:nvPr/>
              </p:nvGrpSpPr>
              <p:grpSpPr>
                <a:xfrm>
                  <a:off x="778128" y="2308291"/>
                  <a:ext cx="7826830" cy="3659558"/>
                  <a:chOff x="841380" y="2320350"/>
                  <a:chExt cx="7826830" cy="3659558"/>
                </a:xfrm>
              </p:grpSpPr>
              <p:pic>
                <p:nvPicPr>
                  <p:cNvPr id="30" name="Picture 29">
                    <a:extLst>
                      <a:ext uri="{FF2B5EF4-FFF2-40B4-BE49-F238E27FC236}">
                        <a16:creationId xmlns:a16="http://schemas.microsoft.com/office/drawing/2014/main" id="{5BC4DEF8-5F03-8E6C-DA00-0951614CD2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38394" y="2320350"/>
                    <a:ext cx="3829816" cy="365955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ED6759FE-6B60-3509-BEA9-D452A71DE8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1380" y="2320350"/>
                    <a:ext cx="3784662" cy="1509189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83BDA65A-7236-9E05-FC7B-C48FA61F7E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1380" y="3926422"/>
                    <a:ext cx="3784662" cy="2053486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1905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A7075E6-9FFF-2382-5486-9749D90D9C19}"/>
                  </a:ext>
                </a:extLst>
              </p:cNvPr>
              <p:cNvGrpSpPr/>
              <p:nvPr/>
            </p:nvGrpSpPr>
            <p:grpSpPr>
              <a:xfrm>
                <a:off x="9029181" y="2980390"/>
                <a:ext cx="2248250" cy="2315361"/>
                <a:chOff x="339754" y="2463745"/>
                <a:chExt cx="2248250" cy="2315361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019DED11-96C2-E38B-F3F6-5C965DFF48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752" y="2804073"/>
                  <a:ext cx="1690254" cy="1634704"/>
                </a:xfrm>
                <a:prstGeom prst="rect">
                  <a:avLst/>
                </a:prstGeom>
              </p:spPr>
            </p:pic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2E830B-F386-51AB-8A05-0CCCD98D7439}"/>
                    </a:ext>
                  </a:extLst>
                </p:cNvPr>
                <p:cNvSpPr/>
                <p:nvPr/>
              </p:nvSpPr>
              <p:spPr>
                <a:xfrm>
                  <a:off x="339754" y="2463745"/>
                  <a:ext cx="2248250" cy="2315361"/>
                </a:xfrm>
                <a:prstGeom prst="round2DiagRect">
                  <a:avLst/>
                </a:prstGeom>
                <a:noFill/>
                <a:ln w="57150">
                  <a:solidFill>
                    <a:srgbClr val="009B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0678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8531DF-12C3-202A-C463-A6C84514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007" y="3244137"/>
            <a:ext cx="1689289" cy="16892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28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Rinsing Tools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24E458-918A-19DB-7D64-85FDDB697983}"/>
              </a:ext>
            </a:extLst>
          </p:cNvPr>
          <p:cNvGrpSpPr/>
          <p:nvPr/>
        </p:nvGrpSpPr>
        <p:grpSpPr>
          <a:xfrm>
            <a:off x="566257" y="729112"/>
            <a:ext cx="10711174" cy="5399776"/>
            <a:chOff x="566257" y="745561"/>
            <a:chExt cx="10711174" cy="5399776"/>
          </a:xfrm>
        </p:grpSpPr>
        <p:sp>
          <p:nvSpPr>
            <p:cNvPr id="24" name="Rectangle 3">
              <a:extLst>
                <a:ext uri="{FF2B5EF4-FFF2-40B4-BE49-F238E27FC236}">
                  <a16:creationId xmlns:a16="http://schemas.microsoft.com/office/drawing/2014/main" id="{78527448-3F84-48F6-8827-9ECBAB9D4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371" y="745561"/>
              <a:ext cx="9154886" cy="138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2400" b="1" u="sng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Pressure Rinsing</a:t>
              </a:r>
              <a:r>
                <a:rPr lang="en-US" altLang="en-US" sz="2400" b="1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:  Jugs</a:t>
              </a: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1800" b="1" u="sng" dirty="0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altLang="en-US" sz="2000" b="1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Pentair </a:t>
              </a:r>
              <a:r>
                <a:rPr lang="en-US" altLang="en-US" sz="2000" b="1" dirty="0" err="1">
                  <a:solidFill>
                    <a:srgbClr val="00442B"/>
                  </a:solidFill>
                  <a:latin typeface="Proxima Nova" panose="02000506030000020004" pitchFamily="50" charset="0"/>
                </a:rPr>
                <a:t>Cleanload</a:t>
              </a:r>
              <a:endParaRPr lang="en-US" altLang="en-US" sz="1400" b="1" dirty="0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endParaRPr lang="en-US" altLang="en-US" sz="2000" b="1" dirty="0">
                <a:solidFill>
                  <a:srgbClr val="00442B"/>
                </a:solidFill>
                <a:latin typeface="Proxima Nova" panose="02000506030000020004" pitchFamily="50" charset="0"/>
              </a:endParaRPr>
            </a:p>
            <a:p>
              <a:pPr marL="0" indent="0" algn="ctr" eaLnBrk="1" hangingPunct="1">
                <a:lnSpc>
                  <a:spcPct val="80000"/>
                </a:lnSpc>
                <a:spcBef>
                  <a:spcPct val="0"/>
                </a:spcBef>
                <a:buNone/>
                <a:defRPr/>
              </a:pPr>
              <a:r>
                <a:rPr lang="en-US" sz="2000" b="1" u="sng" dirty="0">
                  <a:solidFill>
                    <a:srgbClr val="00442B"/>
                  </a:solidFill>
                  <a:latin typeface="Proxima Nova" panose="02000506030000020004" pitchFamily="50" charset="0"/>
                </a:rPr>
                <a:t>https://www.pentair.com/cleanload</a:t>
              </a:r>
              <a:endParaRPr lang="en-US" altLang="en-US" sz="2400" b="1" u="sng" dirty="0">
                <a:solidFill>
                  <a:srgbClr val="00442B"/>
                </a:solidFill>
                <a:latin typeface="Proxima Nova" panose="02000506030000020004" pitchFamily="50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AAFA33-8260-327C-7110-F6BF8553EC7A}"/>
                </a:ext>
              </a:extLst>
            </p:cNvPr>
            <p:cNvGrpSpPr/>
            <p:nvPr/>
          </p:nvGrpSpPr>
          <p:grpSpPr>
            <a:xfrm>
              <a:off x="566257" y="2130804"/>
              <a:ext cx="10711174" cy="4014533"/>
              <a:chOff x="566257" y="2130804"/>
              <a:chExt cx="10711174" cy="401453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CC70EF-B459-9961-7943-E6E20DB41EB9}"/>
                  </a:ext>
                </a:extLst>
              </p:cNvPr>
              <p:cNvSpPr/>
              <p:nvPr/>
            </p:nvSpPr>
            <p:spPr>
              <a:xfrm>
                <a:off x="566257" y="2130804"/>
                <a:ext cx="8250572" cy="4014533"/>
              </a:xfrm>
              <a:prstGeom prst="rect">
                <a:avLst/>
              </a:prstGeom>
              <a:solidFill>
                <a:srgbClr val="009B62"/>
              </a:solidFill>
              <a:ln>
                <a:solidFill>
                  <a:srgbClr val="009B6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2E830B-F386-51AB-8A05-0CCCD98D7439}"/>
                  </a:ext>
                </a:extLst>
              </p:cNvPr>
              <p:cNvSpPr/>
              <p:nvPr/>
            </p:nvSpPr>
            <p:spPr>
              <a:xfrm>
                <a:off x="9029181" y="2980390"/>
                <a:ext cx="2248250" cy="2315361"/>
              </a:xfrm>
              <a:prstGeom prst="round2DiagRect">
                <a:avLst/>
              </a:prstGeom>
              <a:noFill/>
              <a:ln w="57150">
                <a:solidFill>
                  <a:srgbClr val="009B6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 descr="A couple of white containers with black straps&#10;&#10;Description automatically generated">
            <a:extLst>
              <a:ext uri="{FF2B5EF4-FFF2-40B4-BE49-F238E27FC236}">
                <a16:creationId xmlns:a16="http://schemas.microsoft.com/office/drawing/2014/main" id="{C0D1062F-E120-4730-A8D5-367877D2AF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57" y="2110053"/>
            <a:ext cx="4258081" cy="4014533"/>
          </a:xfrm>
          <a:prstGeom prst="rect">
            <a:avLst/>
          </a:prstGeom>
        </p:spPr>
      </p:pic>
      <p:pic>
        <p:nvPicPr>
          <p:cNvPr id="12" name="Picture 11" descr="A black plastic container with red and yellow handles&#10;&#10;Description automatically generated">
            <a:extLst>
              <a:ext uri="{FF2B5EF4-FFF2-40B4-BE49-F238E27FC236}">
                <a16:creationId xmlns:a16="http://schemas.microsoft.com/office/drawing/2014/main" id="{9B131E3A-626D-D96C-AC72-328AFF4EA7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27" y="2116589"/>
            <a:ext cx="3358342" cy="40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98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29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Rinsing Procedures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302DA6-BC13-CECC-7856-0BA5C16E1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11964"/>
            <a:ext cx="7163422" cy="442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defRPr/>
            </a:pPr>
            <a:r>
              <a:rPr lang="en-US" altLang="en-US" sz="2800" b="1" dirty="0">
                <a:solidFill>
                  <a:srgbClr val="00442B"/>
                </a:solidFill>
                <a:latin typeface="Proxima Nova" panose="02000506030000020004" pitchFamily="50" charset="0"/>
              </a:rPr>
              <a:t>Procedure Resources:</a:t>
            </a:r>
          </a:p>
          <a:p>
            <a:pPr marL="0" indent="0">
              <a:defRPr/>
            </a:pPr>
            <a:endParaRPr lang="en-US" altLang="en-US" dirty="0">
              <a:latin typeface="Proxima Nova" panose="02000506030000020004" pitchFamily="50" charset="0"/>
              <a:hlinkClick r:id="rId4"/>
            </a:endParaRPr>
          </a:p>
          <a:p>
            <a:pPr marL="400050" lvl="1" indent="0">
              <a:defRPr/>
            </a:pPr>
            <a:r>
              <a:rPr lang="en-US" altLang="en-US" sz="2000" dirty="0">
                <a:latin typeface="Proxima Nova" panose="02000506030000020004" pitchFamily="50" charset="0"/>
                <a:hlinkClick r:id="rId4"/>
              </a:rPr>
              <a:t>https://www.agrecycling.org/recycling/container-rinsing/</a:t>
            </a:r>
            <a:endParaRPr lang="en-US" altLang="en-US" sz="2000" dirty="0">
              <a:latin typeface="Proxima Nova" panose="02000506030000020004" pitchFamily="50" charset="0"/>
            </a:endParaRPr>
          </a:p>
          <a:p>
            <a:pPr marL="0" indent="0">
              <a:defRPr/>
            </a:pPr>
            <a:endParaRPr lang="en-US" altLang="en-US" sz="2800" dirty="0">
              <a:latin typeface="Proxima Nova" panose="02000506030000020004" pitchFamily="50" charset="0"/>
            </a:endParaRPr>
          </a:p>
          <a:p>
            <a:pPr marL="0" indent="0">
              <a:defRPr/>
            </a:pPr>
            <a:endParaRPr lang="en-US" altLang="en-US" sz="28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Pressure Rinsing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Small containers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Drums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Triple Rinsing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Small containers</a:t>
            </a:r>
          </a:p>
          <a:p>
            <a:pPr marL="125730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Drums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5ABF09-A034-BAB6-8362-B9ADEB2147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743200"/>
            <a:ext cx="6781802" cy="2880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FB6F3-BE5E-3280-BBC8-6A9338B6D3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600" y="1113101"/>
            <a:ext cx="1449826" cy="14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0EEC7E6-86D6-61CA-6BA1-82364FADE9B4}"/>
              </a:ext>
            </a:extLst>
          </p:cNvPr>
          <p:cNvSpPr/>
          <p:nvPr/>
        </p:nvSpPr>
        <p:spPr>
          <a:xfrm>
            <a:off x="-11877" y="3938556"/>
            <a:ext cx="12211793" cy="2143393"/>
          </a:xfrm>
          <a:prstGeom prst="rect">
            <a:avLst/>
          </a:prstGeom>
          <a:solidFill>
            <a:srgbClr val="0044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9" y="6528048"/>
            <a:ext cx="228376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3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27BA9F-E78D-73C0-CB34-04DB98C3CD3B}"/>
              </a:ext>
            </a:extLst>
          </p:cNvPr>
          <p:cNvGrpSpPr/>
          <p:nvPr/>
        </p:nvGrpSpPr>
        <p:grpSpPr>
          <a:xfrm>
            <a:off x="2667000" y="4085990"/>
            <a:ext cx="6858000" cy="1483764"/>
            <a:chOff x="1215434" y="4449946"/>
            <a:chExt cx="5974356" cy="1251374"/>
          </a:xfrm>
        </p:grpSpPr>
        <p:pic>
          <p:nvPicPr>
            <p:cNvPr id="17" name="Picture 16" descr="A picture containing indoor, plastic&#10;&#10;Description automatically generated">
              <a:extLst>
                <a:ext uri="{FF2B5EF4-FFF2-40B4-BE49-F238E27FC236}">
                  <a16:creationId xmlns:a16="http://schemas.microsoft.com/office/drawing/2014/main" id="{D0225046-6878-8149-3171-873A5A81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4449946"/>
              <a:ext cx="1856174" cy="1248841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BBD2B3"/>
              </a:solidFill>
              <a:miter lim="800000"/>
            </a:ln>
            <a:effectLst/>
          </p:spPr>
        </p:pic>
        <p:pic>
          <p:nvPicPr>
            <p:cNvPr id="18" name="Picture 17" descr="A picture containing indoor, green&#10;&#10;Description automatically generated">
              <a:extLst>
                <a:ext uri="{FF2B5EF4-FFF2-40B4-BE49-F238E27FC236}">
                  <a16:creationId xmlns:a16="http://schemas.microsoft.com/office/drawing/2014/main" id="{272911F4-DB7B-5308-46C2-3964A490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5434" y="4449946"/>
              <a:ext cx="1859940" cy="1251374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BBD2B3"/>
              </a:solidFill>
              <a:miter lim="800000"/>
            </a:ln>
            <a:effectLst>
              <a:softEdge rad="0"/>
            </a:effectLst>
          </p:spPr>
        </p:pic>
        <p:pic>
          <p:nvPicPr>
            <p:cNvPr id="19" name="Picture 18" descr="A picture containing yellow, person&#10;&#10;Description automatically generated">
              <a:extLst>
                <a:ext uri="{FF2B5EF4-FFF2-40B4-BE49-F238E27FC236}">
                  <a16:creationId xmlns:a16="http://schemas.microsoft.com/office/drawing/2014/main" id="{0141F4D0-1E8C-9A83-D45D-287A931DA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4449946"/>
              <a:ext cx="1855790" cy="1248841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BBD2B3"/>
              </a:solidFill>
              <a:miter lim="800000"/>
            </a:ln>
            <a:effectLst/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2CCBB8A-2238-EA30-4D33-1FFC3535CD99}"/>
              </a:ext>
            </a:extLst>
          </p:cNvPr>
          <p:cNvSpPr txBox="1"/>
          <p:nvPr/>
        </p:nvSpPr>
        <p:spPr>
          <a:xfrm>
            <a:off x="3178630" y="886718"/>
            <a:ext cx="6193970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Ag Container Recycling Council (ACRC) </a:t>
            </a:r>
          </a:p>
          <a:p>
            <a:pPr marL="971550" lvl="2" indent="-2857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Ag chemicals industry initiated </a:t>
            </a:r>
          </a:p>
          <a:p>
            <a:pPr marL="971550" lvl="1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Not for profit corporation, formed in 1992</a:t>
            </a:r>
          </a:p>
          <a:p>
            <a:pPr marL="971550" lvl="1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Oldest stewardship program in US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>
              <a:solidFill>
                <a:srgbClr val="00442B"/>
              </a:solidFill>
              <a:latin typeface="Proxima Nova" panose="0200050603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Provides research and funding for Ag container collection and recycling into </a:t>
            </a:r>
            <a:r>
              <a:rPr lang="en-US" altLang="en-US" u="sng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acceptable end uses</a:t>
            </a:r>
            <a:endParaRPr lang="en-US" altLang="en-US">
              <a:solidFill>
                <a:srgbClr val="00442B"/>
              </a:solidFill>
              <a:latin typeface="Proxima Nova" panose="0200050603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>
              <a:solidFill>
                <a:srgbClr val="00442B"/>
              </a:solidFill>
              <a:latin typeface="Proxima Nova" panose="0200050603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Promotion and education of triple and pressure rinsing</a:t>
            </a:r>
          </a:p>
          <a:p>
            <a:pPr marL="971550" lvl="1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with EPA</a:t>
            </a:r>
          </a:p>
          <a:p>
            <a:pPr marL="971550" lvl="1" indent="-285750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Developed ANSI / ASABE S596 Standard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EA85E6-E130-22F6-2A6A-162305839795}"/>
              </a:ext>
            </a:extLst>
          </p:cNvPr>
          <p:cNvSpPr txBox="1"/>
          <p:nvPr/>
        </p:nvSpPr>
        <p:spPr>
          <a:xfrm>
            <a:off x="2493978" y="47272"/>
            <a:ext cx="7204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About Us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F57FF5-5E62-1404-017B-591FCDBE8E02}"/>
              </a:ext>
            </a:extLst>
          </p:cNvPr>
          <p:cNvSpPr txBox="1"/>
          <p:nvPr/>
        </p:nvSpPr>
        <p:spPr>
          <a:xfrm>
            <a:off x="2810518" y="5689698"/>
            <a:ext cx="639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BBD2B3"/>
                </a:solidFill>
                <a:latin typeface="Proxima Nova" panose="02000506030000020004" pitchFamily="50" charset="0"/>
              </a:rPr>
              <a:t>Containers Contained.  Agriculture Sustained.</a:t>
            </a:r>
          </a:p>
        </p:txBody>
      </p:sp>
    </p:spTree>
    <p:extLst>
      <p:ext uri="{BB962C8B-B14F-4D97-AF65-F5344CB8AC3E}">
        <p14:creationId xmlns:p14="http://schemas.microsoft.com/office/powerpoint/2010/main" val="2133203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30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Related Collection Challenges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7355F70-E204-A849-EAC9-577F221B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87" y="1013944"/>
            <a:ext cx="7159345" cy="43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Unmonitored / unsecured collection sites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Contaminated storage areas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Slippery floors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Unsafe access for contractor crews</a:t>
            </a:r>
          </a:p>
          <a:p>
            <a:pPr marL="400050" lvl="2" indent="0">
              <a:defRPr/>
            </a:pPr>
            <a:endParaRPr lang="en-US" altLang="en-US" sz="160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Fumes / Odors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Dirty containers in bags contaminate other containers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002520-D51F-910D-61B1-37B7688D133F}"/>
              </a:ext>
            </a:extLst>
          </p:cNvPr>
          <p:cNvGrpSpPr/>
          <p:nvPr/>
        </p:nvGrpSpPr>
        <p:grpSpPr>
          <a:xfrm>
            <a:off x="8603208" y="1006593"/>
            <a:ext cx="2686130" cy="4871090"/>
            <a:chOff x="8280533" y="1048806"/>
            <a:chExt cx="2686130" cy="48710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BF2CE-D6B9-E636-02CB-F086412BD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0533" y="1048806"/>
              <a:ext cx="2686130" cy="227631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9B62"/>
              </a:solidFill>
              <a:miter lim="800000"/>
            </a:ln>
            <a:effectLst/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315C63-E89E-99BA-629D-41127619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2571" y="3643585"/>
              <a:ext cx="2682054" cy="227631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9B62"/>
              </a:solidFill>
              <a:miter lim="800000"/>
            </a:ln>
            <a:effectLst/>
          </p:spPr>
        </p:pic>
      </p:grpSp>
      <p:sp>
        <p:nvSpPr>
          <p:cNvPr id="9" name="Rectangle 4">
            <a:extLst>
              <a:ext uri="{FF2B5EF4-FFF2-40B4-BE49-F238E27FC236}">
                <a16:creationId xmlns:a16="http://schemas.microsoft.com/office/drawing/2014/main" id="{F6F79018-3D80-461F-1F37-A7C6CC35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87" y="5348301"/>
            <a:ext cx="7293428" cy="461665"/>
          </a:xfrm>
          <a:prstGeom prst="rect">
            <a:avLst/>
          </a:prstGeom>
          <a:solidFill>
            <a:srgbClr val="BBD2B3"/>
          </a:solidFill>
          <a:ln w="31750">
            <a:solidFill>
              <a:srgbClr val="00442B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>
                <a:solidFill>
                  <a:srgbClr val="00442B"/>
                </a:solidFill>
                <a:latin typeface="Proxima Nova" panose="02000506030000020004" pitchFamily="50" charset="0"/>
              </a:rPr>
              <a:t>Can’t have these issues at collection sites !!</a:t>
            </a:r>
          </a:p>
        </p:txBody>
      </p:sp>
    </p:spTree>
    <p:extLst>
      <p:ext uri="{BB962C8B-B14F-4D97-AF65-F5344CB8AC3E}">
        <p14:creationId xmlns:p14="http://schemas.microsoft.com/office/powerpoint/2010/main" val="1829886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31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Resources Available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C24EE8C-000C-FC4D-9A83-E99C103A4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393" y="1189463"/>
            <a:ext cx="6479337" cy="246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442B"/>
                </a:solidFill>
              </a:rPr>
              <a:t>Informational brochures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442B"/>
              </a:solidFill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442B"/>
                </a:solidFill>
                <a:latin typeface="+mn-lt"/>
              </a:rPr>
              <a:t>Training brochures – English / Spanish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 kern="0" dirty="0">
              <a:solidFill>
                <a:srgbClr val="00442B"/>
              </a:solidFill>
              <a:latin typeface="+mn-lt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442B"/>
                </a:solidFill>
                <a:latin typeface="+mn-lt"/>
              </a:rPr>
              <a:t>Posters – English / Spanish</a:t>
            </a: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endParaRPr lang="en-US" altLang="en-US" sz="1600" kern="0" dirty="0">
              <a:solidFill>
                <a:srgbClr val="00442B"/>
              </a:solidFill>
              <a:latin typeface="+mn-lt"/>
            </a:endParaRPr>
          </a:p>
          <a:p>
            <a:pPr marL="857250" lvl="2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442B"/>
                </a:solidFill>
                <a:latin typeface="+mn-lt"/>
              </a:rPr>
              <a:t>Cap Seal Removers</a:t>
            </a:r>
            <a:endParaRPr lang="en-US" altLang="en-US" sz="2000" kern="0" dirty="0">
              <a:solidFill>
                <a:srgbClr val="00442B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684E47-C0AD-6E18-3FF8-36198807C4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965" y="3725327"/>
            <a:ext cx="164927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E2A877-2EAC-24EF-ACB4-06B9109097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933" y="3725327"/>
            <a:ext cx="1761371" cy="1739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896420-AA5C-5FA0-B0C1-B9FFF963A0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321" y="3725327"/>
            <a:ext cx="3546934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35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476162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32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Learn More at Our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3FD69-FADB-4DA5-9E36-2F4C8A2E0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921" y="1202744"/>
            <a:ext cx="5610641" cy="48768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1957C50-F6D3-23C2-CB36-507B5FA39436}"/>
              </a:ext>
            </a:extLst>
          </p:cNvPr>
          <p:cNvSpPr/>
          <p:nvPr/>
        </p:nvSpPr>
        <p:spPr>
          <a:xfrm>
            <a:off x="5257800" y="2463961"/>
            <a:ext cx="838200" cy="2079303"/>
          </a:xfrm>
          <a:prstGeom prst="rightArrow">
            <a:avLst/>
          </a:prstGeom>
          <a:solidFill>
            <a:srgbClr val="009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A0B3225-6B62-7EE1-38B9-88A8BC89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38" y="2687563"/>
            <a:ext cx="4539362" cy="756036"/>
          </a:xfrm>
          <a:prstGeom prst="rect">
            <a:avLst/>
          </a:prstGeom>
          <a:solidFill>
            <a:srgbClr val="009966"/>
          </a:solidFill>
          <a:ln w="31750"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kern="0">
                <a:solidFill>
                  <a:schemeClr val="bg1"/>
                </a:solidFill>
              </a:rPr>
              <a:t>www.agrecycling.org</a:t>
            </a:r>
          </a:p>
        </p:txBody>
      </p:sp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607EE9D-1878-F915-6E15-B07D17CDF0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18" y="3871060"/>
            <a:ext cx="3598438" cy="99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0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99961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33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DD556-2A8D-C3DD-E2AC-C642B2BD849C}"/>
              </a:ext>
            </a:extLst>
          </p:cNvPr>
          <p:cNvSpPr txBox="1"/>
          <p:nvPr/>
        </p:nvSpPr>
        <p:spPr>
          <a:xfrm>
            <a:off x="2221676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B62"/>
                </a:solidFill>
                <a:latin typeface="Proxima Nova" panose="02000506030000020004" pitchFamily="50" charset="0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733E5-A061-6122-34A4-62799AF009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81" y="1103982"/>
            <a:ext cx="6154305" cy="4572113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29F2206F-4FF2-6136-1534-754B58338B52}"/>
              </a:ext>
            </a:extLst>
          </p:cNvPr>
          <p:cNvSpPr txBox="1">
            <a:spLocks/>
          </p:cNvSpPr>
          <p:nvPr/>
        </p:nvSpPr>
        <p:spPr>
          <a:xfrm>
            <a:off x="1014034" y="2480176"/>
            <a:ext cx="38608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lnSpc>
                <a:spcPct val="80000"/>
              </a:lnSpc>
            </a:pPr>
            <a:r>
              <a:rPr lang="en-US" sz="6000" b="1" kern="0" dirty="0">
                <a:solidFill>
                  <a:srgbClr val="00442B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Q &amp; A ??</a:t>
            </a:r>
          </a:p>
        </p:txBody>
      </p:sp>
    </p:spTree>
    <p:extLst>
      <p:ext uri="{BB962C8B-B14F-4D97-AF65-F5344CB8AC3E}">
        <p14:creationId xmlns:p14="http://schemas.microsoft.com/office/powerpoint/2010/main" val="329896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D79347C-F982-337F-A30B-30E6F3BDC2E0}"/>
              </a:ext>
            </a:extLst>
          </p:cNvPr>
          <p:cNvSpPr/>
          <p:nvPr/>
        </p:nvSpPr>
        <p:spPr>
          <a:xfrm>
            <a:off x="0" y="658235"/>
            <a:ext cx="12192000" cy="2825810"/>
          </a:xfrm>
          <a:prstGeom prst="rect">
            <a:avLst/>
          </a:prstGeom>
          <a:solidFill>
            <a:srgbClr val="BBD2B3"/>
          </a:solidFill>
          <a:ln w="38100"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9" y="6528048"/>
            <a:ext cx="228376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4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4F7A9-AE38-33A1-497A-4386A0AC1839}"/>
              </a:ext>
            </a:extLst>
          </p:cNvPr>
          <p:cNvSpPr txBox="1"/>
          <p:nvPr/>
        </p:nvSpPr>
        <p:spPr>
          <a:xfrm>
            <a:off x="2919351" y="11904"/>
            <a:ext cx="63532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Our 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B6A771-D3CF-DBB2-8A11-AF03BF3F82B0}"/>
              </a:ext>
            </a:extLst>
          </p:cNvPr>
          <p:cNvGrpSpPr/>
          <p:nvPr/>
        </p:nvGrpSpPr>
        <p:grpSpPr>
          <a:xfrm>
            <a:off x="1712970" y="914400"/>
            <a:ext cx="8766060" cy="2657303"/>
            <a:chOff x="1712970" y="1101685"/>
            <a:chExt cx="8766060" cy="26573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29A216-E781-04F1-2FD9-11FCED61A4D3}"/>
                </a:ext>
              </a:extLst>
            </p:cNvPr>
            <p:cNvSpPr txBox="1"/>
            <p:nvPr/>
          </p:nvSpPr>
          <p:spPr>
            <a:xfrm>
              <a:off x="5003459" y="2752559"/>
              <a:ext cx="2460171" cy="100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200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Collection and recycling of HDPE plastic agricultural containers through cost-effective programs</a:t>
              </a:r>
            </a:p>
            <a:p>
              <a:pPr indent="-22860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endParaRPr lang="en-US" alt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0D4B7-B78A-01DB-2A7D-0CCC8431718B}"/>
                </a:ext>
              </a:extLst>
            </p:cNvPr>
            <p:cNvSpPr txBox="1"/>
            <p:nvPr/>
          </p:nvSpPr>
          <p:spPr>
            <a:xfrm>
              <a:off x="5462135" y="2367483"/>
              <a:ext cx="1542821" cy="394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sz="2200" b="1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Support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6C88C8-585A-32A5-B7D4-FC6249588823}"/>
                </a:ext>
              </a:extLst>
            </p:cNvPr>
            <p:cNvSpPr txBox="1"/>
            <p:nvPr/>
          </p:nvSpPr>
          <p:spPr>
            <a:xfrm>
              <a:off x="8684462" y="2367483"/>
              <a:ext cx="1431544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sz="2200" b="1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Promote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E73AA-3C80-E977-23D3-4BFC2A4B766A}"/>
                </a:ext>
              </a:extLst>
            </p:cNvPr>
            <p:cNvSpPr txBox="1"/>
            <p:nvPr/>
          </p:nvSpPr>
          <p:spPr>
            <a:xfrm>
              <a:off x="8321435" y="2758242"/>
              <a:ext cx="2157595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200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Public health &amp; safety</a:t>
              </a:r>
            </a:p>
            <a:p>
              <a:pPr indent="-22860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200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Environmental protection</a:t>
              </a:r>
            </a:p>
            <a:p>
              <a:pPr indent="-22860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200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Resource conservation</a:t>
              </a:r>
            </a:p>
            <a:p>
              <a:pPr indent="-22860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200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End user convenience</a:t>
              </a:r>
            </a:p>
          </p:txBody>
        </p:sp>
        <p:pic>
          <p:nvPicPr>
            <p:cNvPr id="16" name="Picture 15" descr="A picture containing outdoor, weapon, projectile&#10;&#10;Description automatically generated">
              <a:extLst>
                <a:ext uri="{FF2B5EF4-FFF2-40B4-BE49-F238E27FC236}">
                  <a16:creationId xmlns:a16="http://schemas.microsoft.com/office/drawing/2014/main" id="{0D6B4FCF-9AD4-9379-B848-DF6AEB9F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155" y="1101685"/>
              <a:ext cx="1669449" cy="111862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00442B"/>
              </a:solidFill>
              <a:miter lim="800000"/>
            </a:ln>
            <a:effectLst/>
          </p:spPr>
        </p:pic>
        <p:pic>
          <p:nvPicPr>
            <p:cNvPr id="17" name="Picture 16" descr="A picture containing indoor, messy, clothes&#10;&#10;Description automatically generated">
              <a:extLst>
                <a:ext uri="{FF2B5EF4-FFF2-40B4-BE49-F238E27FC236}">
                  <a16:creationId xmlns:a16="http://schemas.microsoft.com/office/drawing/2014/main" id="{72F05F67-C6C2-4634-7E5F-F05B3DB3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3558" y="1122570"/>
              <a:ext cx="1673352" cy="1115568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00442B"/>
              </a:solidFill>
              <a:miter lim="800000"/>
            </a:ln>
            <a:effectLst/>
          </p:spPr>
        </p:pic>
        <p:pic>
          <p:nvPicPr>
            <p:cNvPr id="18" name="Picture 17" descr="A picture containing outdoor, sky, ground, container&#10;&#10;Description automatically generated">
              <a:extLst>
                <a:ext uri="{FF2B5EF4-FFF2-40B4-BE49-F238E27FC236}">
                  <a16:creationId xmlns:a16="http://schemas.microsoft.com/office/drawing/2014/main" id="{FA2C5DB2-2A1A-487F-ACF5-B25FA0F1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031" y="1122570"/>
              <a:ext cx="1677939" cy="1118626"/>
            </a:xfrm>
            <a:prstGeom prst="round2DiagRect">
              <a:avLst>
                <a:gd name="adj1" fmla="val 16667"/>
                <a:gd name="adj2" fmla="val 0"/>
              </a:avLst>
            </a:prstGeom>
            <a:ln w="57150" cap="sq">
              <a:solidFill>
                <a:srgbClr val="00442B"/>
              </a:solidFill>
              <a:miter lim="800000"/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66B135-7868-EE4F-DF5C-3FDE657049BE}"/>
                </a:ext>
              </a:extLst>
            </p:cNvPr>
            <p:cNvSpPr txBox="1"/>
            <p:nvPr/>
          </p:nvSpPr>
          <p:spPr>
            <a:xfrm>
              <a:off x="1712970" y="2708358"/>
              <a:ext cx="2201138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200" dirty="0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Potentially acceptable end uses of recycled HDPE plastic ag containers.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5A6601-8BA9-74C6-49DE-2156D4DD3DB9}"/>
                </a:ext>
              </a:extLst>
            </p:cNvPr>
            <p:cNvSpPr txBox="1"/>
            <p:nvPr/>
          </p:nvSpPr>
          <p:spPr>
            <a:xfrm>
              <a:off x="2131121" y="2367483"/>
              <a:ext cx="1669449" cy="397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sz="2200" b="1">
                  <a:solidFill>
                    <a:srgbClr val="00442B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1538EA6-71C8-52B4-3B21-65CF8CD0677E}"/>
              </a:ext>
            </a:extLst>
          </p:cNvPr>
          <p:cNvSpPr txBox="1"/>
          <p:nvPr/>
        </p:nvSpPr>
        <p:spPr>
          <a:xfrm>
            <a:off x="412098" y="3682215"/>
            <a:ext cx="3252506" cy="228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>
                <a:solidFill>
                  <a:srgbClr val="00442B"/>
                </a:solidFill>
                <a:latin typeface="Proxima Nova Medium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We Collect…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55 gallons or smaller,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HDPE plastic agricultural containers: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000">
              <a:solidFill>
                <a:srgbClr val="00442B"/>
              </a:solidFill>
              <a:latin typeface="Proxima Nova" panose="0200050603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Pesticides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Fertilizer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Animal health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Specialty pest control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Biologicals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rgbClr val="00442B"/>
                </a:solidFill>
                <a:latin typeface="Proxima Nova" panose="0200050603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Adjuvants</a:t>
            </a:r>
            <a:endParaRPr lang="en-US" altLang="en-US" sz="1400" b="1">
              <a:solidFill>
                <a:srgbClr val="00442B"/>
              </a:solidFill>
              <a:latin typeface="Proxima Nova Medium" panose="0200050603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8F64EE-8243-D103-4FE6-948CAFD26C14}"/>
              </a:ext>
            </a:extLst>
          </p:cNvPr>
          <p:cNvGrpSpPr/>
          <p:nvPr/>
        </p:nvGrpSpPr>
        <p:grpSpPr>
          <a:xfrm>
            <a:off x="8942625" y="4319545"/>
            <a:ext cx="2847551" cy="1331511"/>
            <a:chOff x="8976645" y="4193521"/>
            <a:chExt cx="2705829" cy="1331511"/>
          </a:xfrm>
        </p:grpSpPr>
        <p:sp>
          <p:nvSpPr>
            <p:cNvPr id="36" name="Rectangle: Diagonal Corners Rounded 35">
              <a:extLst>
                <a:ext uri="{FF2B5EF4-FFF2-40B4-BE49-F238E27FC236}">
                  <a16:creationId xmlns:a16="http://schemas.microsoft.com/office/drawing/2014/main" id="{F357F70B-5491-AD9B-4DEE-CD72E1D73142}"/>
                </a:ext>
              </a:extLst>
            </p:cNvPr>
            <p:cNvSpPr/>
            <p:nvPr/>
          </p:nvSpPr>
          <p:spPr>
            <a:xfrm>
              <a:off x="8976645" y="4193521"/>
              <a:ext cx="2634649" cy="1331511"/>
            </a:xfrm>
            <a:prstGeom prst="round2DiagRect">
              <a:avLst/>
            </a:prstGeom>
            <a:solidFill>
              <a:srgbClr val="00442B"/>
            </a:solidFill>
            <a:ln>
              <a:solidFill>
                <a:srgbClr val="139A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A8C92B-E485-13F5-4F0B-5B693015BCFB}"/>
                </a:ext>
              </a:extLst>
            </p:cNvPr>
            <p:cNvSpPr txBox="1"/>
            <p:nvPr/>
          </p:nvSpPr>
          <p:spPr>
            <a:xfrm>
              <a:off x="9140742" y="4300663"/>
              <a:ext cx="2541732" cy="11172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en-US" sz="2200" b="1">
                  <a:solidFill>
                    <a:srgbClr val="BBD2B3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Industry Funded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altLang="en-US" sz="2000" b="1">
                  <a:solidFill>
                    <a:srgbClr val="BBD2B3"/>
                  </a:solidFill>
                  <a:latin typeface="Proxima Nova Medium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free service to</a:t>
              </a:r>
            </a:p>
            <a:p>
              <a:pPr marL="171450" indent="-17145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600">
                  <a:solidFill>
                    <a:srgbClr val="BBD2B3"/>
                  </a:solidFill>
                  <a:latin typeface="Proxima Nova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Farmers</a:t>
              </a:r>
            </a:p>
            <a:p>
              <a:pPr marL="171450" indent="-171450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en-US" sz="1600">
                  <a:solidFill>
                    <a:srgbClr val="BBD2B3"/>
                  </a:solidFill>
                  <a:latin typeface="Proxima Nova" panose="02000506030000020004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Commercial applicators</a:t>
              </a:r>
            </a:p>
          </p:txBody>
        </p:sp>
      </p:grpSp>
      <p:pic>
        <p:nvPicPr>
          <p:cNvPr id="42" name="Picture 41" descr="A green logo with a black background&#10;&#10;Description automatically generated">
            <a:extLst>
              <a:ext uri="{FF2B5EF4-FFF2-40B4-BE49-F238E27FC236}">
                <a16:creationId xmlns:a16="http://schemas.microsoft.com/office/drawing/2014/main" id="{42AAEDC2-FB7D-4E81-7E56-12B1464EE8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28" y="4475756"/>
            <a:ext cx="4120348" cy="11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7E896-DEDF-4E35-A27B-9814AA95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2"/>
            <a:ext cx="12192000" cy="675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B06B4-6D11-4E60-ECCA-3539EEEF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0174"/>
            <a:ext cx="12192000" cy="675747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99961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5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AA52C-453A-5D96-2C73-8BFD6BF180E6}"/>
              </a:ext>
            </a:extLst>
          </p:cNvPr>
          <p:cNvSpPr txBox="1"/>
          <p:nvPr/>
        </p:nvSpPr>
        <p:spPr>
          <a:xfrm>
            <a:off x="2919351" y="31046"/>
            <a:ext cx="63532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Program Scope</a:t>
            </a:r>
          </a:p>
        </p:txBody>
      </p:sp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33FDB233-D9CD-B2A0-0C38-1F001856A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FD8E434-2945-34B6-03AD-9AC266531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115" y="1008959"/>
            <a:ext cx="8762999" cy="498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lvl="2" indent="-342900" eaLnBrk="1" hangingPunct="1">
              <a:buFontTx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7 Contractors (6 private, 1 state - MT)</a:t>
            </a:r>
          </a:p>
          <a:p>
            <a:pPr marL="742950" lvl="2" indent="-342900" eaLnBrk="1" hangingPunct="1">
              <a:buFontTx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1 independent state sponsored programs (PA)</a:t>
            </a:r>
          </a:p>
          <a:p>
            <a:pPr marL="742950" lvl="2" indent="-342900" eaLnBrk="1" hangingPunct="1">
              <a:buFontTx/>
              <a:buChar char="•"/>
              <a:defRPr/>
            </a:pP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47 states covered (excl. AK, state sponsored programs)</a:t>
            </a:r>
          </a:p>
          <a:p>
            <a:pPr marL="742950" lvl="2" indent="-342900" eaLnBrk="1" hangingPunct="1">
              <a:buFontTx/>
              <a:buChar char="•"/>
              <a:defRPr/>
            </a:pPr>
            <a:endParaRPr lang="en-US" altLang="en-US" sz="12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742950" lvl="2" indent="-342900" eaLnBrk="1" hangingPunct="1">
              <a:buFontTx/>
              <a:buChar char="•"/>
              <a:defRPr/>
            </a:pPr>
            <a:r>
              <a:rPr lang="en-US" altLang="en-US" sz="2000" b="1" dirty="0">
                <a:solidFill>
                  <a:srgbClr val="00442B"/>
                </a:solidFill>
                <a:latin typeface="Proxima Nova" panose="02000506030000020004" pitchFamily="50" charset="0"/>
              </a:rPr>
              <a:t>Collection site scenarios:</a:t>
            </a:r>
          </a:p>
          <a:p>
            <a:pPr marL="1657350" lvl="4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On farm, retail outlets, aerial and ground applicator locations, pest control applicators, state ag extension locations, solid waste landfills, golf courses, nurseries</a:t>
            </a:r>
          </a:p>
          <a:p>
            <a:pPr marL="742950" lvl="2" indent="-342900" eaLnBrk="1" hangingPunct="1">
              <a:buFontTx/>
              <a:buChar char="•"/>
              <a:defRPr/>
            </a:pPr>
            <a:endParaRPr lang="en-US" altLang="en-US" sz="1200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742950" lvl="2" indent="-342900" eaLnBrk="1" hangingPunct="1">
              <a:buFontTx/>
              <a:buChar char="•"/>
              <a:defRPr/>
            </a:pPr>
            <a:r>
              <a:rPr lang="en-US" altLang="en-US" sz="2000" b="1" dirty="0">
                <a:solidFill>
                  <a:srgbClr val="00442B"/>
                </a:solidFill>
                <a:latin typeface="Proxima Nova" panose="02000506030000020004" pitchFamily="50" charset="0"/>
              </a:rPr>
              <a:t>Product scope:  </a:t>
            </a: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HDPE plastic 55 gal drums and smaller:</a:t>
            </a:r>
          </a:p>
          <a:p>
            <a:pPr marL="1657350" lvl="4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Pesticides, animal health, micronutrient, biologicals, </a:t>
            </a:r>
            <a:r>
              <a:rPr lang="en-US" altLang="en-US" dirty="0" err="1">
                <a:solidFill>
                  <a:srgbClr val="00442B"/>
                </a:solidFill>
                <a:latin typeface="Proxima Nova" panose="02000506030000020004" pitchFamily="50" charset="0"/>
              </a:rPr>
              <a:t>biostimulants</a:t>
            </a: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, fertilizer, and/or adjuvant product containers.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ü"/>
              <a:defRPr/>
            </a:pPr>
            <a:endParaRPr lang="en-US" altLang="en-US" sz="1200" i="1" dirty="0">
              <a:solidFill>
                <a:srgbClr val="00442B"/>
              </a:solidFill>
              <a:latin typeface="Proxima Nova" panose="02000506030000020004" pitchFamily="50" charset="0"/>
            </a:endParaRPr>
          </a:p>
          <a:p>
            <a:pPr marL="742950" lvl="2" indent="-342900" eaLnBrk="1" hangingPunct="1">
              <a:buFontTx/>
              <a:buChar char="•"/>
              <a:defRPr/>
            </a:pPr>
            <a:r>
              <a:rPr lang="en-US" altLang="en-US" sz="2000" b="1" dirty="0">
                <a:solidFill>
                  <a:srgbClr val="00442B"/>
                </a:solidFill>
                <a:latin typeface="Proxima Nova" panose="02000506030000020004" pitchFamily="50" charset="0"/>
              </a:rPr>
              <a:t>Market scope:  </a:t>
            </a:r>
            <a:r>
              <a:rPr lang="en-US" altLang="en-US" sz="2000" dirty="0">
                <a:solidFill>
                  <a:srgbClr val="00442B"/>
                </a:solidFill>
                <a:latin typeface="Proxima Nova" panose="02000506030000020004" pitchFamily="50" charset="0"/>
              </a:rPr>
              <a:t>Professional ag and non-ag markets:</a:t>
            </a:r>
          </a:p>
          <a:p>
            <a:pPr marL="1657350" lvl="4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rgbClr val="00442B"/>
                </a:solidFill>
                <a:latin typeface="Proxima Nova" panose="02000506030000020004" pitchFamily="50" charset="0"/>
              </a:rPr>
              <a:t>Crop protection, aquatics, forestry, nursery &amp; greenhouse, public health, structural pest control, turf &amp; ornamental, vegetation management.</a:t>
            </a:r>
          </a:p>
          <a:p>
            <a:pPr marL="457200" lvl="1" indent="0" eaLnBrk="1" hangingPunct="1">
              <a:defRPr/>
            </a:pPr>
            <a:endParaRPr lang="en-US" altLang="en-US" sz="2400" i="1" dirty="0">
              <a:latin typeface="+mn-lt"/>
            </a:endParaRPr>
          </a:p>
          <a:p>
            <a:pPr marL="0" indent="0" eaLnBrk="1" hangingPunct="1">
              <a:lnSpc>
                <a:spcPct val="20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20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defRPr/>
            </a:pP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8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051143-6D79-5CF1-0B67-C8F1092B1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85967"/>
              </p:ext>
            </p:extLst>
          </p:nvPr>
        </p:nvGraphicFramePr>
        <p:xfrm>
          <a:off x="467201" y="262801"/>
          <a:ext cx="11257598" cy="633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296" imgH="3429229" progId="PowerPoint.Slide.8">
                  <p:link updateAutomatic="1"/>
                </p:oleObj>
              </mc:Choice>
              <mc:Fallback>
                <p:oleObj name="Slide" r:id="rId2" imgW="6096296" imgH="3429229" progId="PowerPoint.Slide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051143-6D79-5CF1-0B67-C8F1092B1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201" y="262801"/>
                        <a:ext cx="11257598" cy="633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146F18C-C462-DE4B-0626-D1B60307C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5995"/>
            <a:ext cx="12192000" cy="675747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9" y="6528048"/>
            <a:ext cx="228376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6</a:t>
            </a:fld>
            <a:endParaRPr lang="en-US" dirty="0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DBDA2-A40E-670E-C09B-D0374C75E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923"/>
            <a:ext cx="12192000" cy="675747"/>
          </a:xfrm>
          <a:prstGeom prst="rect">
            <a:avLst/>
          </a:prstGeom>
        </p:spPr>
      </p:pic>
      <p:pic>
        <p:nvPicPr>
          <p:cNvPr id="11" name="Picture 10" descr="A green and black logo&#10;&#10;Description automatically generated">
            <a:extLst>
              <a:ext uri="{FF2B5EF4-FFF2-40B4-BE49-F238E27FC236}">
                <a16:creationId xmlns:a16="http://schemas.microsoft.com/office/drawing/2014/main" id="{4AED36F3-42D7-5C51-C9B7-0E8C72BB9A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7F9508-870E-A650-EDFB-C7B61A587CCC}"/>
              </a:ext>
            </a:extLst>
          </p:cNvPr>
          <p:cNvGrpSpPr/>
          <p:nvPr/>
        </p:nvGrpSpPr>
        <p:grpSpPr>
          <a:xfrm>
            <a:off x="412098" y="31046"/>
            <a:ext cx="8710132" cy="646331"/>
            <a:chOff x="412098" y="31046"/>
            <a:chExt cx="8710132" cy="646331"/>
          </a:xfrm>
        </p:grpSpPr>
        <p:pic>
          <p:nvPicPr>
            <p:cNvPr id="18" name="Picture 17" descr="A green text on a black background&#10;&#10;Description automatically generated">
              <a:extLst>
                <a:ext uri="{FF2B5EF4-FFF2-40B4-BE49-F238E27FC236}">
                  <a16:creationId xmlns:a16="http://schemas.microsoft.com/office/drawing/2014/main" id="{C74523EC-6696-A21A-8223-4A8F2B439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098" y="110245"/>
              <a:ext cx="1677959" cy="46110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DF2ADE-768B-9706-1297-4E568FCE2ABE}"/>
                </a:ext>
              </a:extLst>
            </p:cNvPr>
            <p:cNvSpPr txBox="1"/>
            <p:nvPr/>
          </p:nvSpPr>
          <p:spPr>
            <a:xfrm>
              <a:off x="2919352" y="31046"/>
              <a:ext cx="6202878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9B62"/>
                  </a:solidFill>
                  <a:latin typeface="Proxima Nova" panose="02000506030000020004" pitchFamily="50" charset="0"/>
                </a:rPr>
                <a:t>Our Members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58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7E896-DEDF-4E35-A27B-9814AA95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62"/>
            <a:ext cx="12192000" cy="675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B06B4-6D11-4E60-ECCA-3539EEEF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0174"/>
            <a:ext cx="12192000" cy="675747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99961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7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AA52C-453A-5D96-2C73-8BFD6BF180E6}"/>
              </a:ext>
            </a:extLst>
          </p:cNvPr>
          <p:cNvSpPr txBox="1"/>
          <p:nvPr/>
        </p:nvSpPr>
        <p:spPr>
          <a:xfrm>
            <a:off x="2919351" y="31046"/>
            <a:ext cx="63532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Contractor Territories</a:t>
            </a:r>
          </a:p>
        </p:txBody>
      </p:sp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33FDB233-D9CD-B2A0-0C38-1F001856A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EF36F52-DA5F-EBBA-5E35-17A745AC0A36}"/>
              </a:ext>
            </a:extLst>
          </p:cNvPr>
          <p:cNvGrpSpPr/>
          <p:nvPr/>
        </p:nvGrpSpPr>
        <p:grpSpPr>
          <a:xfrm>
            <a:off x="654197" y="748564"/>
            <a:ext cx="11099034" cy="5268275"/>
            <a:chOff x="800809" y="878810"/>
            <a:chExt cx="11099034" cy="52682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18AD37-FBCB-DFBB-1C2F-B00AF1961814}"/>
                </a:ext>
              </a:extLst>
            </p:cNvPr>
            <p:cNvGrpSpPr/>
            <p:nvPr/>
          </p:nvGrpSpPr>
          <p:grpSpPr>
            <a:xfrm>
              <a:off x="6456414" y="1357946"/>
              <a:ext cx="5443429" cy="4310003"/>
              <a:chOff x="6456414" y="959451"/>
              <a:chExt cx="5443429" cy="4310003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AFC75A4-137F-0ADA-EC37-6A12CCC7F91D}"/>
                  </a:ext>
                </a:extLst>
              </p:cNvPr>
              <p:cNvSpPr txBox="1"/>
              <p:nvPr/>
            </p:nvSpPr>
            <p:spPr>
              <a:xfrm>
                <a:off x="6660218" y="959451"/>
                <a:ext cx="5035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139A68"/>
                    </a:solidFill>
                    <a:latin typeface="Proxima Nova" panose="02000506030000020004" pitchFamily="50" charset="0"/>
                  </a:rPr>
                  <a:t>Regional Container Recycling Map</a:t>
                </a:r>
              </a:p>
            </p:txBody>
          </p:sp>
          <p:pic>
            <p:nvPicPr>
              <p:cNvPr id="6" name="Picture 5" descr="A map of the united states&#10;&#10;AI-generated content may be incorrect.">
                <a:extLst>
                  <a:ext uri="{FF2B5EF4-FFF2-40B4-BE49-F238E27FC236}">
                    <a16:creationId xmlns:a16="http://schemas.microsoft.com/office/drawing/2014/main" id="{2E594015-78D0-88D9-9227-A1A8C7C39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6414" y="1728486"/>
                <a:ext cx="5443429" cy="3540968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D7AA17-39CE-4853-7D71-2ABD303C93ED}"/>
                </a:ext>
              </a:extLst>
            </p:cNvPr>
            <p:cNvGrpSpPr/>
            <p:nvPr/>
          </p:nvGrpSpPr>
          <p:grpSpPr>
            <a:xfrm>
              <a:off x="800809" y="878810"/>
              <a:ext cx="4494665" cy="5268275"/>
              <a:chOff x="800809" y="878810"/>
              <a:chExt cx="4494665" cy="5268275"/>
            </a:xfrm>
          </p:grpSpPr>
          <p:pic>
            <p:nvPicPr>
              <p:cNvPr id="18" name="Picture 17" descr="A screenshot of a computer&#10;&#10;AI-generated content may be incorrect.">
                <a:extLst>
                  <a:ext uri="{FF2B5EF4-FFF2-40B4-BE49-F238E27FC236}">
                    <a16:creationId xmlns:a16="http://schemas.microsoft.com/office/drawing/2014/main" id="{8E2DC3CB-4AEA-FE94-F668-3CC5FDE0C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09" y="1323372"/>
                <a:ext cx="4494665" cy="482371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2B6C4C-CB48-96D5-4964-797BB1005EDF}"/>
                  </a:ext>
                </a:extLst>
              </p:cNvPr>
              <p:cNvSpPr txBox="1"/>
              <p:nvPr/>
            </p:nvSpPr>
            <p:spPr>
              <a:xfrm>
                <a:off x="1946917" y="878810"/>
                <a:ext cx="22024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139A68"/>
                    </a:solidFill>
                    <a:latin typeface="Proxima Nova" panose="02000506030000020004" pitchFamily="50" charset="0"/>
                  </a:rPr>
                  <a:t>Contractors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927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8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395847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Northeast Territory Contractor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764EEF4-FB71-3192-6BAD-5136899A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978087"/>
            <a:ext cx="10433323" cy="229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rgbClr val="009966"/>
                </a:solidFill>
                <a:latin typeface="+mn-lt"/>
              </a:rPr>
              <a:t>ACRC Territory Contractor</a:t>
            </a:r>
          </a:p>
          <a:p>
            <a:pPr eaLnBrk="1" hangingPunct="1"/>
            <a:endParaRPr lang="en-US" altLang="en-US" sz="1800" b="1" kern="0" dirty="0">
              <a:solidFill>
                <a:srgbClr val="009966"/>
              </a:solidFill>
              <a:latin typeface="+mn-lt"/>
            </a:endParaRPr>
          </a:p>
          <a:p>
            <a:pPr eaLnBrk="1" hangingPunct="1"/>
            <a:r>
              <a:rPr lang="en-US" altLang="en-US" b="1" kern="0" dirty="0">
                <a:solidFill>
                  <a:srgbClr val="009966"/>
                </a:solidFill>
                <a:latin typeface="+mn-lt"/>
              </a:rPr>
              <a:t>EcoAg, Inc.</a:t>
            </a:r>
          </a:p>
        </p:txBody>
      </p:sp>
      <p:pic>
        <p:nvPicPr>
          <p:cNvPr id="9" name="Picture 8" descr="A green leaves and a recycle symbol&#10;&#10;AI-generated content may be incorrect.">
            <a:extLst>
              <a:ext uri="{FF2B5EF4-FFF2-40B4-BE49-F238E27FC236}">
                <a16:creationId xmlns:a16="http://schemas.microsoft.com/office/drawing/2014/main" id="{75E965C2-00E7-E3C2-373D-4B4DB6EE9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88" y="3038985"/>
            <a:ext cx="2079098" cy="2401858"/>
          </a:xfrm>
          <a:prstGeom prst="rect">
            <a:avLst/>
          </a:prstGeom>
        </p:spPr>
      </p:pic>
      <p:pic>
        <p:nvPicPr>
          <p:cNvPr id="1026" name="Picture 2" descr="Virginia state isolated on a white background, USA map">
            <a:extLst>
              <a:ext uri="{FF2B5EF4-FFF2-40B4-BE49-F238E27FC236}">
                <a16:creationId xmlns:a16="http://schemas.microsoft.com/office/drawing/2014/main" id="{0DED529A-3BC7-4821-0F8A-6B7B4F01D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257" r="2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426"/>
          <a:stretch/>
        </p:blipFill>
        <p:spPr bwMode="auto">
          <a:xfrm>
            <a:off x="7801972" y="2003534"/>
            <a:ext cx="4143737" cy="44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4F80024-C3B9-7BB1-FD99-63DBBFB49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90" y="3317174"/>
            <a:ext cx="2239020" cy="22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C5ACFE-0930-12B7-B4B6-D6398BE933D9}"/>
              </a:ext>
            </a:extLst>
          </p:cNvPr>
          <p:cNvGrpSpPr/>
          <p:nvPr/>
        </p:nvGrpSpPr>
        <p:grpSpPr>
          <a:xfrm>
            <a:off x="0" y="6187975"/>
            <a:ext cx="12199917" cy="675824"/>
            <a:chOff x="0" y="6187975"/>
            <a:chExt cx="12199917" cy="675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D28594-54C9-E886-104E-E3C86B4145EC}"/>
                </a:ext>
              </a:extLst>
            </p:cNvPr>
            <p:cNvSpPr/>
            <p:nvPr/>
          </p:nvSpPr>
          <p:spPr>
            <a:xfrm>
              <a:off x="0" y="6228979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C729AB-47C1-8ABE-95DB-7283106D0587}"/>
                </a:ext>
              </a:extLst>
            </p:cNvPr>
            <p:cNvSpPr/>
            <p:nvPr/>
          </p:nvSpPr>
          <p:spPr>
            <a:xfrm>
              <a:off x="0" y="6818080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13E948-428D-79B5-226D-7ACCECD98F88}"/>
                </a:ext>
              </a:extLst>
            </p:cNvPr>
            <p:cNvSpPr/>
            <p:nvPr/>
          </p:nvSpPr>
          <p:spPr>
            <a:xfrm>
              <a:off x="0" y="6187975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3E6EF-ADF1-F94C-66BE-0A094ED267E7}"/>
              </a:ext>
            </a:extLst>
          </p:cNvPr>
          <p:cNvGrpSpPr/>
          <p:nvPr/>
        </p:nvGrpSpPr>
        <p:grpSpPr>
          <a:xfrm>
            <a:off x="-11877" y="1553"/>
            <a:ext cx="12199917" cy="675824"/>
            <a:chOff x="-11877" y="1553"/>
            <a:chExt cx="12199917" cy="6758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E17358-CC79-4795-F8A3-E96151B2E2BE}"/>
                </a:ext>
              </a:extLst>
            </p:cNvPr>
            <p:cNvSpPr/>
            <p:nvPr/>
          </p:nvSpPr>
          <p:spPr>
            <a:xfrm>
              <a:off x="-11877" y="42557"/>
              <a:ext cx="12199917" cy="592183"/>
            </a:xfrm>
            <a:prstGeom prst="rect">
              <a:avLst/>
            </a:prstGeom>
            <a:solidFill>
              <a:srgbClr val="BBD2B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BD2B3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A0B2A55-1B31-E6BB-6B14-FD395FF84398}"/>
                </a:ext>
              </a:extLst>
            </p:cNvPr>
            <p:cNvSpPr/>
            <p:nvPr/>
          </p:nvSpPr>
          <p:spPr>
            <a:xfrm>
              <a:off x="-11877" y="631658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D5DDFD-707D-6A35-8746-8007132CCDFE}"/>
                </a:ext>
              </a:extLst>
            </p:cNvPr>
            <p:cNvSpPr/>
            <p:nvPr/>
          </p:nvSpPr>
          <p:spPr>
            <a:xfrm>
              <a:off x="-11877" y="1553"/>
              <a:ext cx="12199917" cy="45719"/>
            </a:xfrm>
            <a:prstGeom prst="rect">
              <a:avLst/>
            </a:prstGeom>
            <a:solidFill>
              <a:srgbClr val="00442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7083300-D1A8-F02B-FF4F-D0B456C81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98" y="110245"/>
            <a:ext cx="1677959" cy="461106"/>
          </a:xfrm>
          <a:prstGeom prst="rect">
            <a:avLst/>
          </a:prstGeom>
        </p:spPr>
      </p:pic>
      <p:pic>
        <p:nvPicPr>
          <p:cNvPr id="10" name="Picture 9" descr="A green and black logo&#10;&#10;Description automatically generated">
            <a:extLst>
              <a:ext uri="{FF2B5EF4-FFF2-40B4-BE49-F238E27FC236}">
                <a16:creationId xmlns:a16="http://schemas.microsoft.com/office/drawing/2014/main" id="{A54607AF-B49B-74E9-C763-4D4800268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98" y="6309231"/>
            <a:ext cx="614518" cy="46233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969A7DE-F975-01EF-7ADE-26D15C8C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38" y="6528048"/>
            <a:ext cx="354859" cy="291025"/>
          </a:xfrm>
        </p:spPr>
        <p:txBody>
          <a:bodyPr/>
          <a:lstStyle/>
          <a:p>
            <a:pPr algn="l"/>
            <a:fld id="{223D064D-4D2B-4DCB-BABE-343FCA116FC0}" type="slidenum">
              <a:rPr lang="en-US" smtClean="0">
                <a:solidFill>
                  <a:srgbClr val="00442B"/>
                </a:solidFill>
                <a:latin typeface="Proxima Nova" panose="02000506030000020004" pitchFamily="50" charset="0"/>
              </a:rPr>
              <a:pPr algn="l"/>
              <a:t>9</a:t>
            </a:fld>
            <a:endParaRPr lang="en-US">
              <a:solidFill>
                <a:srgbClr val="00442B"/>
              </a:solidFill>
              <a:latin typeface="Proxima Nova" panose="02000506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4C91A-CDD6-CD13-CA98-0B35D71A0CA8}"/>
              </a:ext>
            </a:extLst>
          </p:cNvPr>
          <p:cNvSpPr txBox="1"/>
          <p:nvPr/>
        </p:nvSpPr>
        <p:spPr>
          <a:xfrm>
            <a:off x="2395847" y="31046"/>
            <a:ext cx="77486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9B62"/>
                </a:solidFill>
                <a:latin typeface="Proxima Nova" panose="02000506030000020004" pitchFamily="50" charset="0"/>
              </a:rPr>
              <a:t>Access to Containers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68CE4B1-2DFF-E37D-8FA6-7C1ACA2D2D8C}"/>
              </a:ext>
            </a:extLst>
          </p:cNvPr>
          <p:cNvSpPr txBox="1">
            <a:spLocks/>
          </p:cNvSpPr>
          <p:nvPr/>
        </p:nvSpPr>
        <p:spPr>
          <a:xfrm>
            <a:off x="5489735" y="2821000"/>
            <a:ext cx="6433457" cy="3221959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</a:rPr>
              <a:t>Driving access for truck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442B"/>
              </a:solidFill>
            </a:endParaRP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</a:rPr>
              <a:t>Location of containers clearly communicated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00442B"/>
              </a:solidFill>
            </a:endParaRP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442B"/>
                </a:solidFill>
              </a:rPr>
              <a:t>Crew access to containers</a:t>
            </a:r>
          </a:p>
          <a:p>
            <a:pPr marL="671513" lvl="1" indent="-171450">
              <a:buFont typeface="Arial" panose="020B0604020202020204" pitchFamily="34" charset="0"/>
              <a:buChar char="•"/>
            </a:pPr>
            <a:r>
              <a:rPr lang="en-US" sz="2200" u="sng" kern="0" dirty="0">
                <a:solidFill>
                  <a:srgbClr val="00442B"/>
                </a:solidFill>
              </a:rPr>
              <a:t>Safe access</a:t>
            </a:r>
            <a:r>
              <a:rPr lang="en-US" sz="2200" kern="0" dirty="0">
                <a:solidFill>
                  <a:srgbClr val="00442B"/>
                </a:solidFill>
              </a:rPr>
              <a:t> and environment</a:t>
            </a:r>
          </a:p>
          <a:p>
            <a:pPr marL="671513" lvl="1" indent="-17145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rgbClr val="00442B"/>
                </a:solidFill>
              </a:rPr>
              <a:t>Storage unlocked or accessible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DA79C-D5B1-E5CF-A1C3-D07AB14BC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85" y="1434526"/>
            <a:ext cx="4559421" cy="449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E5764F-D5FF-2089-AFD0-48EAE1FE1C59}"/>
              </a:ext>
            </a:extLst>
          </p:cNvPr>
          <p:cNvGrpSpPr/>
          <p:nvPr/>
        </p:nvGrpSpPr>
        <p:grpSpPr>
          <a:xfrm>
            <a:off x="6383199" y="1056560"/>
            <a:ext cx="3118828" cy="1522404"/>
            <a:chOff x="6576110" y="1006403"/>
            <a:chExt cx="3118828" cy="1522404"/>
          </a:xfrm>
        </p:grpSpPr>
        <p:pic>
          <p:nvPicPr>
            <p:cNvPr id="7" name="Picture 6" descr="A green leaves and a recycle symbol&#10;&#10;AI-generated content may be incorrect.">
              <a:extLst>
                <a:ext uri="{FF2B5EF4-FFF2-40B4-BE49-F238E27FC236}">
                  <a16:creationId xmlns:a16="http://schemas.microsoft.com/office/drawing/2014/main" id="{1543DB32-70EB-D834-2124-D65E6D94E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110" y="1006403"/>
              <a:ext cx="1317824" cy="15224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3C719D-7FC8-6E9A-3254-9A0F6F593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86895" y="1166143"/>
              <a:ext cx="1208043" cy="1202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7091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B63B864DBC9A44845465C0453FB00A" ma:contentTypeVersion="15" ma:contentTypeDescription="Create a new document." ma:contentTypeScope="" ma:versionID="6a356530cf17661fb8c8568e9e5053a8">
  <xsd:schema xmlns:xsd="http://www.w3.org/2001/XMLSchema" xmlns:xs="http://www.w3.org/2001/XMLSchema" xmlns:p="http://schemas.microsoft.com/office/2006/metadata/properties" xmlns:ns2="d72ebba8-0f84-4ec7-96e5-dcb58b202b83" xmlns:ns3="37ec985d-e1d2-419f-a04a-9989b45f87d8" targetNamespace="http://schemas.microsoft.com/office/2006/metadata/properties" ma:root="true" ma:fieldsID="a6e516bebc5e8e0df280498af14c39c1" ns2:_="" ns3:_="">
    <xsd:import namespace="d72ebba8-0f84-4ec7-96e5-dcb58b202b83"/>
    <xsd:import namespace="37ec985d-e1d2-419f-a04a-9989b45f87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ebba8-0f84-4ec7-96e5-dcb58b202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0a6825-a82e-4f3c-8513-8a3397d460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c985d-e1d2-419f-a04a-9989b45f87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cb9808-5f58-47a7-b196-82bda3a7dc0c}" ma:internalName="TaxCatchAll" ma:showField="CatchAllData" ma:web="37ec985d-e1d2-419f-a04a-9989b45f87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2ebba8-0f84-4ec7-96e5-dcb58b202b83">
      <Terms xmlns="http://schemas.microsoft.com/office/infopath/2007/PartnerControls"/>
    </lcf76f155ced4ddcb4097134ff3c332f>
    <TaxCatchAll xmlns="37ec985d-e1d2-419f-a04a-9989b45f87d8" xsi:nil="true"/>
  </documentManagement>
</p:properties>
</file>

<file path=customXml/itemProps1.xml><?xml version="1.0" encoding="utf-8"?>
<ds:datastoreItem xmlns:ds="http://schemas.openxmlformats.org/officeDocument/2006/customXml" ds:itemID="{DFD507D2-1336-483C-9F80-2B4A6A7B7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ebba8-0f84-4ec7-96e5-dcb58b202b83"/>
    <ds:schemaRef ds:uri="37ec985d-e1d2-419f-a04a-9989b45f87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19E163-AD64-4EEC-B9F1-EDA2089BE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DFB326-D2F6-4C18-9720-49B6B071179A}">
  <ds:schemaRefs>
    <ds:schemaRef ds:uri="http://schemas.openxmlformats.org/package/2006/metadata/core-properties"/>
    <ds:schemaRef ds:uri="http://purl.org/dc/dcmitype/"/>
    <ds:schemaRef ds:uri="37ec985d-e1d2-419f-a04a-9989b45f87d8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d72ebba8-0f84-4ec7-96e5-dcb58b202b8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10058</TotalTime>
  <Words>1436</Words>
  <Application>Microsoft Office PowerPoint</Application>
  <PresentationFormat>Widescreen</PresentationFormat>
  <Paragraphs>355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Open Sans</vt:lpstr>
      <vt:lpstr>Proxima Nova</vt:lpstr>
      <vt:lpstr>Proxima Nova Medium</vt:lpstr>
      <vt:lpstr>Proxima Nova Thin</vt:lpstr>
      <vt:lpstr>Times New Roman</vt:lpstr>
      <vt:lpstr>Wingdings</vt:lpstr>
      <vt:lpstr>Default Design</vt:lpstr>
      <vt:lpstr>Office Theme</vt:lpstr>
      <vt:lpstr>Office Theme</vt:lpstr>
      <vt:lpstr>https://acrecycle.sharepoint.com/ACRC%20Presentations/Master%20Member%20Slide.pptx!896</vt:lpstr>
      <vt:lpstr>https://acrecycle.sharepoint.com/ACRC%20Presentations/2024/Presentation1!907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mindSHIFT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Director Report</dc:title>
  <dc:creator>Mark Hudson</dc:creator>
  <cp:lastModifiedBy>Abston, Vincent (VDACS)</cp:lastModifiedBy>
  <cp:revision>9</cp:revision>
  <cp:lastPrinted>2025-08-25T17:41:35Z</cp:lastPrinted>
  <dcterms:created xsi:type="dcterms:W3CDTF">2006-05-15T13:44:24Z</dcterms:created>
  <dcterms:modified xsi:type="dcterms:W3CDTF">2025-10-16T10:43:43Z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0x01010003B63B864DBC9A44845465C0453FB00A</vt:lpwstr>
  </property>
  <property fmtid="{D5CDD505-2E9C-101B-9397-08002B2CF9AE}" pid="3" name="MediaServiceImageTags">
    <vt:lpwstr/>
  </property>
</Properties>
</file>