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AA_A71A1A89.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handoutMasterIdLst>
    <p:handoutMasterId r:id="rId41"/>
  </p:handoutMasterIdLst>
  <p:sldIdLst>
    <p:sldId id="262" r:id="rId5"/>
    <p:sldId id="2146848822" r:id="rId6"/>
    <p:sldId id="2146848840" r:id="rId7"/>
    <p:sldId id="2146848826" r:id="rId8"/>
    <p:sldId id="2146848818" r:id="rId9"/>
    <p:sldId id="2146848835" r:id="rId10"/>
    <p:sldId id="2146848834" r:id="rId11"/>
    <p:sldId id="2146848836" r:id="rId12"/>
    <p:sldId id="427" r:id="rId13"/>
    <p:sldId id="2146848841" r:id="rId14"/>
    <p:sldId id="2146848838" r:id="rId15"/>
    <p:sldId id="2146848837" r:id="rId16"/>
    <p:sldId id="453" r:id="rId17"/>
    <p:sldId id="2146848843" r:id="rId18"/>
    <p:sldId id="263" r:id="rId19"/>
    <p:sldId id="2146848926" r:id="rId20"/>
    <p:sldId id="2146848889" r:id="rId21"/>
    <p:sldId id="2146848842" r:id="rId22"/>
    <p:sldId id="2146848890" r:id="rId23"/>
    <p:sldId id="2146848925" r:id="rId24"/>
    <p:sldId id="434" r:id="rId25"/>
    <p:sldId id="426" r:id="rId26"/>
    <p:sldId id="428" r:id="rId27"/>
    <p:sldId id="431" r:id="rId28"/>
    <p:sldId id="467" r:id="rId29"/>
    <p:sldId id="471" r:id="rId30"/>
    <p:sldId id="2146848775" r:id="rId31"/>
    <p:sldId id="2146848927" r:id="rId32"/>
    <p:sldId id="2146848777" r:id="rId33"/>
    <p:sldId id="2146848778" r:id="rId34"/>
    <p:sldId id="2146848782" r:id="rId35"/>
    <p:sldId id="2146848779" r:id="rId36"/>
    <p:sldId id="2146848783" r:id="rId37"/>
    <p:sldId id="424" r:id="rId38"/>
    <p:sldId id="2146848832" r:id="rId39"/>
  </p:sldIdLst>
  <p:sldSz cx="12192000" cy="6858000"/>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120592-BD0F-59C5-25CE-F9924A619FFA}" name="Chudasama, Prina (DEQ)" initials="CP" userId="S::prina.chudasama@deq.virginia.gov::6d4cb4de-d6dc-4da7-b84c-f4733a605d31" providerId="AD"/>
  <p188:author id="{382667A6-712B-1D1F-005A-C76A3A7D8205}" name="Annie White" initials="AW" userId="S::awhite@Recycle.com::4448535a-2f9e-4ff9-ad9e-404f4ea6d69a" providerId="AD"/>
  <p188:author id="{878EBCCE-2A3E-3C65-066F-BF2DF25BFAA6}" name="Chudasama, Prina (DEQ)" initials="PC" userId="S::Prina.Chudasama@deq.virginia.gov::6d4cb4de-d6dc-4da7-b84c-f4733a605d31" providerId="AD"/>
  <p188:author id="{4AA0FEF7-F2C1-71A9-DDA3-6E1F225A7F89}" name="Pentecost, Sarah (DEQ)" initials="SP" userId="S::Sarah.Pentecost@deq.virginia.gov::d57ca61e-661e-4e8f-bb69-4b2b926f7eb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569"/>
    <a:srgbClr val="256EAB"/>
    <a:srgbClr val="F5EFA7"/>
    <a:srgbClr val="277E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86144" autoAdjust="0"/>
  </p:normalViewPr>
  <p:slideViewPr>
    <p:cSldViewPr snapToGrid="0">
      <p:cViewPr varScale="1">
        <p:scale>
          <a:sx n="71" d="100"/>
          <a:sy n="71" d="100"/>
        </p:scale>
        <p:origin x="878" y="53"/>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en-US" b="1"/>
              <a:t>CY 2016 Amount Managed (Tons)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Sheet1!$B$1</c:f>
              <c:strCache>
                <c:ptCount val="1"/>
                <c:pt idx="0">
                  <c:v>Amount Managed (tons)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4AD-4B7A-A682-1973C5F84B25}"/>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4AD-4B7A-A682-1973C5F84B2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4AD-4B7A-A682-1973C5F84B2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4AD-4B7A-A682-1973C5F84B25}"/>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B4AD-4B7A-A682-1973C5F84B25}"/>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4AD-4B7A-A682-1973C5F84B25}"/>
              </c:ext>
            </c:extLst>
          </c:dPt>
          <c:dLbls>
            <c:dLbl>
              <c:idx val="0"/>
              <c:layout>
                <c:manualLayout>
                  <c:x val="-0.14702147985178324"/>
                  <c:y val="-0.1584358650143933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B4AD-4B7A-A682-1973C5F84B25}"/>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Landfilled</c:v>
                </c:pt>
                <c:pt idx="1">
                  <c:v>Incinerated</c:v>
                </c:pt>
                <c:pt idx="2">
                  <c:v>Recycling On/Off-site</c:v>
                </c:pt>
                <c:pt idx="3">
                  <c:v>Composted/Mulched</c:v>
                </c:pt>
                <c:pt idx="4">
                  <c:v>Other</c:v>
                </c:pt>
                <c:pt idx="5">
                  <c:v>Stored EOY</c:v>
                </c:pt>
              </c:strCache>
            </c:strRef>
          </c:cat>
          <c:val>
            <c:numRef>
              <c:f>Sheet1!$B$2:$B$7</c:f>
              <c:numCache>
                <c:formatCode>#,##0.00</c:formatCode>
                <c:ptCount val="6"/>
                <c:pt idx="0">
                  <c:v>13311000.1</c:v>
                </c:pt>
                <c:pt idx="1">
                  <c:v>2011222.83</c:v>
                </c:pt>
                <c:pt idx="2">
                  <c:v>2053369.58</c:v>
                </c:pt>
                <c:pt idx="3">
                  <c:v>382987.01</c:v>
                </c:pt>
                <c:pt idx="4">
                  <c:v>467687.42</c:v>
                </c:pt>
                <c:pt idx="5">
                  <c:v>362442.79</c:v>
                </c:pt>
              </c:numCache>
            </c:numRef>
          </c:val>
          <c:extLst>
            <c:ext xmlns:c16="http://schemas.microsoft.com/office/drawing/2014/chart" uri="{C3380CC4-5D6E-409C-BE32-E72D297353CC}">
              <c16:uniqueId val="{00000000-D2BB-4014-9FA7-81726001E22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r>
              <a:rPr lang="en-US" b="1"/>
              <a:t>CY 2024 Amount Managed (Tons)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Arial" panose="020B0604020202020204" pitchFamily="34" charset="0"/>
              <a:ea typeface="+mn-ea"/>
              <a:cs typeface="Arial" panose="020B0604020202020204" pitchFamily="34" charset="0"/>
            </a:defRPr>
          </a:pPr>
          <a:endParaRPr lang="en-US"/>
        </a:p>
      </c:txPr>
    </c:title>
    <c:autoTitleDeleted val="0"/>
    <c:plotArea>
      <c:layout/>
      <c:pieChart>
        <c:varyColors val="1"/>
        <c:ser>
          <c:idx val="0"/>
          <c:order val="0"/>
          <c:tx>
            <c:strRef>
              <c:f>Sheet1!$B$1</c:f>
              <c:strCache>
                <c:ptCount val="1"/>
                <c:pt idx="0">
                  <c:v>Amount Managed (tons)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EB93-468C-A974-EA89DA0A399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EB93-468C-A974-EA89DA0A3993}"/>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EB93-468C-A974-EA89DA0A3993}"/>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EB93-468C-A974-EA89DA0A3993}"/>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EB93-468C-A974-EA89DA0A3993}"/>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EB93-468C-A974-EA89DA0A3993}"/>
              </c:ext>
            </c:extLst>
          </c:dPt>
          <c:dLbls>
            <c:dLbl>
              <c:idx val="0"/>
              <c:layout>
                <c:manualLayout>
                  <c:x val="-9.1610120426123209E-2"/>
                  <c:y val="-0.204504683387041"/>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EB93-468C-A974-EA89DA0A3993}"/>
                </c:ext>
              </c:extLst>
            </c:dLbl>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Landfilled</c:v>
                </c:pt>
                <c:pt idx="1">
                  <c:v>Incinerated</c:v>
                </c:pt>
                <c:pt idx="2">
                  <c:v>Recycling On/Off-site</c:v>
                </c:pt>
                <c:pt idx="3">
                  <c:v>Composted/Mulched</c:v>
                </c:pt>
                <c:pt idx="4">
                  <c:v>Other</c:v>
                </c:pt>
                <c:pt idx="5">
                  <c:v>Stored EOY</c:v>
                </c:pt>
              </c:strCache>
            </c:strRef>
          </c:cat>
          <c:val>
            <c:numRef>
              <c:f>Sheet1!$B$2:$B$7</c:f>
              <c:numCache>
                <c:formatCode>General</c:formatCode>
                <c:ptCount val="6"/>
                <c:pt idx="0">
                  <c:v>13811213.15</c:v>
                </c:pt>
                <c:pt idx="1">
                  <c:v>1702538.02</c:v>
                </c:pt>
                <c:pt idx="2">
                  <c:v>1031038.26</c:v>
                </c:pt>
                <c:pt idx="3">
                  <c:v>404733.69</c:v>
                </c:pt>
                <c:pt idx="4">
                  <c:v>499856.46</c:v>
                </c:pt>
                <c:pt idx="5">
                  <c:v>414850.13</c:v>
                </c:pt>
              </c:numCache>
            </c:numRef>
          </c:val>
          <c:extLst>
            <c:ext xmlns:c16="http://schemas.microsoft.com/office/drawing/2014/chart" uri="{C3380CC4-5D6E-409C-BE32-E72D297353CC}">
              <c16:uniqueId val="{00000000-28FB-4806-96BC-2D650DCF40B4}"/>
            </c:ext>
          </c:extLst>
        </c:ser>
        <c:dLbls>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AA_A71A1A89.xml><?xml version="1.0" encoding="utf-8"?>
<p188:cmLst xmlns:a="http://schemas.openxmlformats.org/drawingml/2006/main" xmlns:r="http://schemas.openxmlformats.org/officeDocument/2006/relationships" xmlns:p188="http://schemas.microsoft.com/office/powerpoint/2018/8/main">
  <p188:cm id="{0D441EC4-5285-459B-8F2D-45757FB80ACA}" authorId="{878EBCCE-2A3E-3C65-066F-BF2DF25BFAA6}" created="2025-10-12T00:26:34.666">
    <pc:sldMkLst xmlns:pc="http://schemas.microsoft.com/office/powerpoint/2013/main/command">
      <pc:docMk/>
      <pc:sldMk cId="2803505801" sldId="426"/>
    </pc:sldMkLst>
    <p188:txBody>
      <a:bodyPr/>
      <a:lstStyle/>
      <a:p>
        <a:r>
          <a:rPr lang="en-US"/>
          <a:t>Update slide</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diagrams/_rels/data2.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svg"/><Relationship Id="rId1" Type="http://schemas.openxmlformats.org/officeDocument/2006/relationships/image" Target="../media/image21.png"/><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image" Target="../media/image36.svg"/><Relationship Id="rId1" Type="http://schemas.openxmlformats.org/officeDocument/2006/relationships/image" Target="../media/image35.png"/><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93F599E-2E85-452B-99DA-AC1C3E37209D}"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67EAF4DE-FE3D-4510-90EE-7F3009CBDDA9}">
      <dgm:prSet custT="1"/>
      <dgm:spPr/>
      <dgm:t>
        <a:bodyPr/>
        <a:lstStyle/>
        <a:p>
          <a:pPr>
            <a:lnSpc>
              <a:spcPct val="100000"/>
            </a:lnSpc>
          </a:pPr>
          <a:r>
            <a:rPr lang="en-US" sz="1500" dirty="0">
              <a:latin typeface="Arial" panose="020B0604020202020204" pitchFamily="34" charset="0"/>
              <a:cs typeface="Arial" panose="020B0604020202020204" pitchFamily="34" charset="0"/>
            </a:rPr>
            <a:t>Identify current applicable Virginia statutes, regulations, and existing plans</a:t>
          </a:r>
        </a:p>
      </dgm:t>
    </dgm:pt>
    <dgm:pt modelId="{EDAA62C5-C741-498E-9304-5CAED8356E39}" type="parTrans" cxnId="{F9A48A3B-6FCA-491E-AE06-90589E701B4C}">
      <dgm:prSet/>
      <dgm:spPr/>
      <dgm:t>
        <a:bodyPr/>
        <a:lstStyle/>
        <a:p>
          <a:endParaRPr lang="en-US" sz="1500">
            <a:latin typeface="Arial" panose="020B0604020202020204" pitchFamily="34" charset="0"/>
            <a:cs typeface="Arial" panose="020B0604020202020204" pitchFamily="34" charset="0"/>
          </a:endParaRPr>
        </a:p>
      </dgm:t>
    </dgm:pt>
    <dgm:pt modelId="{E8C7C706-3F8F-42CE-9EAF-B5E11D477935}" type="sibTrans" cxnId="{F9A48A3B-6FCA-491E-AE06-90589E701B4C}">
      <dgm:prSet/>
      <dgm:spPr/>
      <dgm:t>
        <a:bodyPr/>
        <a:lstStyle/>
        <a:p>
          <a:endParaRPr lang="en-US" sz="1500">
            <a:latin typeface="Arial" panose="020B0604020202020204" pitchFamily="34" charset="0"/>
            <a:cs typeface="Arial" panose="020B0604020202020204" pitchFamily="34" charset="0"/>
          </a:endParaRPr>
        </a:p>
      </dgm:t>
    </dgm:pt>
    <dgm:pt modelId="{4FB8698A-319B-4468-98BF-5720FD615792}">
      <dgm:prSet custT="1"/>
      <dgm:spPr/>
      <dgm:t>
        <a:bodyPr/>
        <a:lstStyle/>
        <a:p>
          <a:pPr>
            <a:lnSpc>
              <a:spcPct val="100000"/>
            </a:lnSpc>
          </a:pPr>
          <a:r>
            <a:rPr lang="en-US" sz="1500" dirty="0">
              <a:latin typeface="Arial" panose="020B0604020202020204" pitchFamily="34" charset="0"/>
              <a:cs typeface="Arial" panose="020B0604020202020204" pitchFamily="34" charset="0"/>
            </a:rPr>
            <a:t>Research statewide solid waste management plans for other states</a:t>
          </a:r>
        </a:p>
      </dgm:t>
    </dgm:pt>
    <dgm:pt modelId="{6DFE99AC-63B6-4C5C-BBB5-35B8F3C02443}" type="parTrans" cxnId="{EF0FC722-7FA7-44DC-8118-528985CD4F87}">
      <dgm:prSet/>
      <dgm:spPr/>
      <dgm:t>
        <a:bodyPr/>
        <a:lstStyle/>
        <a:p>
          <a:endParaRPr lang="en-US" sz="1500">
            <a:latin typeface="Arial" panose="020B0604020202020204" pitchFamily="34" charset="0"/>
            <a:cs typeface="Arial" panose="020B0604020202020204" pitchFamily="34" charset="0"/>
          </a:endParaRPr>
        </a:p>
      </dgm:t>
    </dgm:pt>
    <dgm:pt modelId="{0C3B46D2-7619-41CA-959E-E37467EECFB8}" type="sibTrans" cxnId="{EF0FC722-7FA7-44DC-8118-528985CD4F87}">
      <dgm:prSet/>
      <dgm:spPr/>
      <dgm:t>
        <a:bodyPr/>
        <a:lstStyle/>
        <a:p>
          <a:endParaRPr lang="en-US" sz="1500">
            <a:latin typeface="Arial" panose="020B0604020202020204" pitchFamily="34" charset="0"/>
            <a:cs typeface="Arial" panose="020B0604020202020204" pitchFamily="34" charset="0"/>
          </a:endParaRPr>
        </a:p>
      </dgm:t>
    </dgm:pt>
    <dgm:pt modelId="{2D21B7E3-916C-4B5B-AECA-168B718E13BD}">
      <dgm:prSet custT="1"/>
      <dgm:spPr/>
      <dgm:t>
        <a:bodyPr/>
        <a:lstStyle/>
        <a:p>
          <a:pPr>
            <a:lnSpc>
              <a:spcPct val="100000"/>
            </a:lnSpc>
          </a:pPr>
          <a:r>
            <a:rPr lang="en-US" sz="1500" dirty="0">
              <a:latin typeface="Arial" panose="020B0604020202020204" pitchFamily="34" charset="0"/>
              <a:cs typeface="Arial" panose="020B0604020202020204" pitchFamily="34" charset="0"/>
            </a:rPr>
            <a:t>Current strategy and/or activities associated with post-consumer materials management in the state, including all materials in the municipal solid waste stream</a:t>
          </a:r>
        </a:p>
      </dgm:t>
    </dgm:pt>
    <dgm:pt modelId="{D2812840-331A-4507-B728-B8274290862A}" type="parTrans" cxnId="{6D87B342-1AAA-47EB-B1D6-57973EC3CCFD}">
      <dgm:prSet/>
      <dgm:spPr/>
      <dgm:t>
        <a:bodyPr/>
        <a:lstStyle/>
        <a:p>
          <a:endParaRPr lang="en-US" sz="1500">
            <a:latin typeface="Arial" panose="020B0604020202020204" pitchFamily="34" charset="0"/>
            <a:cs typeface="Arial" panose="020B0604020202020204" pitchFamily="34" charset="0"/>
          </a:endParaRPr>
        </a:p>
      </dgm:t>
    </dgm:pt>
    <dgm:pt modelId="{F87BEAB4-3BB6-49D9-9142-A97A526880A6}" type="sibTrans" cxnId="{6D87B342-1AAA-47EB-B1D6-57973EC3CCFD}">
      <dgm:prSet/>
      <dgm:spPr/>
      <dgm:t>
        <a:bodyPr/>
        <a:lstStyle/>
        <a:p>
          <a:endParaRPr lang="en-US" sz="1500">
            <a:latin typeface="Arial" panose="020B0604020202020204" pitchFamily="34" charset="0"/>
            <a:cs typeface="Arial" panose="020B0604020202020204" pitchFamily="34" charset="0"/>
          </a:endParaRPr>
        </a:p>
      </dgm:t>
    </dgm:pt>
    <dgm:pt modelId="{9303BFF5-0DC9-4639-B0C8-361B434B7AB3}">
      <dgm:prSet custT="1"/>
      <dgm:spPr/>
      <dgm:t>
        <a:bodyPr/>
        <a:lstStyle/>
        <a:p>
          <a:pPr>
            <a:lnSpc>
              <a:spcPct val="100000"/>
            </a:lnSpc>
          </a:pPr>
          <a:r>
            <a:rPr lang="en-US" sz="1500" dirty="0">
              <a:latin typeface="Arial" panose="020B0604020202020204" pitchFamily="34" charset="0"/>
              <a:cs typeface="Arial" panose="020B0604020202020204" pitchFamily="34" charset="0"/>
            </a:rPr>
            <a:t>Current measurement and tracking capability and authority and identification of additional needs</a:t>
          </a:r>
        </a:p>
      </dgm:t>
    </dgm:pt>
    <dgm:pt modelId="{364FC5E0-3E23-41E8-A9C7-309E163006AE}" type="parTrans" cxnId="{79EE32A5-D7F8-41D5-8851-9BC41C4D225D}">
      <dgm:prSet/>
      <dgm:spPr/>
      <dgm:t>
        <a:bodyPr/>
        <a:lstStyle/>
        <a:p>
          <a:endParaRPr lang="en-US" sz="1500">
            <a:latin typeface="Arial" panose="020B0604020202020204" pitchFamily="34" charset="0"/>
            <a:cs typeface="Arial" panose="020B0604020202020204" pitchFamily="34" charset="0"/>
          </a:endParaRPr>
        </a:p>
      </dgm:t>
    </dgm:pt>
    <dgm:pt modelId="{9954D756-92C3-4D14-BBC6-F3FC30F50877}" type="sibTrans" cxnId="{79EE32A5-D7F8-41D5-8851-9BC41C4D225D}">
      <dgm:prSet/>
      <dgm:spPr/>
      <dgm:t>
        <a:bodyPr/>
        <a:lstStyle/>
        <a:p>
          <a:endParaRPr lang="en-US" sz="1500">
            <a:latin typeface="Arial" panose="020B0604020202020204" pitchFamily="34" charset="0"/>
            <a:cs typeface="Arial" panose="020B0604020202020204" pitchFamily="34" charset="0"/>
          </a:endParaRPr>
        </a:p>
      </dgm:t>
    </dgm:pt>
    <dgm:pt modelId="{9F7BCB06-7538-44B1-9621-81FB533EB487}">
      <dgm:prSet custT="1"/>
      <dgm:spPr/>
      <dgm:t>
        <a:bodyPr/>
        <a:lstStyle/>
        <a:p>
          <a:pPr>
            <a:lnSpc>
              <a:spcPct val="100000"/>
            </a:lnSpc>
          </a:pPr>
          <a:r>
            <a:rPr lang="en-US" sz="1500" dirty="0">
              <a:latin typeface="Arial" panose="020B0604020202020204" pitchFamily="34" charset="0"/>
              <a:cs typeface="Arial" panose="020B0604020202020204" pitchFamily="34" charset="0"/>
            </a:rPr>
            <a:t>Identify stakeholders who will play a role in meeting the objectives of the plan</a:t>
          </a:r>
        </a:p>
      </dgm:t>
    </dgm:pt>
    <dgm:pt modelId="{465084F1-BE82-4F54-9933-CF7B838836FC}" type="parTrans" cxnId="{00DF69E7-A868-4448-91B5-AD7C32026AAD}">
      <dgm:prSet/>
      <dgm:spPr/>
      <dgm:t>
        <a:bodyPr/>
        <a:lstStyle/>
        <a:p>
          <a:endParaRPr lang="en-US" sz="1500">
            <a:latin typeface="Arial" panose="020B0604020202020204" pitchFamily="34" charset="0"/>
            <a:cs typeface="Arial" panose="020B0604020202020204" pitchFamily="34" charset="0"/>
          </a:endParaRPr>
        </a:p>
      </dgm:t>
    </dgm:pt>
    <dgm:pt modelId="{8254A425-2428-4697-AB40-0FA3DA279016}" type="sibTrans" cxnId="{00DF69E7-A868-4448-91B5-AD7C32026AAD}">
      <dgm:prSet/>
      <dgm:spPr/>
      <dgm:t>
        <a:bodyPr/>
        <a:lstStyle/>
        <a:p>
          <a:endParaRPr lang="en-US" sz="1500">
            <a:latin typeface="Arial" panose="020B0604020202020204" pitchFamily="34" charset="0"/>
            <a:cs typeface="Arial" panose="020B0604020202020204" pitchFamily="34" charset="0"/>
          </a:endParaRPr>
        </a:p>
      </dgm:t>
    </dgm:pt>
    <dgm:pt modelId="{EC792790-DED5-4A51-B3DA-567D99D84664}">
      <dgm:prSet custT="1"/>
      <dgm:spPr/>
      <dgm:t>
        <a:bodyPr/>
        <a:lstStyle/>
        <a:p>
          <a:pPr>
            <a:lnSpc>
              <a:spcPct val="100000"/>
            </a:lnSpc>
          </a:pPr>
          <a:r>
            <a:rPr lang="en-US" sz="1500" dirty="0">
              <a:latin typeface="Arial" panose="020B0604020202020204" pitchFamily="34" charset="0"/>
              <a:cs typeface="Arial" panose="020B0604020202020204" pitchFamily="34" charset="0"/>
            </a:rPr>
            <a:t>Plan for addressing the needs of disadvantaged communities in the state</a:t>
          </a:r>
        </a:p>
      </dgm:t>
    </dgm:pt>
    <dgm:pt modelId="{70F687D7-8263-4623-8201-9EB872A586C2}" type="parTrans" cxnId="{71498BB4-4C68-4379-B760-33D224A44790}">
      <dgm:prSet/>
      <dgm:spPr/>
      <dgm:t>
        <a:bodyPr/>
        <a:lstStyle/>
        <a:p>
          <a:endParaRPr lang="en-US" sz="1500">
            <a:latin typeface="Arial" panose="020B0604020202020204" pitchFamily="34" charset="0"/>
            <a:cs typeface="Arial" panose="020B0604020202020204" pitchFamily="34" charset="0"/>
          </a:endParaRPr>
        </a:p>
      </dgm:t>
    </dgm:pt>
    <dgm:pt modelId="{34AC8925-848B-468B-BE97-7CE5EF7C48F6}" type="sibTrans" cxnId="{71498BB4-4C68-4379-B760-33D224A44790}">
      <dgm:prSet/>
      <dgm:spPr/>
      <dgm:t>
        <a:bodyPr/>
        <a:lstStyle/>
        <a:p>
          <a:endParaRPr lang="en-US" sz="1500">
            <a:latin typeface="Arial" panose="020B0604020202020204" pitchFamily="34" charset="0"/>
            <a:cs typeface="Arial" panose="020B0604020202020204" pitchFamily="34" charset="0"/>
          </a:endParaRPr>
        </a:p>
      </dgm:t>
    </dgm:pt>
    <dgm:pt modelId="{E3D7FB9E-1570-4E5C-BC1A-1DDC40BC3EEF}">
      <dgm:prSet custT="1"/>
      <dgm:spPr/>
      <dgm:t>
        <a:bodyPr/>
        <a:lstStyle/>
        <a:p>
          <a:pPr>
            <a:lnSpc>
              <a:spcPct val="100000"/>
            </a:lnSpc>
          </a:pPr>
          <a:r>
            <a:rPr lang="en-US" sz="1500" dirty="0">
              <a:latin typeface="Arial" panose="020B0604020202020204" pitchFamily="34" charset="0"/>
              <a:cs typeface="Arial" panose="020B0604020202020204" pitchFamily="34" charset="0"/>
            </a:rPr>
            <a:t>Plan for making progress toward goals and/or targets</a:t>
          </a:r>
        </a:p>
      </dgm:t>
    </dgm:pt>
    <dgm:pt modelId="{8E829214-B914-442C-8F9C-30BB61183189}" type="parTrans" cxnId="{DFEEDC93-A2F8-4437-B6FF-A296F1A95509}">
      <dgm:prSet/>
      <dgm:spPr/>
      <dgm:t>
        <a:bodyPr/>
        <a:lstStyle/>
        <a:p>
          <a:endParaRPr lang="en-US" sz="1500">
            <a:latin typeface="Arial" panose="020B0604020202020204" pitchFamily="34" charset="0"/>
            <a:cs typeface="Arial" panose="020B0604020202020204" pitchFamily="34" charset="0"/>
          </a:endParaRPr>
        </a:p>
      </dgm:t>
    </dgm:pt>
    <dgm:pt modelId="{0BF50B96-B5E8-4295-972D-3A9EA415E446}" type="sibTrans" cxnId="{DFEEDC93-A2F8-4437-B6FF-A296F1A95509}">
      <dgm:prSet/>
      <dgm:spPr/>
      <dgm:t>
        <a:bodyPr/>
        <a:lstStyle/>
        <a:p>
          <a:endParaRPr lang="en-US" sz="1500">
            <a:latin typeface="Arial" panose="020B0604020202020204" pitchFamily="34" charset="0"/>
            <a:cs typeface="Arial" panose="020B0604020202020204" pitchFamily="34" charset="0"/>
          </a:endParaRPr>
        </a:p>
      </dgm:t>
    </dgm:pt>
    <dgm:pt modelId="{779D9051-CCC6-4556-97FC-E2417399D05D}" type="pres">
      <dgm:prSet presAssocID="{D93F599E-2E85-452B-99DA-AC1C3E37209D}" presName="root" presStyleCnt="0">
        <dgm:presLayoutVars>
          <dgm:dir/>
          <dgm:resizeHandles val="exact"/>
        </dgm:presLayoutVars>
      </dgm:prSet>
      <dgm:spPr/>
    </dgm:pt>
    <dgm:pt modelId="{DA170D01-39F9-44E9-9412-C862D4309E02}" type="pres">
      <dgm:prSet presAssocID="{67EAF4DE-FE3D-4510-90EE-7F3009CBDDA9}" presName="compNode" presStyleCnt="0"/>
      <dgm:spPr/>
    </dgm:pt>
    <dgm:pt modelId="{F67D6C4A-F1C3-4FE7-891D-0FBF847D01DC}" type="pres">
      <dgm:prSet presAssocID="{67EAF4DE-FE3D-4510-90EE-7F3009CBDDA9}" presName="bgRect" presStyleLbl="bgShp" presStyleIdx="0" presStyleCnt="7"/>
      <dgm:spPr/>
    </dgm:pt>
    <dgm:pt modelId="{3F13C6FA-EDE3-4172-BDB8-4CFC47C2E6FF}" type="pres">
      <dgm:prSet presAssocID="{67EAF4DE-FE3D-4510-90EE-7F3009CBDDA9}" presName="iconRect" presStyleLbl="node1" presStyleIdx="0" presStyleCnt="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urt with solid fill"/>
        </a:ext>
      </dgm:extLst>
    </dgm:pt>
    <dgm:pt modelId="{83D391CB-9292-4CBC-B887-12BC210C7682}" type="pres">
      <dgm:prSet presAssocID="{67EAF4DE-FE3D-4510-90EE-7F3009CBDDA9}" presName="spaceRect" presStyleCnt="0"/>
      <dgm:spPr/>
    </dgm:pt>
    <dgm:pt modelId="{B5468BB8-6D8D-4B6E-9B46-8EC3D3D2E918}" type="pres">
      <dgm:prSet presAssocID="{67EAF4DE-FE3D-4510-90EE-7F3009CBDDA9}" presName="parTx" presStyleLbl="revTx" presStyleIdx="0" presStyleCnt="7">
        <dgm:presLayoutVars>
          <dgm:chMax val="0"/>
          <dgm:chPref val="0"/>
        </dgm:presLayoutVars>
      </dgm:prSet>
      <dgm:spPr/>
    </dgm:pt>
    <dgm:pt modelId="{62BFF8E0-DAAC-43CC-89C6-EF13833464B2}" type="pres">
      <dgm:prSet presAssocID="{E8C7C706-3F8F-42CE-9EAF-B5E11D477935}" presName="sibTrans" presStyleCnt="0"/>
      <dgm:spPr/>
    </dgm:pt>
    <dgm:pt modelId="{0D55838E-56A5-447C-859A-4C5BB27AD5B6}" type="pres">
      <dgm:prSet presAssocID="{4FB8698A-319B-4468-98BF-5720FD615792}" presName="compNode" presStyleCnt="0"/>
      <dgm:spPr/>
    </dgm:pt>
    <dgm:pt modelId="{C7B85351-A470-4AA0-B38B-7B70CB8FE396}" type="pres">
      <dgm:prSet presAssocID="{4FB8698A-319B-4468-98BF-5720FD615792}" presName="bgRect" presStyleLbl="bgShp" presStyleIdx="1" presStyleCnt="7"/>
      <dgm:spPr/>
    </dgm:pt>
    <dgm:pt modelId="{A1A73C01-FAEE-4E85-962B-728AA208FECD}" type="pres">
      <dgm:prSet presAssocID="{4FB8698A-319B-4468-98BF-5720FD615792}" presName="iconRect" presStyleLbl="node1" presStyleIdx="1" presStyleCnt="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Research with solid fill"/>
        </a:ext>
      </dgm:extLst>
    </dgm:pt>
    <dgm:pt modelId="{6CD93DDB-31A0-4766-B833-57796B23B393}" type="pres">
      <dgm:prSet presAssocID="{4FB8698A-319B-4468-98BF-5720FD615792}" presName="spaceRect" presStyleCnt="0"/>
      <dgm:spPr/>
    </dgm:pt>
    <dgm:pt modelId="{8CBDFA3F-9048-490C-AB95-8D5C4D9B3277}" type="pres">
      <dgm:prSet presAssocID="{4FB8698A-319B-4468-98BF-5720FD615792}" presName="parTx" presStyleLbl="revTx" presStyleIdx="1" presStyleCnt="7">
        <dgm:presLayoutVars>
          <dgm:chMax val="0"/>
          <dgm:chPref val="0"/>
        </dgm:presLayoutVars>
      </dgm:prSet>
      <dgm:spPr/>
    </dgm:pt>
    <dgm:pt modelId="{2BF18042-AFA5-4FC9-A699-C9173F06DCBC}" type="pres">
      <dgm:prSet presAssocID="{0C3B46D2-7619-41CA-959E-E37467EECFB8}" presName="sibTrans" presStyleCnt="0"/>
      <dgm:spPr/>
    </dgm:pt>
    <dgm:pt modelId="{707EB30C-4CD7-4C5A-A74E-5D2FFA00A638}" type="pres">
      <dgm:prSet presAssocID="{2D21B7E3-916C-4B5B-AECA-168B718E13BD}" presName="compNode" presStyleCnt="0"/>
      <dgm:spPr/>
    </dgm:pt>
    <dgm:pt modelId="{677DDD8F-AECA-4EDC-A8B6-DABF38B7FB36}" type="pres">
      <dgm:prSet presAssocID="{2D21B7E3-916C-4B5B-AECA-168B718E13BD}" presName="bgRect" presStyleLbl="bgShp" presStyleIdx="2" presStyleCnt="7"/>
      <dgm:spPr/>
    </dgm:pt>
    <dgm:pt modelId="{2F19C7F5-A2D1-4D75-BFF5-016A960F4B79}" type="pres">
      <dgm:prSet presAssocID="{2D21B7E3-916C-4B5B-AECA-168B718E13BD}" presName="iconRect" presStyleLbl="node1" presStyleIdx="2" presStyleCnt="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laybook with solid fill"/>
        </a:ext>
      </dgm:extLst>
    </dgm:pt>
    <dgm:pt modelId="{6598BA49-4CAF-4BA8-BD3D-CDEBD6B2B454}" type="pres">
      <dgm:prSet presAssocID="{2D21B7E3-916C-4B5B-AECA-168B718E13BD}" presName="spaceRect" presStyleCnt="0"/>
      <dgm:spPr/>
    </dgm:pt>
    <dgm:pt modelId="{89F101D2-B377-4517-899A-35EE5F5286CA}" type="pres">
      <dgm:prSet presAssocID="{2D21B7E3-916C-4B5B-AECA-168B718E13BD}" presName="parTx" presStyleLbl="revTx" presStyleIdx="2" presStyleCnt="7">
        <dgm:presLayoutVars>
          <dgm:chMax val="0"/>
          <dgm:chPref val="0"/>
        </dgm:presLayoutVars>
      </dgm:prSet>
      <dgm:spPr/>
    </dgm:pt>
    <dgm:pt modelId="{5AE6AB7A-787D-4187-9B8B-EF37E9732D4E}" type="pres">
      <dgm:prSet presAssocID="{F87BEAB4-3BB6-49D9-9142-A97A526880A6}" presName="sibTrans" presStyleCnt="0"/>
      <dgm:spPr/>
    </dgm:pt>
    <dgm:pt modelId="{A4FD7098-5F78-4167-B1F0-47E348088335}" type="pres">
      <dgm:prSet presAssocID="{9303BFF5-0DC9-4639-B0C8-361B434B7AB3}" presName="compNode" presStyleCnt="0"/>
      <dgm:spPr/>
    </dgm:pt>
    <dgm:pt modelId="{C3046BF0-99FA-4C96-9A44-8C072A55ED90}" type="pres">
      <dgm:prSet presAssocID="{9303BFF5-0DC9-4639-B0C8-361B434B7AB3}" presName="bgRect" presStyleLbl="bgShp" presStyleIdx="3" presStyleCnt="7"/>
      <dgm:spPr/>
    </dgm:pt>
    <dgm:pt modelId="{CFCD82F0-9FA5-4707-B487-49FEB411E55A}" type="pres">
      <dgm:prSet presAssocID="{9303BFF5-0DC9-4639-B0C8-361B434B7AB3}" presName="iconRect" presStyleLbl="node1" presStyleIdx="3" presStyleCnt="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Triangle Ruler with solid fill"/>
        </a:ext>
      </dgm:extLst>
    </dgm:pt>
    <dgm:pt modelId="{4D55D078-E114-4D64-9F7B-5D06FFE0EB5D}" type="pres">
      <dgm:prSet presAssocID="{9303BFF5-0DC9-4639-B0C8-361B434B7AB3}" presName="spaceRect" presStyleCnt="0"/>
      <dgm:spPr/>
    </dgm:pt>
    <dgm:pt modelId="{CD21EEED-84C9-4D31-ABDF-532F5103003E}" type="pres">
      <dgm:prSet presAssocID="{9303BFF5-0DC9-4639-B0C8-361B434B7AB3}" presName="parTx" presStyleLbl="revTx" presStyleIdx="3" presStyleCnt="7">
        <dgm:presLayoutVars>
          <dgm:chMax val="0"/>
          <dgm:chPref val="0"/>
        </dgm:presLayoutVars>
      </dgm:prSet>
      <dgm:spPr/>
    </dgm:pt>
    <dgm:pt modelId="{FD76A313-7195-4D92-BBD0-613237802C6A}" type="pres">
      <dgm:prSet presAssocID="{9954D756-92C3-4D14-BBC6-F3FC30F50877}" presName="sibTrans" presStyleCnt="0"/>
      <dgm:spPr/>
    </dgm:pt>
    <dgm:pt modelId="{C2948A16-9435-46A5-97C3-DFC7AD6FCF6D}" type="pres">
      <dgm:prSet presAssocID="{9F7BCB06-7538-44B1-9621-81FB533EB487}" presName="compNode" presStyleCnt="0"/>
      <dgm:spPr/>
    </dgm:pt>
    <dgm:pt modelId="{FEEC632A-BDF1-4A69-8F9C-70CF24F2DEA7}" type="pres">
      <dgm:prSet presAssocID="{9F7BCB06-7538-44B1-9621-81FB533EB487}" presName="bgRect" presStyleLbl="bgShp" presStyleIdx="4" presStyleCnt="7"/>
      <dgm:spPr/>
    </dgm:pt>
    <dgm:pt modelId="{562C8D05-CFE2-42E4-B8A2-16CF877A7B05}" type="pres">
      <dgm:prSet presAssocID="{9F7BCB06-7538-44B1-9621-81FB533EB487}" presName="iconRect" presStyleLbl="node1" presStyleIdx="4" presStyleCnt="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Users with solid fill"/>
        </a:ext>
      </dgm:extLst>
    </dgm:pt>
    <dgm:pt modelId="{7B044EA3-8410-4488-B522-0273547B14AB}" type="pres">
      <dgm:prSet presAssocID="{9F7BCB06-7538-44B1-9621-81FB533EB487}" presName="spaceRect" presStyleCnt="0"/>
      <dgm:spPr/>
    </dgm:pt>
    <dgm:pt modelId="{95701519-3611-428C-9F57-4649420016F9}" type="pres">
      <dgm:prSet presAssocID="{9F7BCB06-7538-44B1-9621-81FB533EB487}" presName="parTx" presStyleLbl="revTx" presStyleIdx="4" presStyleCnt="7">
        <dgm:presLayoutVars>
          <dgm:chMax val="0"/>
          <dgm:chPref val="0"/>
        </dgm:presLayoutVars>
      </dgm:prSet>
      <dgm:spPr/>
    </dgm:pt>
    <dgm:pt modelId="{A9169DA1-7BA4-47B0-AC07-69D9DF75B6A9}" type="pres">
      <dgm:prSet presAssocID="{8254A425-2428-4697-AB40-0FA3DA279016}" presName="sibTrans" presStyleCnt="0"/>
      <dgm:spPr/>
    </dgm:pt>
    <dgm:pt modelId="{16DB4BE9-3E9B-439A-8253-643B4BAACC70}" type="pres">
      <dgm:prSet presAssocID="{EC792790-DED5-4A51-B3DA-567D99D84664}" presName="compNode" presStyleCnt="0"/>
      <dgm:spPr/>
    </dgm:pt>
    <dgm:pt modelId="{470EED8B-44FE-406E-AF8A-74F5F364A570}" type="pres">
      <dgm:prSet presAssocID="{EC792790-DED5-4A51-B3DA-567D99D84664}" presName="bgRect" presStyleLbl="bgShp" presStyleIdx="5" presStyleCnt="7"/>
      <dgm:spPr/>
    </dgm:pt>
    <dgm:pt modelId="{454537AD-63B0-498F-BE2A-3CCCE3E51F30}" type="pres">
      <dgm:prSet presAssocID="{EC792790-DED5-4A51-B3DA-567D99D84664}" presName="iconRect" presStyleLbl="node1" presStyleIdx="5" presStyleCnt="7"/>
      <dgm:spPr>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Neighborhood with solid fill"/>
        </a:ext>
      </dgm:extLst>
    </dgm:pt>
    <dgm:pt modelId="{C22D7A36-86D5-4BE2-88EF-60FC64BD83A8}" type="pres">
      <dgm:prSet presAssocID="{EC792790-DED5-4A51-B3DA-567D99D84664}" presName="spaceRect" presStyleCnt="0"/>
      <dgm:spPr/>
    </dgm:pt>
    <dgm:pt modelId="{4DDFB473-F0AA-4F06-82BE-065C0722C7D9}" type="pres">
      <dgm:prSet presAssocID="{EC792790-DED5-4A51-B3DA-567D99D84664}" presName="parTx" presStyleLbl="revTx" presStyleIdx="5" presStyleCnt="7">
        <dgm:presLayoutVars>
          <dgm:chMax val="0"/>
          <dgm:chPref val="0"/>
        </dgm:presLayoutVars>
      </dgm:prSet>
      <dgm:spPr/>
    </dgm:pt>
    <dgm:pt modelId="{99261659-224F-43F7-9231-8ABBFE5B89F1}" type="pres">
      <dgm:prSet presAssocID="{34AC8925-848B-468B-BE97-7CE5EF7C48F6}" presName="sibTrans" presStyleCnt="0"/>
      <dgm:spPr/>
    </dgm:pt>
    <dgm:pt modelId="{6394B953-C7CA-460E-B053-DC4433A48A1E}" type="pres">
      <dgm:prSet presAssocID="{E3D7FB9E-1570-4E5C-BC1A-1DDC40BC3EEF}" presName="compNode" presStyleCnt="0"/>
      <dgm:spPr/>
    </dgm:pt>
    <dgm:pt modelId="{56157833-7737-41D3-AD1D-BB24982F8437}" type="pres">
      <dgm:prSet presAssocID="{E3D7FB9E-1570-4E5C-BC1A-1DDC40BC3EEF}" presName="bgRect" presStyleLbl="bgShp" presStyleIdx="6" presStyleCnt="7"/>
      <dgm:spPr/>
    </dgm:pt>
    <dgm:pt modelId="{603F39F6-13DA-462B-AD97-BF7DB0E37CDC}" type="pres">
      <dgm:prSet presAssocID="{E3D7FB9E-1570-4E5C-BC1A-1DDC40BC3EEF}" presName="iconRect" presStyleLbl="node1" presStyleIdx="6" presStyleCnt="7"/>
      <dgm:spPr>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dgm:spPr>
      <dgm:extLst>
        <a:ext uri="{E40237B7-FDA0-4F09-8148-C483321AD2D9}">
          <dgm14:cNvPr xmlns:dgm14="http://schemas.microsoft.com/office/drawing/2010/diagram" id="0" name="" descr="Bullseye with solid fill"/>
        </a:ext>
      </dgm:extLst>
    </dgm:pt>
    <dgm:pt modelId="{269EC1CB-261D-43D5-977A-56792FA8E80B}" type="pres">
      <dgm:prSet presAssocID="{E3D7FB9E-1570-4E5C-BC1A-1DDC40BC3EEF}" presName="spaceRect" presStyleCnt="0"/>
      <dgm:spPr/>
    </dgm:pt>
    <dgm:pt modelId="{1AD2B1D3-2FAA-4C80-9F84-CB602429B911}" type="pres">
      <dgm:prSet presAssocID="{E3D7FB9E-1570-4E5C-BC1A-1DDC40BC3EEF}" presName="parTx" presStyleLbl="revTx" presStyleIdx="6" presStyleCnt="7">
        <dgm:presLayoutVars>
          <dgm:chMax val="0"/>
          <dgm:chPref val="0"/>
        </dgm:presLayoutVars>
      </dgm:prSet>
      <dgm:spPr/>
    </dgm:pt>
  </dgm:ptLst>
  <dgm:cxnLst>
    <dgm:cxn modelId="{9EE8E005-66D3-4C10-B85A-CD1B0A258C38}" type="presOf" srcId="{EC792790-DED5-4A51-B3DA-567D99D84664}" destId="{4DDFB473-F0AA-4F06-82BE-065C0722C7D9}" srcOrd="0" destOrd="0" presId="urn:microsoft.com/office/officeart/2018/2/layout/IconVerticalSolidList"/>
    <dgm:cxn modelId="{EF0FC722-7FA7-44DC-8118-528985CD4F87}" srcId="{D93F599E-2E85-452B-99DA-AC1C3E37209D}" destId="{4FB8698A-319B-4468-98BF-5720FD615792}" srcOrd="1" destOrd="0" parTransId="{6DFE99AC-63B6-4C5C-BBB5-35B8F3C02443}" sibTransId="{0C3B46D2-7619-41CA-959E-E37467EECFB8}"/>
    <dgm:cxn modelId="{6B173C2D-CDBA-4A9C-B936-A85F18D004E9}" type="presOf" srcId="{9303BFF5-0DC9-4639-B0C8-361B434B7AB3}" destId="{CD21EEED-84C9-4D31-ABDF-532F5103003E}" srcOrd="0" destOrd="0" presId="urn:microsoft.com/office/officeart/2018/2/layout/IconVerticalSolidList"/>
    <dgm:cxn modelId="{63040B3B-0634-4882-B0F0-7E0B3C018290}" type="presOf" srcId="{D93F599E-2E85-452B-99DA-AC1C3E37209D}" destId="{779D9051-CCC6-4556-97FC-E2417399D05D}" srcOrd="0" destOrd="0" presId="urn:microsoft.com/office/officeart/2018/2/layout/IconVerticalSolidList"/>
    <dgm:cxn modelId="{F9A48A3B-6FCA-491E-AE06-90589E701B4C}" srcId="{D93F599E-2E85-452B-99DA-AC1C3E37209D}" destId="{67EAF4DE-FE3D-4510-90EE-7F3009CBDDA9}" srcOrd="0" destOrd="0" parTransId="{EDAA62C5-C741-498E-9304-5CAED8356E39}" sibTransId="{E8C7C706-3F8F-42CE-9EAF-B5E11D477935}"/>
    <dgm:cxn modelId="{2046F33F-78ED-4FBE-8F05-79FB049D3A56}" type="presOf" srcId="{9F7BCB06-7538-44B1-9621-81FB533EB487}" destId="{95701519-3611-428C-9F57-4649420016F9}" srcOrd="0" destOrd="0" presId="urn:microsoft.com/office/officeart/2018/2/layout/IconVerticalSolidList"/>
    <dgm:cxn modelId="{B790F261-78FC-408D-8023-C77F17AC6557}" type="presOf" srcId="{4FB8698A-319B-4468-98BF-5720FD615792}" destId="{8CBDFA3F-9048-490C-AB95-8D5C4D9B3277}" srcOrd="0" destOrd="0" presId="urn:microsoft.com/office/officeart/2018/2/layout/IconVerticalSolidList"/>
    <dgm:cxn modelId="{6D87B342-1AAA-47EB-B1D6-57973EC3CCFD}" srcId="{D93F599E-2E85-452B-99DA-AC1C3E37209D}" destId="{2D21B7E3-916C-4B5B-AECA-168B718E13BD}" srcOrd="2" destOrd="0" parTransId="{D2812840-331A-4507-B728-B8274290862A}" sibTransId="{F87BEAB4-3BB6-49D9-9142-A97A526880A6}"/>
    <dgm:cxn modelId="{DFEEDC93-A2F8-4437-B6FF-A296F1A95509}" srcId="{D93F599E-2E85-452B-99DA-AC1C3E37209D}" destId="{E3D7FB9E-1570-4E5C-BC1A-1DDC40BC3EEF}" srcOrd="6" destOrd="0" parTransId="{8E829214-B914-442C-8F9C-30BB61183189}" sibTransId="{0BF50B96-B5E8-4295-972D-3A9EA415E446}"/>
    <dgm:cxn modelId="{79EE32A5-D7F8-41D5-8851-9BC41C4D225D}" srcId="{D93F599E-2E85-452B-99DA-AC1C3E37209D}" destId="{9303BFF5-0DC9-4639-B0C8-361B434B7AB3}" srcOrd="3" destOrd="0" parTransId="{364FC5E0-3E23-41E8-A9C7-309E163006AE}" sibTransId="{9954D756-92C3-4D14-BBC6-F3FC30F50877}"/>
    <dgm:cxn modelId="{71498BB4-4C68-4379-B760-33D224A44790}" srcId="{D93F599E-2E85-452B-99DA-AC1C3E37209D}" destId="{EC792790-DED5-4A51-B3DA-567D99D84664}" srcOrd="5" destOrd="0" parTransId="{70F687D7-8263-4623-8201-9EB872A586C2}" sibTransId="{34AC8925-848B-468B-BE97-7CE5EF7C48F6}"/>
    <dgm:cxn modelId="{B721D1B9-9222-4A41-8502-D6BA61A845ED}" type="presOf" srcId="{E3D7FB9E-1570-4E5C-BC1A-1DDC40BC3EEF}" destId="{1AD2B1D3-2FAA-4C80-9F84-CB602429B911}" srcOrd="0" destOrd="0" presId="urn:microsoft.com/office/officeart/2018/2/layout/IconVerticalSolidList"/>
    <dgm:cxn modelId="{00DF69E7-A868-4448-91B5-AD7C32026AAD}" srcId="{D93F599E-2E85-452B-99DA-AC1C3E37209D}" destId="{9F7BCB06-7538-44B1-9621-81FB533EB487}" srcOrd="4" destOrd="0" parTransId="{465084F1-BE82-4F54-9933-CF7B838836FC}" sibTransId="{8254A425-2428-4697-AB40-0FA3DA279016}"/>
    <dgm:cxn modelId="{2C004FE7-3307-4C89-8C14-93F3397A3A5A}" type="presOf" srcId="{67EAF4DE-FE3D-4510-90EE-7F3009CBDDA9}" destId="{B5468BB8-6D8D-4B6E-9B46-8EC3D3D2E918}" srcOrd="0" destOrd="0" presId="urn:microsoft.com/office/officeart/2018/2/layout/IconVerticalSolidList"/>
    <dgm:cxn modelId="{498A1BF3-9FBC-4796-8737-472F8E8054E4}" type="presOf" srcId="{2D21B7E3-916C-4B5B-AECA-168B718E13BD}" destId="{89F101D2-B377-4517-899A-35EE5F5286CA}" srcOrd="0" destOrd="0" presId="urn:microsoft.com/office/officeart/2018/2/layout/IconVerticalSolidList"/>
    <dgm:cxn modelId="{DFCAEF71-7437-4FB2-A1F2-7E1304CD86E8}" type="presParOf" srcId="{779D9051-CCC6-4556-97FC-E2417399D05D}" destId="{DA170D01-39F9-44E9-9412-C862D4309E02}" srcOrd="0" destOrd="0" presId="urn:microsoft.com/office/officeart/2018/2/layout/IconVerticalSolidList"/>
    <dgm:cxn modelId="{A74BD82C-7E3C-4567-92CB-B8543AE29096}" type="presParOf" srcId="{DA170D01-39F9-44E9-9412-C862D4309E02}" destId="{F67D6C4A-F1C3-4FE7-891D-0FBF847D01DC}" srcOrd="0" destOrd="0" presId="urn:microsoft.com/office/officeart/2018/2/layout/IconVerticalSolidList"/>
    <dgm:cxn modelId="{7865F1CE-F02F-49EA-AA96-8080EFE59BE6}" type="presParOf" srcId="{DA170D01-39F9-44E9-9412-C862D4309E02}" destId="{3F13C6FA-EDE3-4172-BDB8-4CFC47C2E6FF}" srcOrd="1" destOrd="0" presId="urn:microsoft.com/office/officeart/2018/2/layout/IconVerticalSolidList"/>
    <dgm:cxn modelId="{5C76F596-595C-4203-89E0-E53E6EEAFC2C}" type="presParOf" srcId="{DA170D01-39F9-44E9-9412-C862D4309E02}" destId="{83D391CB-9292-4CBC-B887-12BC210C7682}" srcOrd="2" destOrd="0" presId="urn:microsoft.com/office/officeart/2018/2/layout/IconVerticalSolidList"/>
    <dgm:cxn modelId="{443F2B2F-BECD-4AA4-841C-EB95CB8F7833}" type="presParOf" srcId="{DA170D01-39F9-44E9-9412-C862D4309E02}" destId="{B5468BB8-6D8D-4B6E-9B46-8EC3D3D2E918}" srcOrd="3" destOrd="0" presId="urn:microsoft.com/office/officeart/2018/2/layout/IconVerticalSolidList"/>
    <dgm:cxn modelId="{EE38E3C3-EC83-4273-834B-BC30B7C8974A}" type="presParOf" srcId="{779D9051-CCC6-4556-97FC-E2417399D05D}" destId="{62BFF8E0-DAAC-43CC-89C6-EF13833464B2}" srcOrd="1" destOrd="0" presId="urn:microsoft.com/office/officeart/2018/2/layout/IconVerticalSolidList"/>
    <dgm:cxn modelId="{A0D82982-D7F0-4620-96F2-AF8AD0ADA5E9}" type="presParOf" srcId="{779D9051-CCC6-4556-97FC-E2417399D05D}" destId="{0D55838E-56A5-447C-859A-4C5BB27AD5B6}" srcOrd="2" destOrd="0" presId="urn:microsoft.com/office/officeart/2018/2/layout/IconVerticalSolidList"/>
    <dgm:cxn modelId="{6AA12E38-3A89-4E24-831F-99067AB25173}" type="presParOf" srcId="{0D55838E-56A5-447C-859A-4C5BB27AD5B6}" destId="{C7B85351-A470-4AA0-B38B-7B70CB8FE396}" srcOrd="0" destOrd="0" presId="urn:microsoft.com/office/officeart/2018/2/layout/IconVerticalSolidList"/>
    <dgm:cxn modelId="{CB6A7DE2-116E-4022-9EF1-2CB9D4475314}" type="presParOf" srcId="{0D55838E-56A5-447C-859A-4C5BB27AD5B6}" destId="{A1A73C01-FAEE-4E85-962B-728AA208FECD}" srcOrd="1" destOrd="0" presId="urn:microsoft.com/office/officeart/2018/2/layout/IconVerticalSolidList"/>
    <dgm:cxn modelId="{75BEEFE3-B9F3-41AD-ADA3-077F62CB326B}" type="presParOf" srcId="{0D55838E-56A5-447C-859A-4C5BB27AD5B6}" destId="{6CD93DDB-31A0-4766-B833-57796B23B393}" srcOrd="2" destOrd="0" presId="urn:microsoft.com/office/officeart/2018/2/layout/IconVerticalSolidList"/>
    <dgm:cxn modelId="{ACDB2F11-377B-404E-9F7D-39A4FC1AFCBE}" type="presParOf" srcId="{0D55838E-56A5-447C-859A-4C5BB27AD5B6}" destId="{8CBDFA3F-9048-490C-AB95-8D5C4D9B3277}" srcOrd="3" destOrd="0" presId="urn:microsoft.com/office/officeart/2018/2/layout/IconVerticalSolidList"/>
    <dgm:cxn modelId="{52E505F7-8874-4317-9E28-4FD32F13A218}" type="presParOf" srcId="{779D9051-CCC6-4556-97FC-E2417399D05D}" destId="{2BF18042-AFA5-4FC9-A699-C9173F06DCBC}" srcOrd="3" destOrd="0" presId="urn:microsoft.com/office/officeart/2018/2/layout/IconVerticalSolidList"/>
    <dgm:cxn modelId="{1DD6070C-B256-4A11-9A66-C3BD6D5ACA78}" type="presParOf" srcId="{779D9051-CCC6-4556-97FC-E2417399D05D}" destId="{707EB30C-4CD7-4C5A-A74E-5D2FFA00A638}" srcOrd="4" destOrd="0" presId="urn:microsoft.com/office/officeart/2018/2/layout/IconVerticalSolidList"/>
    <dgm:cxn modelId="{729B4AB3-D723-4D36-9B2F-2681FDE8D8DA}" type="presParOf" srcId="{707EB30C-4CD7-4C5A-A74E-5D2FFA00A638}" destId="{677DDD8F-AECA-4EDC-A8B6-DABF38B7FB36}" srcOrd="0" destOrd="0" presId="urn:microsoft.com/office/officeart/2018/2/layout/IconVerticalSolidList"/>
    <dgm:cxn modelId="{CC7DEC66-1D0F-4073-B482-35EAB01DAB2B}" type="presParOf" srcId="{707EB30C-4CD7-4C5A-A74E-5D2FFA00A638}" destId="{2F19C7F5-A2D1-4D75-BFF5-016A960F4B79}" srcOrd="1" destOrd="0" presId="urn:microsoft.com/office/officeart/2018/2/layout/IconVerticalSolidList"/>
    <dgm:cxn modelId="{D70301A7-1040-47CF-9FB1-0D2EB769B21D}" type="presParOf" srcId="{707EB30C-4CD7-4C5A-A74E-5D2FFA00A638}" destId="{6598BA49-4CAF-4BA8-BD3D-CDEBD6B2B454}" srcOrd="2" destOrd="0" presId="urn:microsoft.com/office/officeart/2018/2/layout/IconVerticalSolidList"/>
    <dgm:cxn modelId="{9319C0D7-35B3-4EC9-B304-C12D3AD86152}" type="presParOf" srcId="{707EB30C-4CD7-4C5A-A74E-5D2FFA00A638}" destId="{89F101D2-B377-4517-899A-35EE5F5286CA}" srcOrd="3" destOrd="0" presId="urn:microsoft.com/office/officeart/2018/2/layout/IconVerticalSolidList"/>
    <dgm:cxn modelId="{ECBBA93E-25DC-4A55-8A7D-9141935CE05A}" type="presParOf" srcId="{779D9051-CCC6-4556-97FC-E2417399D05D}" destId="{5AE6AB7A-787D-4187-9B8B-EF37E9732D4E}" srcOrd="5" destOrd="0" presId="urn:microsoft.com/office/officeart/2018/2/layout/IconVerticalSolidList"/>
    <dgm:cxn modelId="{ED18D944-69FE-4D45-B590-854253E58D9A}" type="presParOf" srcId="{779D9051-CCC6-4556-97FC-E2417399D05D}" destId="{A4FD7098-5F78-4167-B1F0-47E348088335}" srcOrd="6" destOrd="0" presId="urn:microsoft.com/office/officeart/2018/2/layout/IconVerticalSolidList"/>
    <dgm:cxn modelId="{440ED331-BAEB-4197-A1D5-C55BFBE3F347}" type="presParOf" srcId="{A4FD7098-5F78-4167-B1F0-47E348088335}" destId="{C3046BF0-99FA-4C96-9A44-8C072A55ED90}" srcOrd="0" destOrd="0" presId="urn:microsoft.com/office/officeart/2018/2/layout/IconVerticalSolidList"/>
    <dgm:cxn modelId="{B6F050FB-4C29-454E-A6C9-CAF558DBF969}" type="presParOf" srcId="{A4FD7098-5F78-4167-B1F0-47E348088335}" destId="{CFCD82F0-9FA5-4707-B487-49FEB411E55A}" srcOrd="1" destOrd="0" presId="urn:microsoft.com/office/officeart/2018/2/layout/IconVerticalSolidList"/>
    <dgm:cxn modelId="{0843114D-0638-42AC-B2A4-484636BF3FAC}" type="presParOf" srcId="{A4FD7098-5F78-4167-B1F0-47E348088335}" destId="{4D55D078-E114-4D64-9F7B-5D06FFE0EB5D}" srcOrd="2" destOrd="0" presId="urn:microsoft.com/office/officeart/2018/2/layout/IconVerticalSolidList"/>
    <dgm:cxn modelId="{1BAEC371-9863-446A-A795-A8C9A73AF45C}" type="presParOf" srcId="{A4FD7098-5F78-4167-B1F0-47E348088335}" destId="{CD21EEED-84C9-4D31-ABDF-532F5103003E}" srcOrd="3" destOrd="0" presId="urn:microsoft.com/office/officeart/2018/2/layout/IconVerticalSolidList"/>
    <dgm:cxn modelId="{CC9BE5D5-7D46-48DF-AAC3-3FF177A3B73C}" type="presParOf" srcId="{779D9051-CCC6-4556-97FC-E2417399D05D}" destId="{FD76A313-7195-4D92-BBD0-613237802C6A}" srcOrd="7" destOrd="0" presId="urn:microsoft.com/office/officeart/2018/2/layout/IconVerticalSolidList"/>
    <dgm:cxn modelId="{14927C66-505F-4806-831C-407D567D4B95}" type="presParOf" srcId="{779D9051-CCC6-4556-97FC-E2417399D05D}" destId="{C2948A16-9435-46A5-97C3-DFC7AD6FCF6D}" srcOrd="8" destOrd="0" presId="urn:microsoft.com/office/officeart/2018/2/layout/IconVerticalSolidList"/>
    <dgm:cxn modelId="{F7275A94-18C4-4160-AB38-16563AE6EB2E}" type="presParOf" srcId="{C2948A16-9435-46A5-97C3-DFC7AD6FCF6D}" destId="{FEEC632A-BDF1-4A69-8F9C-70CF24F2DEA7}" srcOrd="0" destOrd="0" presId="urn:microsoft.com/office/officeart/2018/2/layout/IconVerticalSolidList"/>
    <dgm:cxn modelId="{01EB7D0C-0B85-40ED-90CD-32705CB0EAAB}" type="presParOf" srcId="{C2948A16-9435-46A5-97C3-DFC7AD6FCF6D}" destId="{562C8D05-CFE2-42E4-B8A2-16CF877A7B05}" srcOrd="1" destOrd="0" presId="urn:microsoft.com/office/officeart/2018/2/layout/IconVerticalSolidList"/>
    <dgm:cxn modelId="{1B223144-C0ED-4181-A18A-BD42A9FB3725}" type="presParOf" srcId="{C2948A16-9435-46A5-97C3-DFC7AD6FCF6D}" destId="{7B044EA3-8410-4488-B522-0273547B14AB}" srcOrd="2" destOrd="0" presId="urn:microsoft.com/office/officeart/2018/2/layout/IconVerticalSolidList"/>
    <dgm:cxn modelId="{49E7A876-C330-4C08-97DA-843834D7CABA}" type="presParOf" srcId="{C2948A16-9435-46A5-97C3-DFC7AD6FCF6D}" destId="{95701519-3611-428C-9F57-4649420016F9}" srcOrd="3" destOrd="0" presId="urn:microsoft.com/office/officeart/2018/2/layout/IconVerticalSolidList"/>
    <dgm:cxn modelId="{98518BBD-3589-4404-AE79-93B28F847292}" type="presParOf" srcId="{779D9051-CCC6-4556-97FC-E2417399D05D}" destId="{A9169DA1-7BA4-47B0-AC07-69D9DF75B6A9}" srcOrd="9" destOrd="0" presId="urn:microsoft.com/office/officeart/2018/2/layout/IconVerticalSolidList"/>
    <dgm:cxn modelId="{98FE471F-08D5-4029-BB4F-3AA16130088D}" type="presParOf" srcId="{779D9051-CCC6-4556-97FC-E2417399D05D}" destId="{16DB4BE9-3E9B-439A-8253-643B4BAACC70}" srcOrd="10" destOrd="0" presId="urn:microsoft.com/office/officeart/2018/2/layout/IconVerticalSolidList"/>
    <dgm:cxn modelId="{C662F726-5609-42E7-B101-D6B24F97A371}" type="presParOf" srcId="{16DB4BE9-3E9B-439A-8253-643B4BAACC70}" destId="{470EED8B-44FE-406E-AF8A-74F5F364A570}" srcOrd="0" destOrd="0" presId="urn:microsoft.com/office/officeart/2018/2/layout/IconVerticalSolidList"/>
    <dgm:cxn modelId="{48E7C428-3ADD-418C-BC11-F076C50DE123}" type="presParOf" srcId="{16DB4BE9-3E9B-439A-8253-643B4BAACC70}" destId="{454537AD-63B0-498F-BE2A-3CCCE3E51F30}" srcOrd="1" destOrd="0" presId="urn:microsoft.com/office/officeart/2018/2/layout/IconVerticalSolidList"/>
    <dgm:cxn modelId="{910AC135-531D-49F5-B79D-62E276514978}" type="presParOf" srcId="{16DB4BE9-3E9B-439A-8253-643B4BAACC70}" destId="{C22D7A36-86D5-4BE2-88EF-60FC64BD83A8}" srcOrd="2" destOrd="0" presId="urn:microsoft.com/office/officeart/2018/2/layout/IconVerticalSolidList"/>
    <dgm:cxn modelId="{5992A357-228D-4A41-83A0-16FBCAD39289}" type="presParOf" srcId="{16DB4BE9-3E9B-439A-8253-643B4BAACC70}" destId="{4DDFB473-F0AA-4F06-82BE-065C0722C7D9}" srcOrd="3" destOrd="0" presId="urn:microsoft.com/office/officeart/2018/2/layout/IconVerticalSolidList"/>
    <dgm:cxn modelId="{A6A1E7A1-9F97-401E-A1CA-2338E824E548}" type="presParOf" srcId="{779D9051-CCC6-4556-97FC-E2417399D05D}" destId="{99261659-224F-43F7-9231-8ABBFE5B89F1}" srcOrd="11" destOrd="0" presId="urn:microsoft.com/office/officeart/2018/2/layout/IconVerticalSolidList"/>
    <dgm:cxn modelId="{7E34C929-924B-4E9F-A57E-DB2E7B833091}" type="presParOf" srcId="{779D9051-CCC6-4556-97FC-E2417399D05D}" destId="{6394B953-C7CA-460E-B053-DC4433A48A1E}" srcOrd="12" destOrd="0" presId="urn:microsoft.com/office/officeart/2018/2/layout/IconVerticalSolidList"/>
    <dgm:cxn modelId="{AFA1DE84-5220-48FF-87B2-EB510EFE7ED6}" type="presParOf" srcId="{6394B953-C7CA-460E-B053-DC4433A48A1E}" destId="{56157833-7737-41D3-AD1D-BB24982F8437}" srcOrd="0" destOrd="0" presId="urn:microsoft.com/office/officeart/2018/2/layout/IconVerticalSolidList"/>
    <dgm:cxn modelId="{FE6FD6DF-BEC2-4D5C-A7D5-1638FCE672F3}" type="presParOf" srcId="{6394B953-C7CA-460E-B053-DC4433A48A1E}" destId="{603F39F6-13DA-462B-AD97-BF7DB0E37CDC}" srcOrd="1" destOrd="0" presId="urn:microsoft.com/office/officeart/2018/2/layout/IconVerticalSolidList"/>
    <dgm:cxn modelId="{06CD155D-FDF9-4E5E-857B-592C445581D2}" type="presParOf" srcId="{6394B953-C7CA-460E-B053-DC4433A48A1E}" destId="{269EC1CB-261D-43D5-977A-56792FA8E80B}" srcOrd="2" destOrd="0" presId="urn:microsoft.com/office/officeart/2018/2/layout/IconVerticalSolidList"/>
    <dgm:cxn modelId="{95BB5738-C360-4B67-9705-935E55C589DD}" type="presParOf" srcId="{6394B953-C7CA-460E-B053-DC4433A48A1E}" destId="{1AD2B1D3-2FAA-4C80-9F84-CB602429B91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93F599E-2E85-452B-99DA-AC1C3E37209D}" type="doc">
      <dgm:prSet loTypeId="urn:microsoft.com/office/officeart/2018/2/layout/IconVerticalSolidList" loCatId="icon" qsTypeId="urn:microsoft.com/office/officeart/2005/8/quickstyle/simple4" qsCatId="simple" csTypeId="urn:microsoft.com/office/officeart/2005/8/colors/accent1_2" csCatId="accent1" phldr="1"/>
      <dgm:spPr/>
      <dgm:t>
        <a:bodyPr/>
        <a:lstStyle/>
        <a:p>
          <a:endParaRPr lang="en-US"/>
        </a:p>
      </dgm:t>
    </dgm:pt>
    <dgm:pt modelId="{67EAF4DE-FE3D-4510-90EE-7F3009CBDDA9}">
      <dgm:prSet custT="1"/>
      <dgm:spPr/>
      <dgm:t>
        <a:bodyPr/>
        <a:lstStyle/>
        <a:p>
          <a:pPr>
            <a:lnSpc>
              <a:spcPct val="100000"/>
            </a:lnSpc>
          </a:pPr>
          <a:r>
            <a:rPr lang="en-US" sz="1500" dirty="0">
              <a:latin typeface="Arial" panose="020B0604020202020204" pitchFamily="34" charset="0"/>
              <a:cs typeface="Arial" panose="020B0604020202020204" pitchFamily="34" charset="0"/>
            </a:rPr>
            <a:t>Clearly defining the waste streams being measured</a:t>
          </a:r>
        </a:p>
      </dgm:t>
    </dgm:pt>
    <dgm:pt modelId="{EDAA62C5-C741-498E-9304-5CAED8356E39}" type="parTrans" cxnId="{F9A48A3B-6FCA-491E-AE06-90589E701B4C}">
      <dgm:prSet/>
      <dgm:spPr/>
      <dgm:t>
        <a:bodyPr/>
        <a:lstStyle/>
        <a:p>
          <a:endParaRPr lang="en-US" sz="1500">
            <a:latin typeface="Arial" panose="020B0604020202020204" pitchFamily="34" charset="0"/>
            <a:cs typeface="Arial" panose="020B0604020202020204" pitchFamily="34" charset="0"/>
          </a:endParaRPr>
        </a:p>
      </dgm:t>
    </dgm:pt>
    <dgm:pt modelId="{E8C7C706-3F8F-42CE-9EAF-B5E11D477935}" type="sibTrans" cxnId="{F9A48A3B-6FCA-491E-AE06-90589E701B4C}">
      <dgm:prSet/>
      <dgm:spPr/>
      <dgm:t>
        <a:bodyPr/>
        <a:lstStyle/>
        <a:p>
          <a:endParaRPr lang="en-US" sz="1500">
            <a:latin typeface="Arial" panose="020B0604020202020204" pitchFamily="34" charset="0"/>
            <a:cs typeface="Arial" panose="020B0604020202020204" pitchFamily="34" charset="0"/>
          </a:endParaRPr>
        </a:p>
      </dgm:t>
    </dgm:pt>
    <dgm:pt modelId="{4FB8698A-319B-4468-98BF-5720FD615792}">
      <dgm:prSet custT="1"/>
      <dgm:spPr/>
      <dgm:t>
        <a:bodyPr/>
        <a:lstStyle/>
        <a:p>
          <a:pPr>
            <a:lnSpc>
              <a:spcPct val="100000"/>
            </a:lnSpc>
          </a:pPr>
          <a:r>
            <a:rPr lang="en-US" sz="1500">
              <a:latin typeface="Arial" panose="020B0604020202020204" pitchFamily="34" charset="0"/>
              <a:cs typeface="Arial" panose="020B0604020202020204" pitchFamily="34" charset="0"/>
            </a:rPr>
            <a:t>Identifying specific materials being measured and appropriate units</a:t>
          </a:r>
        </a:p>
      </dgm:t>
    </dgm:pt>
    <dgm:pt modelId="{6DFE99AC-63B6-4C5C-BBB5-35B8F3C02443}" type="parTrans" cxnId="{EF0FC722-7FA7-44DC-8118-528985CD4F87}">
      <dgm:prSet/>
      <dgm:spPr/>
      <dgm:t>
        <a:bodyPr/>
        <a:lstStyle/>
        <a:p>
          <a:endParaRPr lang="en-US" sz="1500">
            <a:latin typeface="Arial" panose="020B0604020202020204" pitchFamily="34" charset="0"/>
            <a:cs typeface="Arial" panose="020B0604020202020204" pitchFamily="34" charset="0"/>
          </a:endParaRPr>
        </a:p>
      </dgm:t>
    </dgm:pt>
    <dgm:pt modelId="{0C3B46D2-7619-41CA-959E-E37467EECFB8}" type="sibTrans" cxnId="{EF0FC722-7FA7-44DC-8118-528985CD4F87}">
      <dgm:prSet/>
      <dgm:spPr/>
      <dgm:t>
        <a:bodyPr/>
        <a:lstStyle/>
        <a:p>
          <a:endParaRPr lang="en-US" sz="1500">
            <a:latin typeface="Arial" panose="020B0604020202020204" pitchFamily="34" charset="0"/>
            <a:cs typeface="Arial" panose="020B0604020202020204" pitchFamily="34" charset="0"/>
          </a:endParaRPr>
        </a:p>
      </dgm:t>
    </dgm:pt>
    <dgm:pt modelId="{2D21B7E3-916C-4B5B-AECA-168B718E13BD}">
      <dgm:prSet custT="1"/>
      <dgm:spPr/>
      <dgm:t>
        <a:bodyPr/>
        <a:lstStyle/>
        <a:p>
          <a:pPr>
            <a:lnSpc>
              <a:spcPct val="100000"/>
            </a:lnSpc>
          </a:pPr>
          <a:r>
            <a:rPr lang="en-US" sz="1500">
              <a:latin typeface="Arial" panose="020B0604020202020204" pitchFamily="34" charset="0"/>
              <a:cs typeface="Arial" panose="020B0604020202020204" pitchFamily="34" charset="0"/>
            </a:rPr>
            <a:t>Detailed data and methodology citations</a:t>
          </a:r>
        </a:p>
      </dgm:t>
    </dgm:pt>
    <dgm:pt modelId="{D2812840-331A-4507-B728-B8274290862A}" type="parTrans" cxnId="{6D87B342-1AAA-47EB-B1D6-57973EC3CCFD}">
      <dgm:prSet/>
      <dgm:spPr/>
      <dgm:t>
        <a:bodyPr/>
        <a:lstStyle/>
        <a:p>
          <a:endParaRPr lang="en-US" sz="1500">
            <a:latin typeface="Arial" panose="020B0604020202020204" pitchFamily="34" charset="0"/>
            <a:cs typeface="Arial" panose="020B0604020202020204" pitchFamily="34" charset="0"/>
          </a:endParaRPr>
        </a:p>
      </dgm:t>
    </dgm:pt>
    <dgm:pt modelId="{F87BEAB4-3BB6-49D9-9142-A97A526880A6}" type="sibTrans" cxnId="{6D87B342-1AAA-47EB-B1D6-57973EC3CCFD}">
      <dgm:prSet/>
      <dgm:spPr/>
      <dgm:t>
        <a:bodyPr/>
        <a:lstStyle/>
        <a:p>
          <a:endParaRPr lang="en-US" sz="1500">
            <a:latin typeface="Arial" panose="020B0604020202020204" pitchFamily="34" charset="0"/>
            <a:cs typeface="Arial" panose="020B0604020202020204" pitchFamily="34" charset="0"/>
          </a:endParaRPr>
        </a:p>
      </dgm:t>
    </dgm:pt>
    <dgm:pt modelId="{9303BFF5-0DC9-4639-B0C8-361B434B7AB3}">
      <dgm:prSet custT="1"/>
      <dgm:spPr/>
      <dgm:t>
        <a:bodyPr/>
        <a:lstStyle/>
        <a:p>
          <a:pPr>
            <a:lnSpc>
              <a:spcPct val="100000"/>
            </a:lnSpc>
          </a:pPr>
          <a:r>
            <a:rPr lang="en-US" sz="1500">
              <a:latin typeface="Arial" panose="020B0604020202020204" pitchFamily="34" charset="0"/>
              <a:cs typeface="Arial" panose="020B0604020202020204" pitchFamily="34" charset="0"/>
            </a:rPr>
            <a:t>Developing information to understand the contamination of recyclable material streams</a:t>
          </a:r>
        </a:p>
      </dgm:t>
    </dgm:pt>
    <dgm:pt modelId="{364FC5E0-3E23-41E8-A9C7-309E163006AE}" type="parTrans" cxnId="{79EE32A5-D7F8-41D5-8851-9BC41C4D225D}">
      <dgm:prSet/>
      <dgm:spPr/>
      <dgm:t>
        <a:bodyPr/>
        <a:lstStyle/>
        <a:p>
          <a:endParaRPr lang="en-US" sz="1500">
            <a:latin typeface="Arial" panose="020B0604020202020204" pitchFamily="34" charset="0"/>
            <a:cs typeface="Arial" panose="020B0604020202020204" pitchFamily="34" charset="0"/>
          </a:endParaRPr>
        </a:p>
      </dgm:t>
    </dgm:pt>
    <dgm:pt modelId="{9954D756-92C3-4D14-BBC6-F3FC30F50877}" type="sibTrans" cxnId="{79EE32A5-D7F8-41D5-8851-9BC41C4D225D}">
      <dgm:prSet/>
      <dgm:spPr/>
      <dgm:t>
        <a:bodyPr/>
        <a:lstStyle/>
        <a:p>
          <a:endParaRPr lang="en-US" sz="1500">
            <a:latin typeface="Arial" panose="020B0604020202020204" pitchFamily="34" charset="0"/>
            <a:cs typeface="Arial" panose="020B0604020202020204" pitchFamily="34" charset="0"/>
          </a:endParaRPr>
        </a:p>
      </dgm:t>
    </dgm:pt>
    <dgm:pt modelId="{9F7BCB06-7538-44B1-9621-81FB533EB487}">
      <dgm:prSet custT="1"/>
      <dgm:spPr/>
      <dgm:t>
        <a:bodyPr/>
        <a:lstStyle/>
        <a:p>
          <a:pPr>
            <a:lnSpc>
              <a:spcPct val="100000"/>
            </a:lnSpc>
          </a:pPr>
          <a:r>
            <a:rPr lang="en-US" sz="1500">
              <a:latin typeface="Arial" panose="020B0604020202020204" pitchFamily="34" charset="0"/>
              <a:cs typeface="Arial" panose="020B0604020202020204" pitchFamily="34" charset="0"/>
            </a:rPr>
            <a:t>Identify clear connections to circular economy, climate goals, and action plans</a:t>
          </a:r>
        </a:p>
      </dgm:t>
    </dgm:pt>
    <dgm:pt modelId="{465084F1-BE82-4F54-9933-CF7B838836FC}" type="parTrans" cxnId="{00DF69E7-A868-4448-91B5-AD7C32026AAD}">
      <dgm:prSet/>
      <dgm:spPr/>
      <dgm:t>
        <a:bodyPr/>
        <a:lstStyle/>
        <a:p>
          <a:endParaRPr lang="en-US" sz="1500">
            <a:latin typeface="Arial" panose="020B0604020202020204" pitchFamily="34" charset="0"/>
            <a:cs typeface="Arial" panose="020B0604020202020204" pitchFamily="34" charset="0"/>
          </a:endParaRPr>
        </a:p>
      </dgm:t>
    </dgm:pt>
    <dgm:pt modelId="{8254A425-2428-4697-AB40-0FA3DA279016}" type="sibTrans" cxnId="{00DF69E7-A868-4448-91B5-AD7C32026AAD}">
      <dgm:prSet/>
      <dgm:spPr/>
      <dgm:t>
        <a:bodyPr/>
        <a:lstStyle/>
        <a:p>
          <a:endParaRPr lang="en-US" sz="1500">
            <a:latin typeface="Arial" panose="020B0604020202020204" pitchFamily="34" charset="0"/>
            <a:cs typeface="Arial" panose="020B0604020202020204" pitchFamily="34" charset="0"/>
          </a:endParaRPr>
        </a:p>
      </dgm:t>
    </dgm:pt>
    <dgm:pt modelId="{EC792790-DED5-4A51-B3DA-567D99D84664}">
      <dgm:prSet custT="1"/>
      <dgm:spPr/>
      <dgm:t>
        <a:bodyPr/>
        <a:lstStyle/>
        <a:p>
          <a:pPr>
            <a:lnSpc>
              <a:spcPct val="100000"/>
            </a:lnSpc>
          </a:pPr>
          <a:r>
            <a:rPr lang="en-US" sz="1500" dirty="0">
              <a:latin typeface="Arial" panose="020B0604020202020204" pitchFamily="34" charset="0"/>
              <a:cs typeface="Arial" panose="020B0604020202020204" pitchFamily="34" charset="0"/>
            </a:rPr>
            <a:t>Identify administration, legal and/or financial needs or gaps to be addressed in order to meet goals or milestones</a:t>
          </a:r>
        </a:p>
      </dgm:t>
    </dgm:pt>
    <dgm:pt modelId="{70F687D7-8263-4623-8201-9EB872A586C2}" type="parTrans" cxnId="{71498BB4-4C68-4379-B760-33D224A44790}">
      <dgm:prSet/>
      <dgm:spPr/>
      <dgm:t>
        <a:bodyPr/>
        <a:lstStyle/>
        <a:p>
          <a:endParaRPr lang="en-US" sz="1500">
            <a:latin typeface="Arial" panose="020B0604020202020204" pitchFamily="34" charset="0"/>
            <a:cs typeface="Arial" panose="020B0604020202020204" pitchFamily="34" charset="0"/>
          </a:endParaRPr>
        </a:p>
      </dgm:t>
    </dgm:pt>
    <dgm:pt modelId="{34AC8925-848B-468B-BE97-7CE5EF7C48F6}" type="sibTrans" cxnId="{71498BB4-4C68-4379-B760-33D224A44790}">
      <dgm:prSet/>
      <dgm:spPr/>
      <dgm:t>
        <a:bodyPr/>
        <a:lstStyle/>
        <a:p>
          <a:endParaRPr lang="en-US" sz="1500">
            <a:latin typeface="Arial" panose="020B0604020202020204" pitchFamily="34" charset="0"/>
            <a:cs typeface="Arial" panose="020B0604020202020204" pitchFamily="34" charset="0"/>
          </a:endParaRPr>
        </a:p>
      </dgm:t>
    </dgm:pt>
    <dgm:pt modelId="{E3D7FB9E-1570-4E5C-BC1A-1DDC40BC3EEF}">
      <dgm:prSet custT="1"/>
      <dgm:spPr/>
      <dgm:t>
        <a:bodyPr/>
        <a:lstStyle/>
        <a:p>
          <a:pPr>
            <a:lnSpc>
              <a:spcPct val="100000"/>
            </a:lnSpc>
          </a:pPr>
          <a:r>
            <a:rPr lang="en-US" sz="1500" dirty="0">
              <a:latin typeface="Arial" panose="020B0604020202020204" pitchFamily="34" charset="0"/>
              <a:cs typeface="Arial" panose="020B0604020202020204" pitchFamily="34" charset="0"/>
            </a:rPr>
            <a:t>Strategy for including resiliency &amp; natural disaster debris into plans by utilizing available guidance to manage disaster debris</a:t>
          </a:r>
        </a:p>
      </dgm:t>
    </dgm:pt>
    <dgm:pt modelId="{8E829214-B914-442C-8F9C-30BB61183189}" type="parTrans" cxnId="{DFEEDC93-A2F8-4437-B6FF-A296F1A95509}">
      <dgm:prSet/>
      <dgm:spPr/>
      <dgm:t>
        <a:bodyPr/>
        <a:lstStyle/>
        <a:p>
          <a:endParaRPr lang="en-US" sz="1500">
            <a:latin typeface="Arial" panose="020B0604020202020204" pitchFamily="34" charset="0"/>
            <a:cs typeface="Arial" panose="020B0604020202020204" pitchFamily="34" charset="0"/>
          </a:endParaRPr>
        </a:p>
      </dgm:t>
    </dgm:pt>
    <dgm:pt modelId="{0BF50B96-B5E8-4295-972D-3A9EA415E446}" type="sibTrans" cxnId="{DFEEDC93-A2F8-4437-B6FF-A296F1A95509}">
      <dgm:prSet/>
      <dgm:spPr/>
      <dgm:t>
        <a:bodyPr/>
        <a:lstStyle/>
        <a:p>
          <a:endParaRPr lang="en-US" sz="1500">
            <a:latin typeface="Arial" panose="020B0604020202020204" pitchFamily="34" charset="0"/>
            <a:cs typeface="Arial" panose="020B0604020202020204" pitchFamily="34" charset="0"/>
          </a:endParaRPr>
        </a:p>
      </dgm:t>
    </dgm:pt>
    <dgm:pt modelId="{779D9051-CCC6-4556-97FC-E2417399D05D}" type="pres">
      <dgm:prSet presAssocID="{D93F599E-2E85-452B-99DA-AC1C3E37209D}" presName="root" presStyleCnt="0">
        <dgm:presLayoutVars>
          <dgm:dir/>
          <dgm:resizeHandles val="exact"/>
        </dgm:presLayoutVars>
      </dgm:prSet>
      <dgm:spPr/>
    </dgm:pt>
    <dgm:pt modelId="{DA170D01-39F9-44E9-9412-C862D4309E02}" type="pres">
      <dgm:prSet presAssocID="{67EAF4DE-FE3D-4510-90EE-7F3009CBDDA9}" presName="compNode" presStyleCnt="0"/>
      <dgm:spPr/>
    </dgm:pt>
    <dgm:pt modelId="{F67D6C4A-F1C3-4FE7-891D-0FBF847D01DC}" type="pres">
      <dgm:prSet presAssocID="{67EAF4DE-FE3D-4510-90EE-7F3009CBDDA9}" presName="bgRect" presStyleLbl="bgShp" presStyleIdx="0" presStyleCnt="7"/>
      <dgm:spPr/>
    </dgm:pt>
    <dgm:pt modelId="{3F13C6FA-EDE3-4172-BDB8-4CFC47C2E6FF}" type="pres">
      <dgm:prSet presAssocID="{67EAF4DE-FE3D-4510-90EE-7F3009CBDDA9}"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83D391CB-9292-4CBC-B887-12BC210C7682}" type="pres">
      <dgm:prSet presAssocID="{67EAF4DE-FE3D-4510-90EE-7F3009CBDDA9}" presName="spaceRect" presStyleCnt="0"/>
      <dgm:spPr/>
    </dgm:pt>
    <dgm:pt modelId="{B5468BB8-6D8D-4B6E-9B46-8EC3D3D2E918}" type="pres">
      <dgm:prSet presAssocID="{67EAF4DE-FE3D-4510-90EE-7F3009CBDDA9}" presName="parTx" presStyleLbl="revTx" presStyleIdx="0" presStyleCnt="7">
        <dgm:presLayoutVars>
          <dgm:chMax val="0"/>
          <dgm:chPref val="0"/>
        </dgm:presLayoutVars>
      </dgm:prSet>
      <dgm:spPr/>
    </dgm:pt>
    <dgm:pt modelId="{62BFF8E0-DAAC-43CC-89C6-EF13833464B2}" type="pres">
      <dgm:prSet presAssocID="{E8C7C706-3F8F-42CE-9EAF-B5E11D477935}" presName="sibTrans" presStyleCnt="0"/>
      <dgm:spPr/>
    </dgm:pt>
    <dgm:pt modelId="{0D55838E-56A5-447C-859A-4C5BB27AD5B6}" type="pres">
      <dgm:prSet presAssocID="{4FB8698A-319B-4468-98BF-5720FD615792}" presName="compNode" presStyleCnt="0"/>
      <dgm:spPr/>
    </dgm:pt>
    <dgm:pt modelId="{C7B85351-A470-4AA0-B38B-7B70CB8FE396}" type="pres">
      <dgm:prSet presAssocID="{4FB8698A-319B-4468-98BF-5720FD615792}" presName="bgRect" presStyleLbl="bgShp" presStyleIdx="1" presStyleCnt="7"/>
      <dgm:spPr/>
    </dgm:pt>
    <dgm:pt modelId="{A1A73C01-FAEE-4E85-962B-728AA208FECD}" type="pres">
      <dgm:prSet presAssocID="{4FB8698A-319B-4468-98BF-5720FD615792}"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Ruler"/>
        </a:ext>
      </dgm:extLst>
    </dgm:pt>
    <dgm:pt modelId="{6CD93DDB-31A0-4766-B833-57796B23B393}" type="pres">
      <dgm:prSet presAssocID="{4FB8698A-319B-4468-98BF-5720FD615792}" presName="spaceRect" presStyleCnt="0"/>
      <dgm:spPr/>
    </dgm:pt>
    <dgm:pt modelId="{8CBDFA3F-9048-490C-AB95-8D5C4D9B3277}" type="pres">
      <dgm:prSet presAssocID="{4FB8698A-319B-4468-98BF-5720FD615792}" presName="parTx" presStyleLbl="revTx" presStyleIdx="1" presStyleCnt="7">
        <dgm:presLayoutVars>
          <dgm:chMax val="0"/>
          <dgm:chPref val="0"/>
        </dgm:presLayoutVars>
      </dgm:prSet>
      <dgm:spPr/>
    </dgm:pt>
    <dgm:pt modelId="{2BF18042-AFA5-4FC9-A699-C9173F06DCBC}" type="pres">
      <dgm:prSet presAssocID="{0C3B46D2-7619-41CA-959E-E37467EECFB8}" presName="sibTrans" presStyleCnt="0"/>
      <dgm:spPr/>
    </dgm:pt>
    <dgm:pt modelId="{707EB30C-4CD7-4C5A-A74E-5D2FFA00A638}" type="pres">
      <dgm:prSet presAssocID="{2D21B7E3-916C-4B5B-AECA-168B718E13BD}" presName="compNode" presStyleCnt="0"/>
      <dgm:spPr/>
    </dgm:pt>
    <dgm:pt modelId="{677DDD8F-AECA-4EDC-A8B6-DABF38B7FB36}" type="pres">
      <dgm:prSet presAssocID="{2D21B7E3-916C-4B5B-AECA-168B718E13BD}" presName="bgRect" presStyleLbl="bgShp" presStyleIdx="2" presStyleCnt="7"/>
      <dgm:spPr/>
    </dgm:pt>
    <dgm:pt modelId="{2F19C7F5-A2D1-4D75-BFF5-016A960F4B79}" type="pres">
      <dgm:prSet presAssocID="{2D21B7E3-916C-4B5B-AECA-168B718E13BD}"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r chart"/>
        </a:ext>
      </dgm:extLst>
    </dgm:pt>
    <dgm:pt modelId="{6598BA49-4CAF-4BA8-BD3D-CDEBD6B2B454}" type="pres">
      <dgm:prSet presAssocID="{2D21B7E3-916C-4B5B-AECA-168B718E13BD}" presName="spaceRect" presStyleCnt="0"/>
      <dgm:spPr/>
    </dgm:pt>
    <dgm:pt modelId="{89F101D2-B377-4517-899A-35EE5F5286CA}" type="pres">
      <dgm:prSet presAssocID="{2D21B7E3-916C-4B5B-AECA-168B718E13BD}" presName="parTx" presStyleLbl="revTx" presStyleIdx="2" presStyleCnt="7">
        <dgm:presLayoutVars>
          <dgm:chMax val="0"/>
          <dgm:chPref val="0"/>
        </dgm:presLayoutVars>
      </dgm:prSet>
      <dgm:spPr/>
    </dgm:pt>
    <dgm:pt modelId="{5AE6AB7A-787D-4187-9B8B-EF37E9732D4E}" type="pres">
      <dgm:prSet presAssocID="{F87BEAB4-3BB6-49D9-9142-A97A526880A6}" presName="sibTrans" presStyleCnt="0"/>
      <dgm:spPr/>
    </dgm:pt>
    <dgm:pt modelId="{A4FD7098-5F78-4167-B1F0-47E348088335}" type="pres">
      <dgm:prSet presAssocID="{9303BFF5-0DC9-4639-B0C8-361B434B7AB3}" presName="compNode" presStyleCnt="0"/>
      <dgm:spPr/>
    </dgm:pt>
    <dgm:pt modelId="{C3046BF0-99FA-4C96-9A44-8C072A55ED90}" type="pres">
      <dgm:prSet presAssocID="{9303BFF5-0DC9-4639-B0C8-361B434B7AB3}" presName="bgRect" presStyleLbl="bgShp" presStyleIdx="3" presStyleCnt="7"/>
      <dgm:spPr/>
    </dgm:pt>
    <dgm:pt modelId="{CFCD82F0-9FA5-4707-B487-49FEB411E55A}" type="pres">
      <dgm:prSet presAssocID="{9303BFF5-0DC9-4639-B0C8-361B434B7AB3}"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Recycle"/>
        </a:ext>
      </dgm:extLst>
    </dgm:pt>
    <dgm:pt modelId="{4D55D078-E114-4D64-9F7B-5D06FFE0EB5D}" type="pres">
      <dgm:prSet presAssocID="{9303BFF5-0DC9-4639-B0C8-361B434B7AB3}" presName="spaceRect" presStyleCnt="0"/>
      <dgm:spPr/>
    </dgm:pt>
    <dgm:pt modelId="{CD21EEED-84C9-4D31-ABDF-532F5103003E}" type="pres">
      <dgm:prSet presAssocID="{9303BFF5-0DC9-4639-B0C8-361B434B7AB3}" presName="parTx" presStyleLbl="revTx" presStyleIdx="3" presStyleCnt="7">
        <dgm:presLayoutVars>
          <dgm:chMax val="0"/>
          <dgm:chPref val="0"/>
        </dgm:presLayoutVars>
      </dgm:prSet>
      <dgm:spPr/>
    </dgm:pt>
    <dgm:pt modelId="{FD76A313-7195-4D92-BBD0-613237802C6A}" type="pres">
      <dgm:prSet presAssocID="{9954D756-92C3-4D14-BBC6-F3FC30F50877}" presName="sibTrans" presStyleCnt="0"/>
      <dgm:spPr/>
    </dgm:pt>
    <dgm:pt modelId="{C2948A16-9435-46A5-97C3-DFC7AD6FCF6D}" type="pres">
      <dgm:prSet presAssocID="{9F7BCB06-7538-44B1-9621-81FB533EB487}" presName="compNode" presStyleCnt="0"/>
      <dgm:spPr/>
    </dgm:pt>
    <dgm:pt modelId="{FEEC632A-BDF1-4A69-8F9C-70CF24F2DEA7}" type="pres">
      <dgm:prSet presAssocID="{9F7BCB06-7538-44B1-9621-81FB533EB487}" presName="bgRect" presStyleLbl="bgShp" presStyleIdx="4" presStyleCnt="7"/>
      <dgm:spPr/>
    </dgm:pt>
    <dgm:pt modelId="{562C8D05-CFE2-42E4-B8A2-16CF877A7B05}" type="pres">
      <dgm:prSet presAssocID="{9F7BCB06-7538-44B1-9621-81FB533EB487}"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onnected"/>
        </a:ext>
      </dgm:extLst>
    </dgm:pt>
    <dgm:pt modelId="{7B044EA3-8410-4488-B522-0273547B14AB}" type="pres">
      <dgm:prSet presAssocID="{9F7BCB06-7538-44B1-9621-81FB533EB487}" presName="spaceRect" presStyleCnt="0"/>
      <dgm:spPr/>
    </dgm:pt>
    <dgm:pt modelId="{95701519-3611-428C-9F57-4649420016F9}" type="pres">
      <dgm:prSet presAssocID="{9F7BCB06-7538-44B1-9621-81FB533EB487}" presName="parTx" presStyleLbl="revTx" presStyleIdx="4" presStyleCnt="7">
        <dgm:presLayoutVars>
          <dgm:chMax val="0"/>
          <dgm:chPref val="0"/>
        </dgm:presLayoutVars>
      </dgm:prSet>
      <dgm:spPr/>
    </dgm:pt>
    <dgm:pt modelId="{A9169DA1-7BA4-47B0-AC07-69D9DF75B6A9}" type="pres">
      <dgm:prSet presAssocID="{8254A425-2428-4697-AB40-0FA3DA279016}" presName="sibTrans" presStyleCnt="0"/>
      <dgm:spPr/>
    </dgm:pt>
    <dgm:pt modelId="{16DB4BE9-3E9B-439A-8253-643B4BAACC70}" type="pres">
      <dgm:prSet presAssocID="{EC792790-DED5-4A51-B3DA-567D99D84664}" presName="compNode" presStyleCnt="0"/>
      <dgm:spPr/>
    </dgm:pt>
    <dgm:pt modelId="{470EED8B-44FE-406E-AF8A-74F5F364A570}" type="pres">
      <dgm:prSet presAssocID="{EC792790-DED5-4A51-B3DA-567D99D84664}" presName="bgRect" presStyleLbl="bgShp" presStyleIdx="5" presStyleCnt="7"/>
      <dgm:spPr/>
    </dgm:pt>
    <dgm:pt modelId="{454537AD-63B0-498F-BE2A-3CCCE3E51F30}" type="pres">
      <dgm:prSet presAssocID="{EC792790-DED5-4A51-B3DA-567D99D8466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Meeting"/>
        </a:ext>
      </dgm:extLst>
    </dgm:pt>
    <dgm:pt modelId="{C22D7A36-86D5-4BE2-88EF-60FC64BD83A8}" type="pres">
      <dgm:prSet presAssocID="{EC792790-DED5-4A51-B3DA-567D99D84664}" presName="spaceRect" presStyleCnt="0"/>
      <dgm:spPr/>
    </dgm:pt>
    <dgm:pt modelId="{4DDFB473-F0AA-4F06-82BE-065C0722C7D9}" type="pres">
      <dgm:prSet presAssocID="{EC792790-DED5-4A51-B3DA-567D99D84664}" presName="parTx" presStyleLbl="revTx" presStyleIdx="5" presStyleCnt="7">
        <dgm:presLayoutVars>
          <dgm:chMax val="0"/>
          <dgm:chPref val="0"/>
        </dgm:presLayoutVars>
      </dgm:prSet>
      <dgm:spPr/>
    </dgm:pt>
    <dgm:pt modelId="{99261659-224F-43F7-9231-8ABBFE5B89F1}" type="pres">
      <dgm:prSet presAssocID="{34AC8925-848B-468B-BE97-7CE5EF7C48F6}" presName="sibTrans" presStyleCnt="0"/>
      <dgm:spPr/>
    </dgm:pt>
    <dgm:pt modelId="{6394B953-C7CA-460E-B053-DC4433A48A1E}" type="pres">
      <dgm:prSet presAssocID="{E3D7FB9E-1570-4E5C-BC1A-1DDC40BC3EEF}" presName="compNode" presStyleCnt="0"/>
      <dgm:spPr/>
    </dgm:pt>
    <dgm:pt modelId="{56157833-7737-41D3-AD1D-BB24982F8437}" type="pres">
      <dgm:prSet presAssocID="{E3D7FB9E-1570-4E5C-BC1A-1DDC40BC3EEF}" presName="bgRect" presStyleLbl="bgShp" presStyleIdx="6" presStyleCnt="7"/>
      <dgm:spPr/>
    </dgm:pt>
    <dgm:pt modelId="{603F39F6-13DA-462B-AD97-BF7DB0E37CDC}" type="pres">
      <dgm:prSet presAssocID="{E3D7FB9E-1570-4E5C-BC1A-1DDC40BC3EEF}"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Firefighter"/>
        </a:ext>
      </dgm:extLst>
    </dgm:pt>
    <dgm:pt modelId="{269EC1CB-261D-43D5-977A-56792FA8E80B}" type="pres">
      <dgm:prSet presAssocID="{E3D7FB9E-1570-4E5C-BC1A-1DDC40BC3EEF}" presName="spaceRect" presStyleCnt="0"/>
      <dgm:spPr/>
    </dgm:pt>
    <dgm:pt modelId="{1AD2B1D3-2FAA-4C80-9F84-CB602429B911}" type="pres">
      <dgm:prSet presAssocID="{E3D7FB9E-1570-4E5C-BC1A-1DDC40BC3EEF}" presName="parTx" presStyleLbl="revTx" presStyleIdx="6" presStyleCnt="7">
        <dgm:presLayoutVars>
          <dgm:chMax val="0"/>
          <dgm:chPref val="0"/>
        </dgm:presLayoutVars>
      </dgm:prSet>
      <dgm:spPr/>
    </dgm:pt>
  </dgm:ptLst>
  <dgm:cxnLst>
    <dgm:cxn modelId="{9EE8E005-66D3-4C10-B85A-CD1B0A258C38}" type="presOf" srcId="{EC792790-DED5-4A51-B3DA-567D99D84664}" destId="{4DDFB473-F0AA-4F06-82BE-065C0722C7D9}" srcOrd="0" destOrd="0" presId="urn:microsoft.com/office/officeart/2018/2/layout/IconVerticalSolidList"/>
    <dgm:cxn modelId="{EF0FC722-7FA7-44DC-8118-528985CD4F87}" srcId="{D93F599E-2E85-452B-99DA-AC1C3E37209D}" destId="{4FB8698A-319B-4468-98BF-5720FD615792}" srcOrd="1" destOrd="0" parTransId="{6DFE99AC-63B6-4C5C-BBB5-35B8F3C02443}" sibTransId="{0C3B46D2-7619-41CA-959E-E37467EECFB8}"/>
    <dgm:cxn modelId="{6B173C2D-CDBA-4A9C-B936-A85F18D004E9}" type="presOf" srcId="{9303BFF5-0DC9-4639-B0C8-361B434B7AB3}" destId="{CD21EEED-84C9-4D31-ABDF-532F5103003E}" srcOrd="0" destOrd="0" presId="urn:microsoft.com/office/officeart/2018/2/layout/IconVerticalSolidList"/>
    <dgm:cxn modelId="{63040B3B-0634-4882-B0F0-7E0B3C018290}" type="presOf" srcId="{D93F599E-2E85-452B-99DA-AC1C3E37209D}" destId="{779D9051-CCC6-4556-97FC-E2417399D05D}" srcOrd="0" destOrd="0" presId="urn:microsoft.com/office/officeart/2018/2/layout/IconVerticalSolidList"/>
    <dgm:cxn modelId="{F9A48A3B-6FCA-491E-AE06-90589E701B4C}" srcId="{D93F599E-2E85-452B-99DA-AC1C3E37209D}" destId="{67EAF4DE-FE3D-4510-90EE-7F3009CBDDA9}" srcOrd="0" destOrd="0" parTransId="{EDAA62C5-C741-498E-9304-5CAED8356E39}" sibTransId="{E8C7C706-3F8F-42CE-9EAF-B5E11D477935}"/>
    <dgm:cxn modelId="{2046F33F-78ED-4FBE-8F05-79FB049D3A56}" type="presOf" srcId="{9F7BCB06-7538-44B1-9621-81FB533EB487}" destId="{95701519-3611-428C-9F57-4649420016F9}" srcOrd="0" destOrd="0" presId="urn:microsoft.com/office/officeart/2018/2/layout/IconVerticalSolidList"/>
    <dgm:cxn modelId="{B790F261-78FC-408D-8023-C77F17AC6557}" type="presOf" srcId="{4FB8698A-319B-4468-98BF-5720FD615792}" destId="{8CBDFA3F-9048-490C-AB95-8D5C4D9B3277}" srcOrd="0" destOrd="0" presId="urn:microsoft.com/office/officeart/2018/2/layout/IconVerticalSolidList"/>
    <dgm:cxn modelId="{6D87B342-1AAA-47EB-B1D6-57973EC3CCFD}" srcId="{D93F599E-2E85-452B-99DA-AC1C3E37209D}" destId="{2D21B7E3-916C-4B5B-AECA-168B718E13BD}" srcOrd="2" destOrd="0" parTransId="{D2812840-331A-4507-B728-B8274290862A}" sibTransId="{F87BEAB4-3BB6-49D9-9142-A97A526880A6}"/>
    <dgm:cxn modelId="{DFEEDC93-A2F8-4437-B6FF-A296F1A95509}" srcId="{D93F599E-2E85-452B-99DA-AC1C3E37209D}" destId="{E3D7FB9E-1570-4E5C-BC1A-1DDC40BC3EEF}" srcOrd="6" destOrd="0" parTransId="{8E829214-B914-442C-8F9C-30BB61183189}" sibTransId="{0BF50B96-B5E8-4295-972D-3A9EA415E446}"/>
    <dgm:cxn modelId="{79EE32A5-D7F8-41D5-8851-9BC41C4D225D}" srcId="{D93F599E-2E85-452B-99DA-AC1C3E37209D}" destId="{9303BFF5-0DC9-4639-B0C8-361B434B7AB3}" srcOrd="3" destOrd="0" parTransId="{364FC5E0-3E23-41E8-A9C7-309E163006AE}" sibTransId="{9954D756-92C3-4D14-BBC6-F3FC30F50877}"/>
    <dgm:cxn modelId="{71498BB4-4C68-4379-B760-33D224A44790}" srcId="{D93F599E-2E85-452B-99DA-AC1C3E37209D}" destId="{EC792790-DED5-4A51-B3DA-567D99D84664}" srcOrd="5" destOrd="0" parTransId="{70F687D7-8263-4623-8201-9EB872A586C2}" sibTransId="{34AC8925-848B-468B-BE97-7CE5EF7C48F6}"/>
    <dgm:cxn modelId="{B721D1B9-9222-4A41-8502-D6BA61A845ED}" type="presOf" srcId="{E3D7FB9E-1570-4E5C-BC1A-1DDC40BC3EEF}" destId="{1AD2B1D3-2FAA-4C80-9F84-CB602429B911}" srcOrd="0" destOrd="0" presId="urn:microsoft.com/office/officeart/2018/2/layout/IconVerticalSolidList"/>
    <dgm:cxn modelId="{00DF69E7-A868-4448-91B5-AD7C32026AAD}" srcId="{D93F599E-2E85-452B-99DA-AC1C3E37209D}" destId="{9F7BCB06-7538-44B1-9621-81FB533EB487}" srcOrd="4" destOrd="0" parTransId="{465084F1-BE82-4F54-9933-CF7B838836FC}" sibTransId="{8254A425-2428-4697-AB40-0FA3DA279016}"/>
    <dgm:cxn modelId="{2C004FE7-3307-4C89-8C14-93F3397A3A5A}" type="presOf" srcId="{67EAF4DE-FE3D-4510-90EE-7F3009CBDDA9}" destId="{B5468BB8-6D8D-4B6E-9B46-8EC3D3D2E918}" srcOrd="0" destOrd="0" presId="urn:microsoft.com/office/officeart/2018/2/layout/IconVerticalSolidList"/>
    <dgm:cxn modelId="{498A1BF3-9FBC-4796-8737-472F8E8054E4}" type="presOf" srcId="{2D21B7E3-916C-4B5B-AECA-168B718E13BD}" destId="{89F101D2-B377-4517-899A-35EE5F5286CA}" srcOrd="0" destOrd="0" presId="urn:microsoft.com/office/officeart/2018/2/layout/IconVerticalSolidList"/>
    <dgm:cxn modelId="{DFCAEF71-7437-4FB2-A1F2-7E1304CD86E8}" type="presParOf" srcId="{779D9051-CCC6-4556-97FC-E2417399D05D}" destId="{DA170D01-39F9-44E9-9412-C862D4309E02}" srcOrd="0" destOrd="0" presId="urn:microsoft.com/office/officeart/2018/2/layout/IconVerticalSolidList"/>
    <dgm:cxn modelId="{A74BD82C-7E3C-4567-92CB-B8543AE29096}" type="presParOf" srcId="{DA170D01-39F9-44E9-9412-C862D4309E02}" destId="{F67D6C4A-F1C3-4FE7-891D-0FBF847D01DC}" srcOrd="0" destOrd="0" presId="urn:microsoft.com/office/officeart/2018/2/layout/IconVerticalSolidList"/>
    <dgm:cxn modelId="{7865F1CE-F02F-49EA-AA96-8080EFE59BE6}" type="presParOf" srcId="{DA170D01-39F9-44E9-9412-C862D4309E02}" destId="{3F13C6FA-EDE3-4172-BDB8-4CFC47C2E6FF}" srcOrd="1" destOrd="0" presId="urn:microsoft.com/office/officeart/2018/2/layout/IconVerticalSolidList"/>
    <dgm:cxn modelId="{5C76F596-595C-4203-89E0-E53E6EEAFC2C}" type="presParOf" srcId="{DA170D01-39F9-44E9-9412-C862D4309E02}" destId="{83D391CB-9292-4CBC-B887-12BC210C7682}" srcOrd="2" destOrd="0" presId="urn:microsoft.com/office/officeart/2018/2/layout/IconVerticalSolidList"/>
    <dgm:cxn modelId="{443F2B2F-BECD-4AA4-841C-EB95CB8F7833}" type="presParOf" srcId="{DA170D01-39F9-44E9-9412-C862D4309E02}" destId="{B5468BB8-6D8D-4B6E-9B46-8EC3D3D2E918}" srcOrd="3" destOrd="0" presId="urn:microsoft.com/office/officeart/2018/2/layout/IconVerticalSolidList"/>
    <dgm:cxn modelId="{EE38E3C3-EC83-4273-834B-BC30B7C8974A}" type="presParOf" srcId="{779D9051-CCC6-4556-97FC-E2417399D05D}" destId="{62BFF8E0-DAAC-43CC-89C6-EF13833464B2}" srcOrd="1" destOrd="0" presId="urn:microsoft.com/office/officeart/2018/2/layout/IconVerticalSolidList"/>
    <dgm:cxn modelId="{A0D82982-D7F0-4620-96F2-AF8AD0ADA5E9}" type="presParOf" srcId="{779D9051-CCC6-4556-97FC-E2417399D05D}" destId="{0D55838E-56A5-447C-859A-4C5BB27AD5B6}" srcOrd="2" destOrd="0" presId="urn:microsoft.com/office/officeart/2018/2/layout/IconVerticalSolidList"/>
    <dgm:cxn modelId="{6AA12E38-3A89-4E24-831F-99067AB25173}" type="presParOf" srcId="{0D55838E-56A5-447C-859A-4C5BB27AD5B6}" destId="{C7B85351-A470-4AA0-B38B-7B70CB8FE396}" srcOrd="0" destOrd="0" presId="urn:microsoft.com/office/officeart/2018/2/layout/IconVerticalSolidList"/>
    <dgm:cxn modelId="{CB6A7DE2-116E-4022-9EF1-2CB9D4475314}" type="presParOf" srcId="{0D55838E-56A5-447C-859A-4C5BB27AD5B6}" destId="{A1A73C01-FAEE-4E85-962B-728AA208FECD}" srcOrd="1" destOrd="0" presId="urn:microsoft.com/office/officeart/2018/2/layout/IconVerticalSolidList"/>
    <dgm:cxn modelId="{75BEEFE3-B9F3-41AD-ADA3-077F62CB326B}" type="presParOf" srcId="{0D55838E-56A5-447C-859A-4C5BB27AD5B6}" destId="{6CD93DDB-31A0-4766-B833-57796B23B393}" srcOrd="2" destOrd="0" presId="urn:microsoft.com/office/officeart/2018/2/layout/IconVerticalSolidList"/>
    <dgm:cxn modelId="{ACDB2F11-377B-404E-9F7D-39A4FC1AFCBE}" type="presParOf" srcId="{0D55838E-56A5-447C-859A-4C5BB27AD5B6}" destId="{8CBDFA3F-9048-490C-AB95-8D5C4D9B3277}" srcOrd="3" destOrd="0" presId="urn:microsoft.com/office/officeart/2018/2/layout/IconVerticalSolidList"/>
    <dgm:cxn modelId="{52E505F7-8874-4317-9E28-4FD32F13A218}" type="presParOf" srcId="{779D9051-CCC6-4556-97FC-E2417399D05D}" destId="{2BF18042-AFA5-4FC9-A699-C9173F06DCBC}" srcOrd="3" destOrd="0" presId="urn:microsoft.com/office/officeart/2018/2/layout/IconVerticalSolidList"/>
    <dgm:cxn modelId="{1DD6070C-B256-4A11-9A66-C3BD6D5ACA78}" type="presParOf" srcId="{779D9051-CCC6-4556-97FC-E2417399D05D}" destId="{707EB30C-4CD7-4C5A-A74E-5D2FFA00A638}" srcOrd="4" destOrd="0" presId="urn:microsoft.com/office/officeart/2018/2/layout/IconVerticalSolidList"/>
    <dgm:cxn modelId="{729B4AB3-D723-4D36-9B2F-2681FDE8D8DA}" type="presParOf" srcId="{707EB30C-4CD7-4C5A-A74E-5D2FFA00A638}" destId="{677DDD8F-AECA-4EDC-A8B6-DABF38B7FB36}" srcOrd="0" destOrd="0" presId="urn:microsoft.com/office/officeart/2018/2/layout/IconVerticalSolidList"/>
    <dgm:cxn modelId="{CC7DEC66-1D0F-4073-B482-35EAB01DAB2B}" type="presParOf" srcId="{707EB30C-4CD7-4C5A-A74E-5D2FFA00A638}" destId="{2F19C7F5-A2D1-4D75-BFF5-016A960F4B79}" srcOrd="1" destOrd="0" presId="urn:microsoft.com/office/officeart/2018/2/layout/IconVerticalSolidList"/>
    <dgm:cxn modelId="{D70301A7-1040-47CF-9FB1-0D2EB769B21D}" type="presParOf" srcId="{707EB30C-4CD7-4C5A-A74E-5D2FFA00A638}" destId="{6598BA49-4CAF-4BA8-BD3D-CDEBD6B2B454}" srcOrd="2" destOrd="0" presId="urn:microsoft.com/office/officeart/2018/2/layout/IconVerticalSolidList"/>
    <dgm:cxn modelId="{9319C0D7-35B3-4EC9-B304-C12D3AD86152}" type="presParOf" srcId="{707EB30C-4CD7-4C5A-A74E-5D2FFA00A638}" destId="{89F101D2-B377-4517-899A-35EE5F5286CA}" srcOrd="3" destOrd="0" presId="urn:microsoft.com/office/officeart/2018/2/layout/IconVerticalSolidList"/>
    <dgm:cxn modelId="{ECBBA93E-25DC-4A55-8A7D-9141935CE05A}" type="presParOf" srcId="{779D9051-CCC6-4556-97FC-E2417399D05D}" destId="{5AE6AB7A-787D-4187-9B8B-EF37E9732D4E}" srcOrd="5" destOrd="0" presId="urn:microsoft.com/office/officeart/2018/2/layout/IconVerticalSolidList"/>
    <dgm:cxn modelId="{ED18D944-69FE-4D45-B590-854253E58D9A}" type="presParOf" srcId="{779D9051-CCC6-4556-97FC-E2417399D05D}" destId="{A4FD7098-5F78-4167-B1F0-47E348088335}" srcOrd="6" destOrd="0" presId="urn:microsoft.com/office/officeart/2018/2/layout/IconVerticalSolidList"/>
    <dgm:cxn modelId="{440ED331-BAEB-4197-A1D5-C55BFBE3F347}" type="presParOf" srcId="{A4FD7098-5F78-4167-B1F0-47E348088335}" destId="{C3046BF0-99FA-4C96-9A44-8C072A55ED90}" srcOrd="0" destOrd="0" presId="urn:microsoft.com/office/officeart/2018/2/layout/IconVerticalSolidList"/>
    <dgm:cxn modelId="{B6F050FB-4C29-454E-A6C9-CAF558DBF969}" type="presParOf" srcId="{A4FD7098-5F78-4167-B1F0-47E348088335}" destId="{CFCD82F0-9FA5-4707-B487-49FEB411E55A}" srcOrd="1" destOrd="0" presId="urn:microsoft.com/office/officeart/2018/2/layout/IconVerticalSolidList"/>
    <dgm:cxn modelId="{0843114D-0638-42AC-B2A4-484636BF3FAC}" type="presParOf" srcId="{A4FD7098-5F78-4167-B1F0-47E348088335}" destId="{4D55D078-E114-4D64-9F7B-5D06FFE0EB5D}" srcOrd="2" destOrd="0" presId="urn:microsoft.com/office/officeart/2018/2/layout/IconVerticalSolidList"/>
    <dgm:cxn modelId="{1BAEC371-9863-446A-A795-A8C9A73AF45C}" type="presParOf" srcId="{A4FD7098-5F78-4167-B1F0-47E348088335}" destId="{CD21EEED-84C9-4D31-ABDF-532F5103003E}" srcOrd="3" destOrd="0" presId="urn:microsoft.com/office/officeart/2018/2/layout/IconVerticalSolidList"/>
    <dgm:cxn modelId="{CC9BE5D5-7D46-48DF-AAC3-3FF177A3B73C}" type="presParOf" srcId="{779D9051-CCC6-4556-97FC-E2417399D05D}" destId="{FD76A313-7195-4D92-BBD0-613237802C6A}" srcOrd="7" destOrd="0" presId="urn:microsoft.com/office/officeart/2018/2/layout/IconVerticalSolidList"/>
    <dgm:cxn modelId="{14927C66-505F-4806-831C-407D567D4B95}" type="presParOf" srcId="{779D9051-CCC6-4556-97FC-E2417399D05D}" destId="{C2948A16-9435-46A5-97C3-DFC7AD6FCF6D}" srcOrd="8" destOrd="0" presId="urn:microsoft.com/office/officeart/2018/2/layout/IconVerticalSolidList"/>
    <dgm:cxn modelId="{F7275A94-18C4-4160-AB38-16563AE6EB2E}" type="presParOf" srcId="{C2948A16-9435-46A5-97C3-DFC7AD6FCF6D}" destId="{FEEC632A-BDF1-4A69-8F9C-70CF24F2DEA7}" srcOrd="0" destOrd="0" presId="urn:microsoft.com/office/officeart/2018/2/layout/IconVerticalSolidList"/>
    <dgm:cxn modelId="{01EB7D0C-0B85-40ED-90CD-32705CB0EAAB}" type="presParOf" srcId="{C2948A16-9435-46A5-97C3-DFC7AD6FCF6D}" destId="{562C8D05-CFE2-42E4-B8A2-16CF877A7B05}" srcOrd="1" destOrd="0" presId="urn:microsoft.com/office/officeart/2018/2/layout/IconVerticalSolidList"/>
    <dgm:cxn modelId="{1B223144-C0ED-4181-A18A-BD42A9FB3725}" type="presParOf" srcId="{C2948A16-9435-46A5-97C3-DFC7AD6FCF6D}" destId="{7B044EA3-8410-4488-B522-0273547B14AB}" srcOrd="2" destOrd="0" presId="urn:microsoft.com/office/officeart/2018/2/layout/IconVerticalSolidList"/>
    <dgm:cxn modelId="{49E7A876-C330-4C08-97DA-843834D7CABA}" type="presParOf" srcId="{C2948A16-9435-46A5-97C3-DFC7AD6FCF6D}" destId="{95701519-3611-428C-9F57-4649420016F9}" srcOrd="3" destOrd="0" presId="urn:microsoft.com/office/officeart/2018/2/layout/IconVerticalSolidList"/>
    <dgm:cxn modelId="{98518BBD-3589-4404-AE79-93B28F847292}" type="presParOf" srcId="{779D9051-CCC6-4556-97FC-E2417399D05D}" destId="{A9169DA1-7BA4-47B0-AC07-69D9DF75B6A9}" srcOrd="9" destOrd="0" presId="urn:microsoft.com/office/officeart/2018/2/layout/IconVerticalSolidList"/>
    <dgm:cxn modelId="{98FE471F-08D5-4029-BB4F-3AA16130088D}" type="presParOf" srcId="{779D9051-CCC6-4556-97FC-E2417399D05D}" destId="{16DB4BE9-3E9B-439A-8253-643B4BAACC70}" srcOrd="10" destOrd="0" presId="urn:microsoft.com/office/officeart/2018/2/layout/IconVerticalSolidList"/>
    <dgm:cxn modelId="{C662F726-5609-42E7-B101-D6B24F97A371}" type="presParOf" srcId="{16DB4BE9-3E9B-439A-8253-643B4BAACC70}" destId="{470EED8B-44FE-406E-AF8A-74F5F364A570}" srcOrd="0" destOrd="0" presId="urn:microsoft.com/office/officeart/2018/2/layout/IconVerticalSolidList"/>
    <dgm:cxn modelId="{48E7C428-3ADD-418C-BC11-F076C50DE123}" type="presParOf" srcId="{16DB4BE9-3E9B-439A-8253-643B4BAACC70}" destId="{454537AD-63B0-498F-BE2A-3CCCE3E51F30}" srcOrd="1" destOrd="0" presId="urn:microsoft.com/office/officeart/2018/2/layout/IconVerticalSolidList"/>
    <dgm:cxn modelId="{910AC135-531D-49F5-B79D-62E276514978}" type="presParOf" srcId="{16DB4BE9-3E9B-439A-8253-643B4BAACC70}" destId="{C22D7A36-86D5-4BE2-88EF-60FC64BD83A8}" srcOrd="2" destOrd="0" presId="urn:microsoft.com/office/officeart/2018/2/layout/IconVerticalSolidList"/>
    <dgm:cxn modelId="{5992A357-228D-4A41-83A0-16FBCAD39289}" type="presParOf" srcId="{16DB4BE9-3E9B-439A-8253-643B4BAACC70}" destId="{4DDFB473-F0AA-4F06-82BE-065C0722C7D9}" srcOrd="3" destOrd="0" presId="urn:microsoft.com/office/officeart/2018/2/layout/IconVerticalSolidList"/>
    <dgm:cxn modelId="{A6A1E7A1-9F97-401E-A1CA-2338E824E548}" type="presParOf" srcId="{779D9051-CCC6-4556-97FC-E2417399D05D}" destId="{99261659-224F-43F7-9231-8ABBFE5B89F1}" srcOrd="11" destOrd="0" presId="urn:microsoft.com/office/officeart/2018/2/layout/IconVerticalSolidList"/>
    <dgm:cxn modelId="{7E34C929-924B-4E9F-A57E-DB2E7B833091}" type="presParOf" srcId="{779D9051-CCC6-4556-97FC-E2417399D05D}" destId="{6394B953-C7CA-460E-B053-DC4433A48A1E}" srcOrd="12" destOrd="0" presId="urn:microsoft.com/office/officeart/2018/2/layout/IconVerticalSolidList"/>
    <dgm:cxn modelId="{AFA1DE84-5220-48FF-87B2-EB510EFE7ED6}" type="presParOf" srcId="{6394B953-C7CA-460E-B053-DC4433A48A1E}" destId="{56157833-7737-41D3-AD1D-BB24982F8437}" srcOrd="0" destOrd="0" presId="urn:microsoft.com/office/officeart/2018/2/layout/IconVerticalSolidList"/>
    <dgm:cxn modelId="{FE6FD6DF-BEC2-4D5C-A7D5-1638FCE672F3}" type="presParOf" srcId="{6394B953-C7CA-460E-B053-DC4433A48A1E}" destId="{603F39F6-13DA-462B-AD97-BF7DB0E37CDC}" srcOrd="1" destOrd="0" presId="urn:microsoft.com/office/officeart/2018/2/layout/IconVerticalSolidList"/>
    <dgm:cxn modelId="{06CD155D-FDF9-4E5E-857B-592C445581D2}" type="presParOf" srcId="{6394B953-C7CA-460E-B053-DC4433A48A1E}" destId="{269EC1CB-261D-43D5-977A-56792FA8E80B}" srcOrd="2" destOrd="0" presId="urn:microsoft.com/office/officeart/2018/2/layout/IconVerticalSolidList"/>
    <dgm:cxn modelId="{95BB5738-C360-4B67-9705-935E55C589DD}" type="presParOf" srcId="{6394B953-C7CA-460E-B053-DC4433A48A1E}" destId="{1AD2B1D3-2FAA-4C80-9F84-CB602429B91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93F599E-2E85-452B-99DA-AC1C3E37209D}" type="doc">
      <dgm:prSet loTypeId="urn:microsoft.com/office/officeart/2008/layout/VerticalCurvedList" loCatId="list" qsTypeId="urn:microsoft.com/office/officeart/2005/8/quickstyle/simple3" qsCatId="simple" csTypeId="urn:microsoft.com/office/officeart/2005/8/colors/accent3_5" csCatId="accent3" phldr="1"/>
      <dgm:spPr/>
      <dgm:t>
        <a:bodyPr/>
        <a:lstStyle/>
        <a:p>
          <a:endParaRPr lang="en-US"/>
        </a:p>
      </dgm:t>
    </dgm:pt>
    <dgm:pt modelId="{67EAF4DE-FE3D-4510-90EE-7F3009CBDDA9}">
      <dgm:prSet custT="1"/>
      <dgm:spPr/>
      <dgm:t>
        <a:bodyPr/>
        <a:lstStyle/>
        <a:p>
          <a:r>
            <a:rPr lang="en-US" sz="1500" kern="1200" dirty="0">
              <a:latin typeface="Arial" panose="020B0604020202020204" pitchFamily="34" charset="0"/>
              <a:cs typeface="Arial" panose="020B0604020202020204" pitchFamily="34" charset="0"/>
            </a:rPr>
            <a:t>Code of Virginia </a:t>
          </a:r>
          <a:r>
            <a:rPr lang="en-US" sz="1500" kern="1200" dirty="0">
              <a:latin typeface="Arial" panose="020B0604020202020204" pitchFamily="34" charset="0"/>
              <a:ea typeface="+mn-ea"/>
              <a:cs typeface="Arial" panose="020B0604020202020204" pitchFamily="34" charset="0"/>
            </a:rPr>
            <a:t>Statute: § 10.1-1411</a:t>
          </a:r>
        </a:p>
      </dgm:t>
    </dgm:pt>
    <dgm:pt modelId="{EDAA62C5-C741-498E-9304-5CAED8356E39}" type="parTrans" cxnId="{F9A48A3B-6FCA-491E-AE06-90589E701B4C}">
      <dgm:prSet/>
      <dgm:spPr/>
      <dgm:t>
        <a:bodyPr/>
        <a:lstStyle/>
        <a:p>
          <a:endParaRPr lang="en-US" sz="1500">
            <a:latin typeface="Arial" panose="020B0604020202020204" pitchFamily="34" charset="0"/>
            <a:cs typeface="Arial" panose="020B0604020202020204" pitchFamily="34" charset="0"/>
          </a:endParaRPr>
        </a:p>
      </dgm:t>
    </dgm:pt>
    <dgm:pt modelId="{E8C7C706-3F8F-42CE-9EAF-B5E11D477935}" type="sibTrans" cxnId="{F9A48A3B-6FCA-491E-AE06-90589E701B4C}">
      <dgm:prSet/>
      <dgm:spPr/>
      <dgm:t>
        <a:bodyPr/>
        <a:lstStyle/>
        <a:p>
          <a:endParaRPr lang="en-US" sz="1500">
            <a:latin typeface="Arial" panose="020B0604020202020204" pitchFamily="34" charset="0"/>
            <a:cs typeface="Arial" panose="020B0604020202020204" pitchFamily="34" charset="0"/>
          </a:endParaRPr>
        </a:p>
      </dgm:t>
    </dgm:pt>
    <dgm:pt modelId="{4FB8698A-319B-4468-98BF-5720FD615792}">
      <dgm:prSet custT="1"/>
      <dgm:spPr/>
      <dgm:t>
        <a:bodyPr/>
        <a:lstStyle/>
        <a:p>
          <a:r>
            <a:rPr lang="en-US" sz="1500" dirty="0">
              <a:latin typeface="Arial" panose="020B0604020202020204" pitchFamily="34" charset="0"/>
              <a:cs typeface="Arial" panose="020B0604020202020204" pitchFamily="34" charset="0"/>
            </a:rPr>
            <a:t>Recycling Requirements Regulations: 9VAC20-130-125 – Mandatory required rates and recycling rate calculation</a:t>
          </a:r>
        </a:p>
      </dgm:t>
    </dgm:pt>
    <dgm:pt modelId="{6DFE99AC-63B6-4C5C-BBB5-35B8F3C02443}" type="parTrans" cxnId="{EF0FC722-7FA7-44DC-8118-528985CD4F87}">
      <dgm:prSet/>
      <dgm:spPr/>
      <dgm:t>
        <a:bodyPr/>
        <a:lstStyle/>
        <a:p>
          <a:endParaRPr lang="en-US" sz="1500">
            <a:latin typeface="Arial" panose="020B0604020202020204" pitchFamily="34" charset="0"/>
            <a:cs typeface="Arial" panose="020B0604020202020204" pitchFamily="34" charset="0"/>
          </a:endParaRPr>
        </a:p>
      </dgm:t>
    </dgm:pt>
    <dgm:pt modelId="{0C3B46D2-7619-41CA-959E-E37467EECFB8}" type="sibTrans" cxnId="{EF0FC722-7FA7-44DC-8118-528985CD4F87}">
      <dgm:prSet/>
      <dgm:spPr/>
      <dgm:t>
        <a:bodyPr/>
        <a:lstStyle/>
        <a:p>
          <a:endParaRPr lang="en-US" sz="1500">
            <a:latin typeface="Arial" panose="020B0604020202020204" pitchFamily="34" charset="0"/>
            <a:cs typeface="Arial" panose="020B0604020202020204" pitchFamily="34" charset="0"/>
          </a:endParaRPr>
        </a:p>
      </dgm:t>
    </dgm:pt>
    <dgm:pt modelId="{2D21B7E3-916C-4B5B-AECA-168B718E13BD}">
      <dgm:prSet custT="1"/>
      <dgm:spPr/>
      <dgm:t>
        <a:bodyPr/>
        <a:lstStyle/>
        <a:p>
          <a:r>
            <a:rPr lang="en-US" sz="1500" dirty="0">
              <a:latin typeface="Arial" panose="020B0604020202020204" pitchFamily="34" charset="0"/>
              <a:cs typeface="Arial" panose="020B0604020202020204" pitchFamily="34" charset="0"/>
            </a:rPr>
            <a:t>Recycling Data Reporting Regulations: 9VAC20-130-165 – Frequency of reporting and deadline to report</a:t>
          </a:r>
        </a:p>
      </dgm:t>
    </dgm:pt>
    <dgm:pt modelId="{D2812840-331A-4507-B728-B8274290862A}" type="parTrans" cxnId="{6D87B342-1AAA-47EB-B1D6-57973EC3CCFD}">
      <dgm:prSet/>
      <dgm:spPr/>
      <dgm:t>
        <a:bodyPr/>
        <a:lstStyle/>
        <a:p>
          <a:endParaRPr lang="en-US" sz="1500">
            <a:latin typeface="Arial" panose="020B0604020202020204" pitchFamily="34" charset="0"/>
            <a:cs typeface="Arial" panose="020B0604020202020204" pitchFamily="34" charset="0"/>
          </a:endParaRPr>
        </a:p>
      </dgm:t>
    </dgm:pt>
    <dgm:pt modelId="{F87BEAB4-3BB6-49D9-9142-A97A526880A6}" type="sibTrans" cxnId="{6D87B342-1AAA-47EB-B1D6-57973EC3CCFD}">
      <dgm:prSet/>
      <dgm:spPr/>
      <dgm:t>
        <a:bodyPr/>
        <a:lstStyle/>
        <a:p>
          <a:endParaRPr lang="en-US" sz="1500">
            <a:latin typeface="Arial" panose="020B0604020202020204" pitchFamily="34" charset="0"/>
            <a:cs typeface="Arial" panose="020B0604020202020204" pitchFamily="34" charset="0"/>
          </a:endParaRPr>
        </a:p>
      </dgm:t>
    </dgm:pt>
    <dgm:pt modelId="{9303BFF5-0DC9-4639-B0C8-361B434B7AB3}">
      <dgm:prSet custT="1"/>
      <dgm:spPr/>
      <dgm:t>
        <a:bodyPr/>
        <a:lstStyle/>
        <a:p>
          <a:r>
            <a:rPr lang="en-US" sz="1500" dirty="0">
              <a:latin typeface="Arial" panose="020B0604020202020204" pitchFamily="34" charset="0"/>
              <a:cs typeface="Arial" panose="020B0604020202020204" pitchFamily="34" charset="0"/>
            </a:rPr>
            <a:t>Currently, all recycling rate reports are submitted to DEQ in an Excel spreadsheet format</a:t>
          </a:r>
        </a:p>
      </dgm:t>
    </dgm:pt>
    <dgm:pt modelId="{364FC5E0-3E23-41E8-A9C7-309E163006AE}" type="parTrans" cxnId="{79EE32A5-D7F8-41D5-8851-9BC41C4D225D}">
      <dgm:prSet/>
      <dgm:spPr/>
      <dgm:t>
        <a:bodyPr/>
        <a:lstStyle/>
        <a:p>
          <a:endParaRPr lang="en-US" sz="1500">
            <a:latin typeface="Arial" panose="020B0604020202020204" pitchFamily="34" charset="0"/>
            <a:cs typeface="Arial" panose="020B0604020202020204" pitchFamily="34" charset="0"/>
          </a:endParaRPr>
        </a:p>
      </dgm:t>
    </dgm:pt>
    <dgm:pt modelId="{9954D756-92C3-4D14-BBC6-F3FC30F50877}" type="sibTrans" cxnId="{79EE32A5-D7F8-41D5-8851-9BC41C4D225D}">
      <dgm:prSet/>
      <dgm:spPr/>
      <dgm:t>
        <a:bodyPr/>
        <a:lstStyle/>
        <a:p>
          <a:endParaRPr lang="en-US" sz="1500">
            <a:latin typeface="Arial" panose="020B0604020202020204" pitchFamily="34" charset="0"/>
            <a:cs typeface="Arial" panose="020B0604020202020204" pitchFamily="34" charset="0"/>
          </a:endParaRPr>
        </a:p>
      </dgm:t>
    </dgm:pt>
    <dgm:pt modelId="{9F7BCB06-7538-44B1-9621-81FB533EB487}">
      <dgm:prSet custT="1"/>
      <dgm:spPr/>
      <dgm:t>
        <a:bodyPr/>
        <a:lstStyle/>
        <a:p>
          <a:r>
            <a:rPr lang="en-US" sz="1500" dirty="0">
              <a:latin typeface="Arial" panose="020B0604020202020204" pitchFamily="34" charset="0"/>
              <a:cs typeface="Arial" panose="020B0604020202020204" pitchFamily="34" charset="0"/>
            </a:rPr>
            <a:t>Tracking, data analysis, and statewide rate calculations are performed manually using spreadsheets</a:t>
          </a:r>
        </a:p>
      </dgm:t>
    </dgm:pt>
    <dgm:pt modelId="{465084F1-BE82-4F54-9933-CF7B838836FC}" type="parTrans" cxnId="{00DF69E7-A868-4448-91B5-AD7C32026AAD}">
      <dgm:prSet/>
      <dgm:spPr/>
      <dgm:t>
        <a:bodyPr/>
        <a:lstStyle/>
        <a:p>
          <a:endParaRPr lang="en-US" sz="1500">
            <a:latin typeface="Arial" panose="020B0604020202020204" pitchFamily="34" charset="0"/>
            <a:cs typeface="Arial" panose="020B0604020202020204" pitchFamily="34" charset="0"/>
          </a:endParaRPr>
        </a:p>
      </dgm:t>
    </dgm:pt>
    <dgm:pt modelId="{8254A425-2428-4697-AB40-0FA3DA279016}" type="sibTrans" cxnId="{00DF69E7-A868-4448-91B5-AD7C32026AAD}">
      <dgm:prSet/>
      <dgm:spPr/>
      <dgm:t>
        <a:bodyPr/>
        <a:lstStyle/>
        <a:p>
          <a:endParaRPr lang="en-US" sz="1500">
            <a:latin typeface="Arial" panose="020B0604020202020204" pitchFamily="34" charset="0"/>
            <a:cs typeface="Arial" panose="020B0604020202020204" pitchFamily="34" charset="0"/>
          </a:endParaRPr>
        </a:p>
      </dgm:t>
    </dgm:pt>
    <dgm:pt modelId="{EC792790-DED5-4A51-B3DA-567D99D84664}">
      <dgm:prSet custT="1"/>
      <dgm:spPr/>
      <dgm:t>
        <a:bodyPr/>
        <a:lstStyle/>
        <a:p>
          <a:r>
            <a:rPr lang="en-US" sz="1500" b="1" dirty="0">
              <a:latin typeface="Arial" panose="020B0604020202020204" pitchFamily="34" charset="0"/>
              <a:cs typeface="Arial" panose="020B0604020202020204" pitchFamily="34" charset="0"/>
            </a:rPr>
            <a:t>Intent is to make the reporting and review process easy on both the reporting entities and DEQ</a:t>
          </a:r>
        </a:p>
      </dgm:t>
    </dgm:pt>
    <dgm:pt modelId="{70F687D7-8263-4623-8201-9EB872A586C2}" type="parTrans" cxnId="{71498BB4-4C68-4379-B760-33D224A44790}">
      <dgm:prSet/>
      <dgm:spPr/>
      <dgm:t>
        <a:bodyPr/>
        <a:lstStyle/>
        <a:p>
          <a:endParaRPr lang="en-US" sz="1500">
            <a:latin typeface="Arial" panose="020B0604020202020204" pitchFamily="34" charset="0"/>
            <a:cs typeface="Arial" panose="020B0604020202020204" pitchFamily="34" charset="0"/>
          </a:endParaRPr>
        </a:p>
      </dgm:t>
    </dgm:pt>
    <dgm:pt modelId="{34AC8925-848B-468B-BE97-7CE5EF7C48F6}" type="sibTrans" cxnId="{71498BB4-4C68-4379-B760-33D224A44790}">
      <dgm:prSet/>
      <dgm:spPr/>
      <dgm:t>
        <a:bodyPr/>
        <a:lstStyle/>
        <a:p>
          <a:endParaRPr lang="en-US" sz="1500">
            <a:latin typeface="Arial" panose="020B0604020202020204" pitchFamily="34" charset="0"/>
            <a:cs typeface="Arial" panose="020B0604020202020204" pitchFamily="34" charset="0"/>
          </a:endParaRPr>
        </a:p>
      </dgm:t>
    </dgm:pt>
    <dgm:pt modelId="{C061FD29-084B-4934-A488-B154B7514605}" type="pres">
      <dgm:prSet presAssocID="{D93F599E-2E85-452B-99DA-AC1C3E37209D}" presName="Name0" presStyleCnt="0">
        <dgm:presLayoutVars>
          <dgm:chMax val="7"/>
          <dgm:chPref val="7"/>
          <dgm:dir/>
        </dgm:presLayoutVars>
      </dgm:prSet>
      <dgm:spPr/>
    </dgm:pt>
    <dgm:pt modelId="{B68F84B9-E2F0-4B83-BB74-C17A2D14BA18}" type="pres">
      <dgm:prSet presAssocID="{D93F599E-2E85-452B-99DA-AC1C3E37209D}" presName="Name1" presStyleCnt="0"/>
      <dgm:spPr/>
    </dgm:pt>
    <dgm:pt modelId="{C4FC8C88-25CB-431A-92E0-838FC0E81AB9}" type="pres">
      <dgm:prSet presAssocID="{D93F599E-2E85-452B-99DA-AC1C3E37209D}" presName="cycle" presStyleCnt="0"/>
      <dgm:spPr/>
    </dgm:pt>
    <dgm:pt modelId="{0ECDB8E8-A8B7-4B2F-A2F0-662509A23C5C}" type="pres">
      <dgm:prSet presAssocID="{D93F599E-2E85-452B-99DA-AC1C3E37209D}" presName="srcNode" presStyleLbl="node1" presStyleIdx="0" presStyleCnt="6"/>
      <dgm:spPr/>
    </dgm:pt>
    <dgm:pt modelId="{69DA02FB-DA23-4C4F-AA4F-EA83EDC8C0AE}" type="pres">
      <dgm:prSet presAssocID="{D93F599E-2E85-452B-99DA-AC1C3E37209D}" presName="conn" presStyleLbl="parChTrans1D2" presStyleIdx="0" presStyleCnt="1"/>
      <dgm:spPr/>
    </dgm:pt>
    <dgm:pt modelId="{4BAE105E-A08E-4D18-B34C-F33D2DCF0404}" type="pres">
      <dgm:prSet presAssocID="{D93F599E-2E85-452B-99DA-AC1C3E37209D}" presName="extraNode" presStyleLbl="node1" presStyleIdx="0" presStyleCnt="6"/>
      <dgm:spPr/>
    </dgm:pt>
    <dgm:pt modelId="{3C80EAAF-9429-41CC-B31E-378477A0822E}" type="pres">
      <dgm:prSet presAssocID="{D93F599E-2E85-452B-99DA-AC1C3E37209D}" presName="dstNode" presStyleLbl="node1" presStyleIdx="0" presStyleCnt="6"/>
      <dgm:spPr/>
    </dgm:pt>
    <dgm:pt modelId="{21D42C6F-B6F5-4B6A-B16D-6625D4FA9AA1}" type="pres">
      <dgm:prSet presAssocID="{67EAF4DE-FE3D-4510-90EE-7F3009CBDDA9}" presName="text_1" presStyleLbl="node1" presStyleIdx="0" presStyleCnt="6">
        <dgm:presLayoutVars>
          <dgm:bulletEnabled val="1"/>
        </dgm:presLayoutVars>
      </dgm:prSet>
      <dgm:spPr/>
    </dgm:pt>
    <dgm:pt modelId="{4BB21C10-E47E-4BC2-A1C3-14044E9A4224}" type="pres">
      <dgm:prSet presAssocID="{67EAF4DE-FE3D-4510-90EE-7F3009CBDDA9}" presName="accent_1" presStyleCnt="0"/>
      <dgm:spPr/>
    </dgm:pt>
    <dgm:pt modelId="{FCBBF704-05CD-483C-A7B3-0232990E62CC}" type="pres">
      <dgm:prSet presAssocID="{67EAF4DE-FE3D-4510-90EE-7F3009CBDDA9}" presName="accentRepeatNode" presStyleLbl="solidFgAcc1" presStyleIdx="0" presStyleCnt="6"/>
      <dgm:spPr/>
    </dgm:pt>
    <dgm:pt modelId="{F761FA8F-776D-4673-991C-49A7AA6EE519}" type="pres">
      <dgm:prSet presAssocID="{4FB8698A-319B-4468-98BF-5720FD615792}" presName="text_2" presStyleLbl="node1" presStyleIdx="1" presStyleCnt="6">
        <dgm:presLayoutVars>
          <dgm:bulletEnabled val="1"/>
        </dgm:presLayoutVars>
      </dgm:prSet>
      <dgm:spPr/>
    </dgm:pt>
    <dgm:pt modelId="{1ABA3827-880A-452F-955C-6B3D762E5D38}" type="pres">
      <dgm:prSet presAssocID="{4FB8698A-319B-4468-98BF-5720FD615792}" presName="accent_2" presStyleCnt="0"/>
      <dgm:spPr/>
    </dgm:pt>
    <dgm:pt modelId="{DCE1148D-9A15-468F-8D33-EFE215F0EEC5}" type="pres">
      <dgm:prSet presAssocID="{4FB8698A-319B-4468-98BF-5720FD615792}" presName="accentRepeatNode" presStyleLbl="solidFgAcc1" presStyleIdx="1" presStyleCnt="6"/>
      <dgm:spPr/>
    </dgm:pt>
    <dgm:pt modelId="{F9073BD9-D3E9-4F7A-8178-DF6113721574}" type="pres">
      <dgm:prSet presAssocID="{2D21B7E3-916C-4B5B-AECA-168B718E13BD}" presName="text_3" presStyleLbl="node1" presStyleIdx="2" presStyleCnt="6">
        <dgm:presLayoutVars>
          <dgm:bulletEnabled val="1"/>
        </dgm:presLayoutVars>
      </dgm:prSet>
      <dgm:spPr/>
    </dgm:pt>
    <dgm:pt modelId="{56AD912E-7955-445C-B968-F54F8C229DFD}" type="pres">
      <dgm:prSet presAssocID="{2D21B7E3-916C-4B5B-AECA-168B718E13BD}" presName="accent_3" presStyleCnt="0"/>
      <dgm:spPr/>
    </dgm:pt>
    <dgm:pt modelId="{AE17032F-D8D0-44FA-A5F1-FAFA54B0788E}" type="pres">
      <dgm:prSet presAssocID="{2D21B7E3-916C-4B5B-AECA-168B718E13BD}" presName="accentRepeatNode" presStyleLbl="solidFgAcc1" presStyleIdx="2" presStyleCnt="6"/>
      <dgm:spPr/>
    </dgm:pt>
    <dgm:pt modelId="{CCD69C93-1964-464A-AD30-31CF9319DBB3}" type="pres">
      <dgm:prSet presAssocID="{9303BFF5-0DC9-4639-B0C8-361B434B7AB3}" presName="text_4" presStyleLbl="node1" presStyleIdx="3" presStyleCnt="6">
        <dgm:presLayoutVars>
          <dgm:bulletEnabled val="1"/>
        </dgm:presLayoutVars>
      </dgm:prSet>
      <dgm:spPr/>
    </dgm:pt>
    <dgm:pt modelId="{1AA0EE6B-D567-4C9A-ACBF-97E265C841A6}" type="pres">
      <dgm:prSet presAssocID="{9303BFF5-0DC9-4639-B0C8-361B434B7AB3}" presName="accent_4" presStyleCnt="0"/>
      <dgm:spPr/>
    </dgm:pt>
    <dgm:pt modelId="{98898C76-22FF-4128-946E-036A197E873D}" type="pres">
      <dgm:prSet presAssocID="{9303BFF5-0DC9-4639-B0C8-361B434B7AB3}" presName="accentRepeatNode" presStyleLbl="solidFgAcc1" presStyleIdx="3" presStyleCnt="6"/>
      <dgm:spPr/>
    </dgm:pt>
    <dgm:pt modelId="{8CED8C8E-E2C2-4CB4-8113-EF79C5E5093B}" type="pres">
      <dgm:prSet presAssocID="{9F7BCB06-7538-44B1-9621-81FB533EB487}" presName="text_5" presStyleLbl="node1" presStyleIdx="4" presStyleCnt="6">
        <dgm:presLayoutVars>
          <dgm:bulletEnabled val="1"/>
        </dgm:presLayoutVars>
      </dgm:prSet>
      <dgm:spPr/>
    </dgm:pt>
    <dgm:pt modelId="{29DFFA27-8F57-4478-BCD1-0E20B7327AB2}" type="pres">
      <dgm:prSet presAssocID="{9F7BCB06-7538-44B1-9621-81FB533EB487}" presName="accent_5" presStyleCnt="0"/>
      <dgm:spPr/>
    </dgm:pt>
    <dgm:pt modelId="{4D7A2B15-540C-49A6-8901-9670653C1BB7}" type="pres">
      <dgm:prSet presAssocID="{9F7BCB06-7538-44B1-9621-81FB533EB487}" presName="accentRepeatNode" presStyleLbl="solidFgAcc1" presStyleIdx="4" presStyleCnt="6"/>
      <dgm:spPr/>
    </dgm:pt>
    <dgm:pt modelId="{44374EAC-4853-4CA5-8058-9C15A7F92A2A}" type="pres">
      <dgm:prSet presAssocID="{EC792790-DED5-4A51-B3DA-567D99D84664}" presName="text_6" presStyleLbl="node1" presStyleIdx="5" presStyleCnt="6">
        <dgm:presLayoutVars>
          <dgm:bulletEnabled val="1"/>
        </dgm:presLayoutVars>
      </dgm:prSet>
      <dgm:spPr/>
    </dgm:pt>
    <dgm:pt modelId="{21B4B619-F489-43BF-A274-ABC2FCD0403E}" type="pres">
      <dgm:prSet presAssocID="{EC792790-DED5-4A51-B3DA-567D99D84664}" presName="accent_6" presStyleCnt="0"/>
      <dgm:spPr/>
    </dgm:pt>
    <dgm:pt modelId="{75350BD4-4738-4D51-AED7-29A61953DC95}" type="pres">
      <dgm:prSet presAssocID="{EC792790-DED5-4A51-B3DA-567D99D84664}" presName="accentRepeatNode" presStyleLbl="solidFgAcc1" presStyleIdx="5" presStyleCnt="6"/>
      <dgm:spPr/>
    </dgm:pt>
  </dgm:ptLst>
  <dgm:cxnLst>
    <dgm:cxn modelId="{9119A301-4049-4D5B-9B9C-4921D5A4DE6D}" type="presOf" srcId="{D93F599E-2E85-452B-99DA-AC1C3E37209D}" destId="{C061FD29-084B-4934-A488-B154B7514605}" srcOrd="0" destOrd="0" presId="urn:microsoft.com/office/officeart/2008/layout/VerticalCurvedList"/>
    <dgm:cxn modelId="{782AA809-4435-4C8C-B9D6-58E6FF96F97E}" type="presOf" srcId="{EC792790-DED5-4A51-B3DA-567D99D84664}" destId="{44374EAC-4853-4CA5-8058-9C15A7F92A2A}" srcOrd="0" destOrd="0" presId="urn:microsoft.com/office/officeart/2008/layout/VerticalCurvedList"/>
    <dgm:cxn modelId="{EF0FC722-7FA7-44DC-8118-528985CD4F87}" srcId="{D93F599E-2E85-452B-99DA-AC1C3E37209D}" destId="{4FB8698A-319B-4468-98BF-5720FD615792}" srcOrd="1" destOrd="0" parTransId="{6DFE99AC-63B6-4C5C-BBB5-35B8F3C02443}" sibTransId="{0C3B46D2-7619-41CA-959E-E37467EECFB8}"/>
    <dgm:cxn modelId="{920D0628-553A-436B-B87F-C16A83E86A3F}" type="presOf" srcId="{4FB8698A-319B-4468-98BF-5720FD615792}" destId="{F761FA8F-776D-4673-991C-49A7AA6EE519}" srcOrd="0" destOrd="0" presId="urn:microsoft.com/office/officeart/2008/layout/VerticalCurvedList"/>
    <dgm:cxn modelId="{BA119228-D566-421F-B01E-0C989FBF7545}" type="presOf" srcId="{67EAF4DE-FE3D-4510-90EE-7F3009CBDDA9}" destId="{21D42C6F-B6F5-4B6A-B16D-6625D4FA9AA1}" srcOrd="0" destOrd="0" presId="urn:microsoft.com/office/officeart/2008/layout/VerticalCurvedList"/>
    <dgm:cxn modelId="{47DFC73A-2DBF-4B51-A617-AA8F55A7AC7C}" type="presOf" srcId="{2D21B7E3-916C-4B5B-AECA-168B718E13BD}" destId="{F9073BD9-D3E9-4F7A-8178-DF6113721574}" srcOrd="0" destOrd="0" presId="urn:microsoft.com/office/officeart/2008/layout/VerticalCurvedList"/>
    <dgm:cxn modelId="{F9A48A3B-6FCA-491E-AE06-90589E701B4C}" srcId="{D93F599E-2E85-452B-99DA-AC1C3E37209D}" destId="{67EAF4DE-FE3D-4510-90EE-7F3009CBDDA9}" srcOrd="0" destOrd="0" parTransId="{EDAA62C5-C741-498E-9304-5CAED8356E39}" sibTransId="{E8C7C706-3F8F-42CE-9EAF-B5E11D477935}"/>
    <dgm:cxn modelId="{DC0A703D-2845-412E-9892-A4D28B31DAA8}" type="presOf" srcId="{E8C7C706-3F8F-42CE-9EAF-B5E11D477935}" destId="{69DA02FB-DA23-4C4F-AA4F-EA83EDC8C0AE}" srcOrd="0" destOrd="0" presId="urn:microsoft.com/office/officeart/2008/layout/VerticalCurvedList"/>
    <dgm:cxn modelId="{6D87B342-1AAA-47EB-B1D6-57973EC3CCFD}" srcId="{D93F599E-2E85-452B-99DA-AC1C3E37209D}" destId="{2D21B7E3-916C-4B5B-AECA-168B718E13BD}" srcOrd="2" destOrd="0" parTransId="{D2812840-331A-4507-B728-B8274290862A}" sibTransId="{F87BEAB4-3BB6-49D9-9142-A97A526880A6}"/>
    <dgm:cxn modelId="{BAB7C987-3B86-4529-9044-08B463904DCA}" type="presOf" srcId="{9303BFF5-0DC9-4639-B0C8-361B434B7AB3}" destId="{CCD69C93-1964-464A-AD30-31CF9319DBB3}" srcOrd="0" destOrd="0" presId="urn:microsoft.com/office/officeart/2008/layout/VerticalCurvedList"/>
    <dgm:cxn modelId="{79EE32A5-D7F8-41D5-8851-9BC41C4D225D}" srcId="{D93F599E-2E85-452B-99DA-AC1C3E37209D}" destId="{9303BFF5-0DC9-4639-B0C8-361B434B7AB3}" srcOrd="3" destOrd="0" parTransId="{364FC5E0-3E23-41E8-A9C7-309E163006AE}" sibTransId="{9954D756-92C3-4D14-BBC6-F3FC30F50877}"/>
    <dgm:cxn modelId="{71498BB4-4C68-4379-B760-33D224A44790}" srcId="{D93F599E-2E85-452B-99DA-AC1C3E37209D}" destId="{EC792790-DED5-4A51-B3DA-567D99D84664}" srcOrd="5" destOrd="0" parTransId="{70F687D7-8263-4623-8201-9EB872A586C2}" sibTransId="{34AC8925-848B-468B-BE97-7CE5EF7C48F6}"/>
    <dgm:cxn modelId="{111945E4-BCF5-4AFC-865F-E3820FFEC9B2}" type="presOf" srcId="{9F7BCB06-7538-44B1-9621-81FB533EB487}" destId="{8CED8C8E-E2C2-4CB4-8113-EF79C5E5093B}" srcOrd="0" destOrd="0" presId="urn:microsoft.com/office/officeart/2008/layout/VerticalCurvedList"/>
    <dgm:cxn modelId="{00DF69E7-A868-4448-91B5-AD7C32026AAD}" srcId="{D93F599E-2E85-452B-99DA-AC1C3E37209D}" destId="{9F7BCB06-7538-44B1-9621-81FB533EB487}" srcOrd="4" destOrd="0" parTransId="{465084F1-BE82-4F54-9933-CF7B838836FC}" sibTransId="{8254A425-2428-4697-AB40-0FA3DA279016}"/>
    <dgm:cxn modelId="{CCDA17CF-FACC-4B35-90A4-CDAFD02BFC2F}" type="presParOf" srcId="{C061FD29-084B-4934-A488-B154B7514605}" destId="{B68F84B9-E2F0-4B83-BB74-C17A2D14BA18}" srcOrd="0" destOrd="0" presId="urn:microsoft.com/office/officeart/2008/layout/VerticalCurvedList"/>
    <dgm:cxn modelId="{A3241E98-9D6C-4CC3-80BA-DCB656CC05F2}" type="presParOf" srcId="{B68F84B9-E2F0-4B83-BB74-C17A2D14BA18}" destId="{C4FC8C88-25CB-431A-92E0-838FC0E81AB9}" srcOrd="0" destOrd="0" presId="urn:microsoft.com/office/officeart/2008/layout/VerticalCurvedList"/>
    <dgm:cxn modelId="{CA51694C-6E5D-4B90-A210-212CF8C2941E}" type="presParOf" srcId="{C4FC8C88-25CB-431A-92E0-838FC0E81AB9}" destId="{0ECDB8E8-A8B7-4B2F-A2F0-662509A23C5C}" srcOrd="0" destOrd="0" presId="urn:microsoft.com/office/officeart/2008/layout/VerticalCurvedList"/>
    <dgm:cxn modelId="{04C5D7A8-412B-439B-8C4F-030AEFEF0251}" type="presParOf" srcId="{C4FC8C88-25CB-431A-92E0-838FC0E81AB9}" destId="{69DA02FB-DA23-4C4F-AA4F-EA83EDC8C0AE}" srcOrd="1" destOrd="0" presId="urn:microsoft.com/office/officeart/2008/layout/VerticalCurvedList"/>
    <dgm:cxn modelId="{5EF45370-4144-4ED3-BE94-EC9B5A2B0ED8}" type="presParOf" srcId="{C4FC8C88-25CB-431A-92E0-838FC0E81AB9}" destId="{4BAE105E-A08E-4D18-B34C-F33D2DCF0404}" srcOrd="2" destOrd="0" presId="urn:microsoft.com/office/officeart/2008/layout/VerticalCurvedList"/>
    <dgm:cxn modelId="{DED67430-E159-4C19-833A-03FE2DCCABE0}" type="presParOf" srcId="{C4FC8C88-25CB-431A-92E0-838FC0E81AB9}" destId="{3C80EAAF-9429-41CC-B31E-378477A0822E}" srcOrd="3" destOrd="0" presId="urn:microsoft.com/office/officeart/2008/layout/VerticalCurvedList"/>
    <dgm:cxn modelId="{66D72319-CB5F-4619-931A-B1ED4256BAE2}" type="presParOf" srcId="{B68F84B9-E2F0-4B83-BB74-C17A2D14BA18}" destId="{21D42C6F-B6F5-4B6A-B16D-6625D4FA9AA1}" srcOrd="1" destOrd="0" presId="urn:microsoft.com/office/officeart/2008/layout/VerticalCurvedList"/>
    <dgm:cxn modelId="{92AE30F3-4CA5-4314-8A4D-DD0098A6E376}" type="presParOf" srcId="{B68F84B9-E2F0-4B83-BB74-C17A2D14BA18}" destId="{4BB21C10-E47E-4BC2-A1C3-14044E9A4224}" srcOrd="2" destOrd="0" presId="urn:microsoft.com/office/officeart/2008/layout/VerticalCurvedList"/>
    <dgm:cxn modelId="{F4A59503-2512-4B3D-9604-10C3B40BF5DC}" type="presParOf" srcId="{4BB21C10-E47E-4BC2-A1C3-14044E9A4224}" destId="{FCBBF704-05CD-483C-A7B3-0232990E62CC}" srcOrd="0" destOrd="0" presId="urn:microsoft.com/office/officeart/2008/layout/VerticalCurvedList"/>
    <dgm:cxn modelId="{56F84D11-01EF-489B-A194-1458C37816F2}" type="presParOf" srcId="{B68F84B9-E2F0-4B83-BB74-C17A2D14BA18}" destId="{F761FA8F-776D-4673-991C-49A7AA6EE519}" srcOrd="3" destOrd="0" presId="urn:microsoft.com/office/officeart/2008/layout/VerticalCurvedList"/>
    <dgm:cxn modelId="{CB44E282-5CFA-4E13-A9BC-F7FE9A077FE0}" type="presParOf" srcId="{B68F84B9-E2F0-4B83-BB74-C17A2D14BA18}" destId="{1ABA3827-880A-452F-955C-6B3D762E5D38}" srcOrd="4" destOrd="0" presId="urn:microsoft.com/office/officeart/2008/layout/VerticalCurvedList"/>
    <dgm:cxn modelId="{258FBEAE-9DA8-4D11-BEF6-9C593C9F6328}" type="presParOf" srcId="{1ABA3827-880A-452F-955C-6B3D762E5D38}" destId="{DCE1148D-9A15-468F-8D33-EFE215F0EEC5}" srcOrd="0" destOrd="0" presId="urn:microsoft.com/office/officeart/2008/layout/VerticalCurvedList"/>
    <dgm:cxn modelId="{A691432E-E037-4E21-856B-4AC8473D02A1}" type="presParOf" srcId="{B68F84B9-E2F0-4B83-BB74-C17A2D14BA18}" destId="{F9073BD9-D3E9-4F7A-8178-DF6113721574}" srcOrd="5" destOrd="0" presId="urn:microsoft.com/office/officeart/2008/layout/VerticalCurvedList"/>
    <dgm:cxn modelId="{35BF6902-5AB1-4F03-A2FA-4C967D8C51DA}" type="presParOf" srcId="{B68F84B9-E2F0-4B83-BB74-C17A2D14BA18}" destId="{56AD912E-7955-445C-B968-F54F8C229DFD}" srcOrd="6" destOrd="0" presId="urn:microsoft.com/office/officeart/2008/layout/VerticalCurvedList"/>
    <dgm:cxn modelId="{50E627E4-036B-4ED4-AA6D-F874ACFE1BEE}" type="presParOf" srcId="{56AD912E-7955-445C-B968-F54F8C229DFD}" destId="{AE17032F-D8D0-44FA-A5F1-FAFA54B0788E}" srcOrd="0" destOrd="0" presId="urn:microsoft.com/office/officeart/2008/layout/VerticalCurvedList"/>
    <dgm:cxn modelId="{D796C64D-43FB-4239-BB23-CFCEA97C1DE4}" type="presParOf" srcId="{B68F84B9-E2F0-4B83-BB74-C17A2D14BA18}" destId="{CCD69C93-1964-464A-AD30-31CF9319DBB3}" srcOrd="7" destOrd="0" presId="urn:microsoft.com/office/officeart/2008/layout/VerticalCurvedList"/>
    <dgm:cxn modelId="{80168C95-07C6-41D8-B61E-EECDF8220CD6}" type="presParOf" srcId="{B68F84B9-E2F0-4B83-BB74-C17A2D14BA18}" destId="{1AA0EE6B-D567-4C9A-ACBF-97E265C841A6}" srcOrd="8" destOrd="0" presId="urn:microsoft.com/office/officeart/2008/layout/VerticalCurvedList"/>
    <dgm:cxn modelId="{7C6F4DE5-F93A-4E56-9841-1C96B78A4631}" type="presParOf" srcId="{1AA0EE6B-D567-4C9A-ACBF-97E265C841A6}" destId="{98898C76-22FF-4128-946E-036A197E873D}" srcOrd="0" destOrd="0" presId="urn:microsoft.com/office/officeart/2008/layout/VerticalCurvedList"/>
    <dgm:cxn modelId="{44674BB2-CA5F-4856-A10B-DDF30E52E970}" type="presParOf" srcId="{B68F84B9-E2F0-4B83-BB74-C17A2D14BA18}" destId="{8CED8C8E-E2C2-4CB4-8113-EF79C5E5093B}" srcOrd="9" destOrd="0" presId="urn:microsoft.com/office/officeart/2008/layout/VerticalCurvedList"/>
    <dgm:cxn modelId="{347ECD8D-16E2-4D12-B505-36159869BB2A}" type="presParOf" srcId="{B68F84B9-E2F0-4B83-BB74-C17A2D14BA18}" destId="{29DFFA27-8F57-4478-BCD1-0E20B7327AB2}" srcOrd="10" destOrd="0" presId="urn:microsoft.com/office/officeart/2008/layout/VerticalCurvedList"/>
    <dgm:cxn modelId="{1545FA74-65D0-42C1-A9C3-E4D5F150248D}" type="presParOf" srcId="{29DFFA27-8F57-4478-BCD1-0E20B7327AB2}" destId="{4D7A2B15-540C-49A6-8901-9670653C1BB7}" srcOrd="0" destOrd="0" presId="urn:microsoft.com/office/officeart/2008/layout/VerticalCurvedList"/>
    <dgm:cxn modelId="{3D337E29-F60B-451A-A397-70B6D22C492B}" type="presParOf" srcId="{B68F84B9-E2F0-4B83-BB74-C17A2D14BA18}" destId="{44374EAC-4853-4CA5-8058-9C15A7F92A2A}" srcOrd="11" destOrd="0" presId="urn:microsoft.com/office/officeart/2008/layout/VerticalCurvedList"/>
    <dgm:cxn modelId="{61046B49-60D8-48FE-80E0-CE5B3073E4C0}" type="presParOf" srcId="{B68F84B9-E2F0-4B83-BB74-C17A2D14BA18}" destId="{21B4B619-F489-43BF-A274-ABC2FCD0403E}" srcOrd="12" destOrd="0" presId="urn:microsoft.com/office/officeart/2008/layout/VerticalCurvedList"/>
    <dgm:cxn modelId="{98189DB1-8FB9-4944-BE3B-778447F6E59F}" type="presParOf" srcId="{21B4B619-F489-43BF-A274-ABC2FCD0403E}" destId="{75350BD4-4738-4D51-AED7-29A61953DC95}"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3655E2-3205-4970-BF2D-84A1729C7F06}" type="doc">
      <dgm:prSet loTypeId="urn:microsoft.com/office/officeart/2005/8/layout/lProcess1" loCatId="process" qsTypeId="urn:microsoft.com/office/officeart/2005/8/quickstyle/simple2" qsCatId="simple" csTypeId="urn:microsoft.com/office/officeart/2005/8/colors/accent4_2" csCatId="accent4" phldr="1"/>
      <dgm:spPr/>
      <dgm:t>
        <a:bodyPr/>
        <a:lstStyle/>
        <a:p>
          <a:endParaRPr lang="en-US"/>
        </a:p>
      </dgm:t>
    </dgm:pt>
    <dgm:pt modelId="{3FD9FD61-3171-4AD0-8BB3-A39035C6D07A}">
      <dgm:prSet phldrT="[Text]" custT="1"/>
      <dgm:spPr/>
      <dgm:t>
        <a:bodyPr/>
        <a:lstStyle/>
        <a:p>
          <a:r>
            <a:rPr lang="en-US" sz="2000">
              <a:latin typeface="Arial" panose="020B0604020202020204" pitchFamily="34" charset="0"/>
              <a:cs typeface="Arial" panose="020B0604020202020204" pitchFamily="34" charset="0"/>
            </a:rPr>
            <a:t>15%</a:t>
          </a:r>
        </a:p>
      </dgm:t>
    </dgm:pt>
    <dgm:pt modelId="{C5BCC3AC-803B-4852-BE2A-46F3BED1AE39}" type="parTrans" cxnId="{ACD7C910-FF42-4480-B979-181BF4AB0D14}">
      <dgm:prSet/>
      <dgm:spPr/>
      <dgm:t>
        <a:bodyPr/>
        <a:lstStyle/>
        <a:p>
          <a:endParaRPr lang="en-US" sz="1700">
            <a:latin typeface="Arial" panose="020B0604020202020204" pitchFamily="34" charset="0"/>
            <a:cs typeface="Arial" panose="020B0604020202020204" pitchFamily="34" charset="0"/>
          </a:endParaRPr>
        </a:p>
      </dgm:t>
    </dgm:pt>
    <dgm:pt modelId="{50208153-1C0D-4CCD-A77A-0D171B508554}" type="sibTrans" cxnId="{ACD7C910-FF42-4480-B979-181BF4AB0D14}">
      <dgm:prSet/>
      <dgm:spPr/>
      <dgm:t>
        <a:bodyPr/>
        <a:lstStyle/>
        <a:p>
          <a:endParaRPr lang="en-US" sz="1700">
            <a:latin typeface="Arial" panose="020B0604020202020204" pitchFamily="34" charset="0"/>
            <a:cs typeface="Arial" panose="020B0604020202020204" pitchFamily="34" charset="0"/>
          </a:endParaRPr>
        </a:p>
      </dgm:t>
    </dgm:pt>
    <dgm:pt modelId="{65834944-AFC9-4530-861F-54C023931F5D}">
      <dgm:prSet phldrT="[Text]" custT="1"/>
      <dgm:spPr/>
      <dgm:t>
        <a:bodyPr/>
        <a:lstStyle/>
        <a:p>
          <a:pPr>
            <a:buClr>
              <a:srgbClr val="0F6FC6"/>
            </a:buClr>
            <a:buSzPct val="100000"/>
            <a:buNone/>
          </a:pPr>
          <a:r>
            <a:rPr lang="en-US" sz="1600" b="0">
              <a:ln/>
              <a:latin typeface="Arial" panose="020B0604020202020204" pitchFamily="34" charset="0"/>
              <a:cs typeface="Arial" panose="020B0604020202020204" pitchFamily="34" charset="0"/>
            </a:rPr>
            <a:t>population density &lt; 100 people/sq. mile, or unemployment rate 50% higher than the state average</a:t>
          </a:r>
          <a:endParaRPr lang="en-US" sz="1600" b="0">
            <a:latin typeface="Arial" panose="020B0604020202020204" pitchFamily="34" charset="0"/>
            <a:cs typeface="Arial" panose="020B0604020202020204" pitchFamily="34" charset="0"/>
          </a:endParaRPr>
        </a:p>
      </dgm:t>
    </dgm:pt>
    <dgm:pt modelId="{34A74843-7EFC-4D32-888C-BE17B0C00C7F}" type="parTrans" cxnId="{2A737761-12C6-4DEF-B8D0-E9AE1B5FDB44}">
      <dgm:prSet/>
      <dgm:spPr/>
      <dgm:t>
        <a:bodyPr/>
        <a:lstStyle/>
        <a:p>
          <a:endParaRPr lang="en-US" sz="1700">
            <a:latin typeface="Arial" panose="020B0604020202020204" pitchFamily="34" charset="0"/>
            <a:cs typeface="Arial" panose="020B0604020202020204" pitchFamily="34" charset="0"/>
          </a:endParaRPr>
        </a:p>
      </dgm:t>
    </dgm:pt>
    <dgm:pt modelId="{42472BC2-CA6B-42F4-AFDD-4C7F6A6063B1}" type="sibTrans" cxnId="{2A737761-12C6-4DEF-B8D0-E9AE1B5FDB44}">
      <dgm:prSet/>
      <dgm:spPr/>
      <dgm:t>
        <a:bodyPr/>
        <a:lstStyle/>
        <a:p>
          <a:endParaRPr lang="en-US" sz="1700">
            <a:latin typeface="Arial" panose="020B0604020202020204" pitchFamily="34" charset="0"/>
            <a:cs typeface="Arial" panose="020B0604020202020204" pitchFamily="34" charset="0"/>
          </a:endParaRPr>
        </a:p>
      </dgm:t>
    </dgm:pt>
    <dgm:pt modelId="{6E485A13-A7D3-48E2-97AA-521A34E3A16B}">
      <dgm:prSet phldrT="[Text]" custT="1"/>
      <dgm:spPr/>
      <dgm:t>
        <a:bodyPr/>
        <a:lstStyle/>
        <a:p>
          <a:r>
            <a:rPr lang="en-US" sz="2000">
              <a:latin typeface="Arial" panose="020B0604020202020204" pitchFamily="34" charset="0"/>
              <a:cs typeface="Arial" panose="020B0604020202020204" pitchFamily="34" charset="0"/>
            </a:rPr>
            <a:t>25%</a:t>
          </a:r>
        </a:p>
      </dgm:t>
    </dgm:pt>
    <dgm:pt modelId="{F92512A1-D787-449E-B097-F9DA52B2951A}" type="parTrans" cxnId="{D4A261F3-5A88-40BE-82E2-D389B2EE2E60}">
      <dgm:prSet/>
      <dgm:spPr/>
      <dgm:t>
        <a:bodyPr/>
        <a:lstStyle/>
        <a:p>
          <a:endParaRPr lang="en-US" sz="1700">
            <a:latin typeface="Arial" panose="020B0604020202020204" pitchFamily="34" charset="0"/>
            <a:cs typeface="Arial" panose="020B0604020202020204" pitchFamily="34" charset="0"/>
          </a:endParaRPr>
        </a:p>
      </dgm:t>
    </dgm:pt>
    <dgm:pt modelId="{3DFF4D47-57DA-4820-A69E-C08A6EF661A9}" type="sibTrans" cxnId="{D4A261F3-5A88-40BE-82E2-D389B2EE2E60}">
      <dgm:prSet/>
      <dgm:spPr/>
      <dgm:t>
        <a:bodyPr/>
        <a:lstStyle/>
        <a:p>
          <a:endParaRPr lang="en-US" sz="1700">
            <a:latin typeface="Arial" panose="020B0604020202020204" pitchFamily="34" charset="0"/>
            <a:cs typeface="Arial" panose="020B0604020202020204" pitchFamily="34" charset="0"/>
          </a:endParaRPr>
        </a:p>
      </dgm:t>
    </dgm:pt>
    <dgm:pt modelId="{8A812C24-621E-471C-B6E6-4D979A00C7CF}">
      <dgm:prSet phldrT="[Text]" custT="1"/>
      <dgm:spPr/>
      <dgm:t>
        <a:bodyPr/>
        <a:lstStyle/>
        <a:p>
          <a:r>
            <a:rPr lang="en-US" sz="1600">
              <a:latin typeface="Arial" panose="020B0604020202020204" pitchFamily="34" charset="0"/>
              <a:cs typeface="Arial" panose="020B0604020202020204" pitchFamily="34" charset="0"/>
            </a:rPr>
            <a:t>All Others</a:t>
          </a:r>
        </a:p>
      </dgm:t>
    </dgm:pt>
    <dgm:pt modelId="{896E8F1A-700C-4068-B76C-144351AF565E}" type="parTrans" cxnId="{077B49B0-37BA-498A-96DD-BEC2B6E093F7}">
      <dgm:prSet/>
      <dgm:spPr/>
      <dgm:t>
        <a:bodyPr/>
        <a:lstStyle/>
        <a:p>
          <a:endParaRPr lang="en-US" sz="1700">
            <a:latin typeface="Arial" panose="020B0604020202020204" pitchFamily="34" charset="0"/>
            <a:cs typeface="Arial" panose="020B0604020202020204" pitchFamily="34" charset="0"/>
          </a:endParaRPr>
        </a:p>
      </dgm:t>
    </dgm:pt>
    <dgm:pt modelId="{393B4529-E81C-43E2-82A7-2E93B19AC631}" type="sibTrans" cxnId="{077B49B0-37BA-498A-96DD-BEC2B6E093F7}">
      <dgm:prSet/>
      <dgm:spPr/>
      <dgm:t>
        <a:bodyPr/>
        <a:lstStyle/>
        <a:p>
          <a:endParaRPr lang="en-US" sz="1700">
            <a:latin typeface="Arial" panose="020B0604020202020204" pitchFamily="34" charset="0"/>
            <a:cs typeface="Arial" panose="020B0604020202020204" pitchFamily="34" charset="0"/>
          </a:endParaRPr>
        </a:p>
      </dgm:t>
    </dgm:pt>
    <dgm:pt modelId="{7DF62B71-D7EA-48C6-9928-3E4EE5D58655}" type="pres">
      <dgm:prSet presAssocID="{773655E2-3205-4970-BF2D-84A1729C7F06}" presName="Name0" presStyleCnt="0">
        <dgm:presLayoutVars>
          <dgm:dir/>
          <dgm:animLvl val="lvl"/>
          <dgm:resizeHandles val="exact"/>
        </dgm:presLayoutVars>
      </dgm:prSet>
      <dgm:spPr/>
    </dgm:pt>
    <dgm:pt modelId="{47424B6E-6179-47C3-A666-E397973C0484}" type="pres">
      <dgm:prSet presAssocID="{3FD9FD61-3171-4AD0-8BB3-A39035C6D07A}" presName="vertFlow" presStyleCnt="0"/>
      <dgm:spPr/>
    </dgm:pt>
    <dgm:pt modelId="{D21ABA0E-001A-41D9-961C-4C2BEE96BE25}" type="pres">
      <dgm:prSet presAssocID="{3FD9FD61-3171-4AD0-8BB3-A39035C6D07A}" presName="header" presStyleLbl="node1" presStyleIdx="0" presStyleCnt="2"/>
      <dgm:spPr/>
    </dgm:pt>
    <dgm:pt modelId="{35C8CDE2-BCD8-4AA4-A98C-CB0B79FC9422}" type="pres">
      <dgm:prSet presAssocID="{34A74843-7EFC-4D32-888C-BE17B0C00C7F}" presName="parTrans" presStyleLbl="sibTrans2D1" presStyleIdx="0" presStyleCnt="2"/>
      <dgm:spPr/>
    </dgm:pt>
    <dgm:pt modelId="{A8797270-D3EC-4813-932A-2AADA948C17D}" type="pres">
      <dgm:prSet presAssocID="{65834944-AFC9-4530-861F-54C023931F5D}" presName="child" presStyleLbl="alignAccFollowNode1" presStyleIdx="0" presStyleCnt="2">
        <dgm:presLayoutVars>
          <dgm:chMax val="0"/>
          <dgm:bulletEnabled val="1"/>
        </dgm:presLayoutVars>
      </dgm:prSet>
      <dgm:spPr/>
    </dgm:pt>
    <dgm:pt modelId="{1E74F53E-D702-4420-ADA9-3CDBB61A3F28}" type="pres">
      <dgm:prSet presAssocID="{3FD9FD61-3171-4AD0-8BB3-A39035C6D07A}" presName="hSp" presStyleCnt="0"/>
      <dgm:spPr/>
    </dgm:pt>
    <dgm:pt modelId="{55969849-B5A8-4B7E-8F1A-C585DFB3D5B4}" type="pres">
      <dgm:prSet presAssocID="{6E485A13-A7D3-48E2-97AA-521A34E3A16B}" presName="vertFlow" presStyleCnt="0"/>
      <dgm:spPr/>
    </dgm:pt>
    <dgm:pt modelId="{A130533D-E42B-4CBA-A30C-E081A33CF6F8}" type="pres">
      <dgm:prSet presAssocID="{6E485A13-A7D3-48E2-97AA-521A34E3A16B}" presName="header" presStyleLbl="node1" presStyleIdx="1" presStyleCnt="2"/>
      <dgm:spPr/>
    </dgm:pt>
    <dgm:pt modelId="{F7684329-7BAD-4E72-8D35-6FE942C11746}" type="pres">
      <dgm:prSet presAssocID="{896E8F1A-700C-4068-B76C-144351AF565E}" presName="parTrans" presStyleLbl="sibTrans2D1" presStyleIdx="1" presStyleCnt="2"/>
      <dgm:spPr/>
    </dgm:pt>
    <dgm:pt modelId="{58814ADE-DA4C-4F56-9DF9-82357769A748}" type="pres">
      <dgm:prSet presAssocID="{8A812C24-621E-471C-B6E6-4D979A00C7CF}" presName="child" presStyleLbl="alignAccFollowNode1" presStyleIdx="1" presStyleCnt="2">
        <dgm:presLayoutVars>
          <dgm:chMax val="0"/>
          <dgm:bulletEnabled val="1"/>
        </dgm:presLayoutVars>
      </dgm:prSet>
      <dgm:spPr/>
    </dgm:pt>
  </dgm:ptLst>
  <dgm:cxnLst>
    <dgm:cxn modelId="{ACD7C910-FF42-4480-B979-181BF4AB0D14}" srcId="{773655E2-3205-4970-BF2D-84A1729C7F06}" destId="{3FD9FD61-3171-4AD0-8BB3-A39035C6D07A}" srcOrd="0" destOrd="0" parTransId="{C5BCC3AC-803B-4852-BE2A-46F3BED1AE39}" sibTransId="{50208153-1C0D-4CCD-A77A-0D171B508554}"/>
    <dgm:cxn modelId="{EE08D82B-A09F-472C-95AA-BE11C6C25D2D}" type="presOf" srcId="{3FD9FD61-3171-4AD0-8BB3-A39035C6D07A}" destId="{D21ABA0E-001A-41D9-961C-4C2BEE96BE25}" srcOrd="0" destOrd="0" presId="urn:microsoft.com/office/officeart/2005/8/layout/lProcess1"/>
    <dgm:cxn modelId="{2A737761-12C6-4DEF-B8D0-E9AE1B5FDB44}" srcId="{3FD9FD61-3171-4AD0-8BB3-A39035C6D07A}" destId="{65834944-AFC9-4530-861F-54C023931F5D}" srcOrd="0" destOrd="0" parTransId="{34A74843-7EFC-4D32-888C-BE17B0C00C7F}" sibTransId="{42472BC2-CA6B-42F4-AFDD-4C7F6A6063B1}"/>
    <dgm:cxn modelId="{F037CD66-BF1C-4A32-81E2-01AAAC1D4433}" type="presOf" srcId="{6E485A13-A7D3-48E2-97AA-521A34E3A16B}" destId="{A130533D-E42B-4CBA-A30C-E081A33CF6F8}" srcOrd="0" destOrd="0" presId="urn:microsoft.com/office/officeart/2005/8/layout/lProcess1"/>
    <dgm:cxn modelId="{B434DE95-E6C7-4889-96D4-4EA10E7B670B}" type="presOf" srcId="{773655E2-3205-4970-BF2D-84A1729C7F06}" destId="{7DF62B71-D7EA-48C6-9928-3E4EE5D58655}" srcOrd="0" destOrd="0" presId="urn:microsoft.com/office/officeart/2005/8/layout/lProcess1"/>
    <dgm:cxn modelId="{077B49B0-37BA-498A-96DD-BEC2B6E093F7}" srcId="{6E485A13-A7D3-48E2-97AA-521A34E3A16B}" destId="{8A812C24-621E-471C-B6E6-4D979A00C7CF}" srcOrd="0" destOrd="0" parTransId="{896E8F1A-700C-4068-B76C-144351AF565E}" sibTransId="{393B4529-E81C-43E2-82A7-2E93B19AC631}"/>
    <dgm:cxn modelId="{B13312CB-26E2-4E19-85B0-E1EC17D469DE}" type="presOf" srcId="{65834944-AFC9-4530-861F-54C023931F5D}" destId="{A8797270-D3EC-4813-932A-2AADA948C17D}" srcOrd="0" destOrd="0" presId="urn:microsoft.com/office/officeart/2005/8/layout/lProcess1"/>
    <dgm:cxn modelId="{89A087D7-D2B6-42A4-AFF2-0578488BB2CA}" type="presOf" srcId="{34A74843-7EFC-4D32-888C-BE17B0C00C7F}" destId="{35C8CDE2-BCD8-4AA4-A98C-CB0B79FC9422}" srcOrd="0" destOrd="0" presId="urn:microsoft.com/office/officeart/2005/8/layout/lProcess1"/>
    <dgm:cxn modelId="{2265FBD7-682E-4383-9C90-F3826BDD29D1}" type="presOf" srcId="{8A812C24-621E-471C-B6E6-4D979A00C7CF}" destId="{58814ADE-DA4C-4F56-9DF9-82357769A748}" srcOrd="0" destOrd="0" presId="urn:microsoft.com/office/officeart/2005/8/layout/lProcess1"/>
    <dgm:cxn modelId="{9BCD38EC-B0B1-47BD-9C7D-671371C68263}" type="presOf" srcId="{896E8F1A-700C-4068-B76C-144351AF565E}" destId="{F7684329-7BAD-4E72-8D35-6FE942C11746}" srcOrd="0" destOrd="0" presId="urn:microsoft.com/office/officeart/2005/8/layout/lProcess1"/>
    <dgm:cxn modelId="{D4A261F3-5A88-40BE-82E2-D389B2EE2E60}" srcId="{773655E2-3205-4970-BF2D-84A1729C7F06}" destId="{6E485A13-A7D3-48E2-97AA-521A34E3A16B}" srcOrd="1" destOrd="0" parTransId="{F92512A1-D787-449E-B097-F9DA52B2951A}" sibTransId="{3DFF4D47-57DA-4820-A69E-C08A6EF661A9}"/>
    <dgm:cxn modelId="{81CED86D-4975-4865-A1F3-53A09FED79A7}" type="presParOf" srcId="{7DF62B71-D7EA-48C6-9928-3E4EE5D58655}" destId="{47424B6E-6179-47C3-A666-E397973C0484}" srcOrd="0" destOrd="0" presId="urn:microsoft.com/office/officeart/2005/8/layout/lProcess1"/>
    <dgm:cxn modelId="{E2C0520F-0E76-42B2-80B4-C116F54770CA}" type="presParOf" srcId="{47424B6E-6179-47C3-A666-E397973C0484}" destId="{D21ABA0E-001A-41D9-961C-4C2BEE96BE25}" srcOrd="0" destOrd="0" presId="urn:microsoft.com/office/officeart/2005/8/layout/lProcess1"/>
    <dgm:cxn modelId="{74D4EE8D-2F07-4253-9934-514C24BA49F1}" type="presParOf" srcId="{47424B6E-6179-47C3-A666-E397973C0484}" destId="{35C8CDE2-BCD8-4AA4-A98C-CB0B79FC9422}" srcOrd="1" destOrd="0" presId="urn:microsoft.com/office/officeart/2005/8/layout/lProcess1"/>
    <dgm:cxn modelId="{386D0E1F-A68E-40B6-B8C6-A5404D860C85}" type="presParOf" srcId="{47424B6E-6179-47C3-A666-E397973C0484}" destId="{A8797270-D3EC-4813-932A-2AADA948C17D}" srcOrd="2" destOrd="0" presId="urn:microsoft.com/office/officeart/2005/8/layout/lProcess1"/>
    <dgm:cxn modelId="{416FD456-1BE2-440B-BBF8-F38A4D111E27}" type="presParOf" srcId="{7DF62B71-D7EA-48C6-9928-3E4EE5D58655}" destId="{1E74F53E-D702-4420-ADA9-3CDBB61A3F28}" srcOrd="1" destOrd="0" presId="urn:microsoft.com/office/officeart/2005/8/layout/lProcess1"/>
    <dgm:cxn modelId="{5922D7DB-A768-49C5-9F4E-842E7339F6C2}" type="presParOf" srcId="{7DF62B71-D7EA-48C6-9928-3E4EE5D58655}" destId="{55969849-B5A8-4B7E-8F1A-C585DFB3D5B4}" srcOrd="2" destOrd="0" presId="urn:microsoft.com/office/officeart/2005/8/layout/lProcess1"/>
    <dgm:cxn modelId="{1EC73366-2180-482F-B212-7C8F7DD0F68A}" type="presParOf" srcId="{55969849-B5A8-4B7E-8F1A-C585DFB3D5B4}" destId="{A130533D-E42B-4CBA-A30C-E081A33CF6F8}" srcOrd="0" destOrd="0" presId="urn:microsoft.com/office/officeart/2005/8/layout/lProcess1"/>
    <dgm:cxn modelId="{3DEC8529-050D-4094-999D-B756FC33CEBD}" type="presParOf" srcId="{55969849-B5A8-4B7E-8F1A-C585DFB3D5B4}" destId="{F7684329-7BAD-4E72-8D35-6FE942C11746}" srcOrd="1" destOrd="0" presId="urn:microsoft.com/office/officeart/2005/8/layout/lProcess1"/>
    <dgm:cxn modelId="{7B37BAB2-BB9A-42F6-97DE-0F52E23A1976}" type="presParOf" srcId="{55969849-B5A8-4B7E-8F1A-C585DFB3D5B4}" destId="{58814ADE-DA4C-4F56-9DF9-82357769A748}"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1812EFE-35E2-4407-B123-2B38D3770B8C}" type="doc">
      <dgm:prSet loTypeId="urn:microsoft.com/office/officeart/2005/8/layout/lProcess3" loCatId="process" qsTypeId="urn:microsoft.com/office/officeart/2005/8/quickstyle/simple2" qsCatId="simple" csTypeId="urn:microsoft.com/office/officeart/2005/8/colors/accent4_2" csCatId="accent4" phldr="1"/>
      <dgm:spPr/>
      <dgm:t>
        <a:bodyPr/>
        <a:lstStyle/>
        <a:p>
          <a:endParaRPr lang="en-US"/>
        </a:p>
      </dgm:t>
    </dgm:pt>
    <dgm:pt modelId="{3AAD8C47-19EE-4E41-A2A9-08D21560F728}">
      <dgm:prSet phldrT="[Text]" custT="1"/>
      <dgm:spPr/>
      <dgm:t>
        <a:bodyPr/>
        <a:lstStyle/>
        <a:p>
          <a:r>
            <a:rPr lang="en-US" sz="2000">
              <a:latin typeface="Arial" panose="020B0604020202020204" pitchFamily="34" charset="0"/>
              <a:cs typeface="Arial" panose="020B0604020202020204" pitchFamily="34" charset="0"/>
            </a:rPr>
            <a:t>Population &gt; 100,000 </a:t>
          </a:r>
        </a:p>
        <a:p>
          <a:r>
            <a:rPr lang="en-US" sz="2000">
              <a:latin typeface="Arial" panose="020B0604020202020204" pitchFamily="34" charset="0"/>
              <a:cs typeface="Arial" panose="020B0604020202020204" pitchFamily="34" charset="0"/>
            </a:rPr>
            <a:t>(19 SWPUs)</a:t>
          </a:r>
        </a:p>
      </dgm:t>
    </dgm:pt>
    <dgm:pt modelId="{C58222C2-B1FF-4DFE-918D-6CFE95EF1407}" type="parTrans" cxnId="{5097B429-530F-464B-B6E9-A91BA078EE69}">
      <dgm:prSet/>
      <dgm:spPr/>
      <dgm:t>
        <a:bodyPr/>
        <a:lstStyle/>
        <a:p>
          <a:endParaRPr lang="en-US" sz="2000">
            <a:latin typeface="Arial" panose="020B0604020202020204" pitchFamily="34" charset="0"/>
            <a:cs typeface="Arial" panose="020B0604020202020204" pitchFamily="34" charset="0"/>
          </a:endParaRPr>
        </a:p>
      </dgm:t>
    </dgm:pt>
    <dgm:pt modelId="{790FCD8A-6E53-4B15-B937-10FEFE24B324}" type="sibTrans" cxnId="{5097B429-530F-464B-B6E9-A91BA078EE69}">
      <dgm:prSet/>
      <dgm:spPr/>
      <dgm:t>
        <a:bodyPr/>
        <a:lstStyle/>
        <a:p>
          <a:endParaRPr lang="en-US" sz="2000">
            <a:latin typeface="Arial" panose="020B0604020202020204" pitchFamily="34" charset="0"/>
            <a:cs typeface="Arial" panose="020B0604020202020204" pitchFamily="34" charset="0"/>
          </a:endParaRPr>
        </a:p>
      </dgm:t>
    </dgm:pt>
    <dgm:pt modelId="{9C50A1E7-A173-4621-B003-D6BEC9C00896}">
      <dgm:prSet phldrT="[Text]" custT="1"/>
      <dgm:spPr/>
      <dgm:t>
        <a:bodyPr/>
        <a:lstStyle/>
        <a:p>
          <a:r>
            <a:rPr lang="en-US" sz="2000">
              <a:latin typeface="Arial" panose="020B0604020202020204" pitchFamily="34" charset="0"/>
              <a:cs typeface="Arial" panose="020B0604020202020204" pitchFamily="34" charset="0"/>
            </a:rPr>
            <a:t>Population ≤ 100,000 </a:t>
          </a:r>
        </a:p>
        <a:p>
          <a:r>
            <a:rPr lang="en-US" sz="2000">
              <a:latin typeface="Arial" panose="020B0604020202020204" pitchFamily="34" charset="0"/>
              <a:cs typeface="Arial" panose="020B0604020202020204" pitchFamily="34" charset="0"/>
            </a:rPr>
            <a:t>(52 SWPUs)</a:t>
          </a:r>
        </a:p>
      </dgm:t>
    </dgm:pt>
    <dgm:pt modelId="{9425C476-A012-4236-9A7D-1BD38BE51D61}" type="parTrans" cxnId="{E43867D3-45D0-4DBC-A7F6-D92165EFE873}">
      <dgm:prSet/>
      <dgm:spPr/>
      <dgm:t>
        <a:bodyPr/>
        <a:lstStyle/>
        <a:p>
          <a:endParaRPr lang="en-US" sz="2000">
            <a:latin typeface="Arial" panose="020B0604020202020204" pitchFamily="34" charset="0"/>
            <a:cs typeface="Arial" panose="020B0604020202020204" pitchFamily="34" charset="0"/>
          </a:endParaRPr>
        </a:p>
      </dgm:t>
    </dgm:pt>
    <dgm:pt modelId="{6526108E-13BC-4713-8967-B1948EA6ABFA}" type="sibTrans" cxnId="{E43867D3-45D0-4DBC-A7F6-D92165EFE873}">
      <dgm:prSet/>
      <dgm:spPr/>
      <dgm:t>
        <a:bodyPr/>
        <a:lstStyle/>
        <a:p>
          <a:endParaRPr lang="en-US" sz="2000">
            <a:latin typeface="Arial" panose="020B0604020202020204" pitchFamily="34" charset="0"/>
            <a:cs typeface="Arial" panose="020B0604020202020204" pitchFamily="34" charset="0"/>
          </a:endParaRPr>
        </a:p>
      </dgm:t>
    </dgm:pt>
    <dgm:pt modelId="{EF077D8E-6DDF-4EC9-9ECC-FC817E37F21F}">
      <dgm:prSet phldrT="[Text]" custT="1"/>
      <dgm:spPr/>
      <dgm:t>
        <a:bodyPr/>
        <a:lstStyle/>
        <a:p>
          <a:r>
            <a:rPr lang="en-US" sz="2000" dirty="0">
              <a:latin typeface="Arial" panose="020B0604020202020204" pitchFamily="34" charset="0"/>
              <a:cs typeface="Arial" panose="020B0604020202020204" pitchFamily="34" charset="0"/>
            </a:rPr>
            <a:t>Submit Annual Report</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(Due April 30)</a:t>
          </a:r>
        </a:p>
      </dgm:t>
    </dgm:pt>
    <dgm:pt modelId="{465AF6F8-B88E-40BA-82D9-FFF641E87D54}" type="parTrans" cxnId="{9E7B8998-76BF-4838-83C6-9EBC7E34EDE5}">
      <dgm:prSet/>
      <dgm:spPr/>
      <dgm:t>
        <a:bodyPr/>
        <a:lstStyle/>
        <a:p>
          <a:endParaRPr lang="en-US" sz="2000">
            <a:latin typeface="Arial" panose="020B0604020202020204" pitchFamily="34" charset="0"/>
            <a:cs typeface="Arial" panose="020B0604020202020204" pitchFamily="34" charset="0"/>
          </a:endParaRPr>
        </a:p>
      </dgm:t>
    </dgm:pt>
    <dgm:pt modelId="{017960C1-1892-479B-8FE0-04CF861E343C}" type="sibTrans" cxnId="{9E7B8998-76BF-4838-83C6-9EBC7E34EDE5}">
      <dgm:prSet/>
      <dgm:spPr/>
      <dgm:t>
        <a:bodyPr/>
        <a:lstStyle/>
        <a:p>
          <a:endParaRPr lang="en-US" sz="2000">
            <a:latin typeface="Arial" panose="020B0604020202020204" pitchFamily="34" charset="0"/>
            <a:cs typeface="Arial" panose="020B0604020202020204" pitchFamily="34" charset="0"/>
          </a:endParaRPr>
        </a:p>
      </dgm:t>
    </dgm:pt>
    <dgm:pt modelId="{20FFCC68-372D-4569-BE4A-D078435FD507}">
      <dgm:prSet phldrT="[Text]" custT="1"/>
      <dgm:spPr/>
      <dgm:t>
        <a:bodyPr/>
        <a:lstStyle/>
        <a:p>
          <a:r>
            <a:rPr lang="en-US" sz="2000">
              <a:latin typeface="Arial" panose="020B0604020202020204" pitchFamily="34" charset="0"/>
              <a:cs typeface="Arial" panose="020B0604020202020204" pitchFamily="34" charset="0"/>
            </a:rPr>
            <a:t>Submit Report Every 4 Years</a:t>
          </a:r>
        </a:p>
      </dgm:t>
    </dgm:pt>
    <dgm:pt modelId="{C8E4C4BD-1737-4875-993A-FC7EB5BA1546}" type="parTrans" cxnId="{19FE3CF1-9F27-4CE0-8D8B-61FCA46ECF76}">
      <dgm:prSet/>
      <dgm:spPr/>
      <dgm:t>
        <a:bodyPr/>
        <a:lstStyle/>
        <a:p>
          <a:endParaRPr lang="en-US" sz="2000">
            <a:latin typeface="Arial" panose="020B0604020202020204" pitchFamily="34" charset="0"/>
            <a:cs typeface="Arial" panose="020B0604020202020204" pitchFamily="34" charset="0"/>
          </a:endParaRPr>
        </a:p>
      </dgm:t>
    </dgm:pt>
    <dgm:pt modelId="{B23AA232-EFB4-4195-B213-C7E8F18E938D}" type="sibTrans" cxnId="{19FE3CF1-9F27-4CE0-8D8B-61FCA46ECF76}">
      <dgm:prSet/>
      <dgm:spPr/>
      <dgm:t>
        <a:bodyPr/>
        <a:lstStyle/>
        <a:p>
          <a:endParaRPr lang="en-US" sz="2000">
            <a:latin typeface="Arial" panose="020B0604020202020204" pitchFamily="34" charset="0"/>
            <a:cs typeface="Arial" panose="020B0604020202020204" pitchFamily="34" charset="0"/>
          </a:endParaRPr>
        </a:p>
      </dgm:t>
    </dgm:pt>
    <dgm:pt modelId="{BDA6078C-B3EA-4B52-824F-7C8EE05463A0}" type="pres">
      <dgm:prSet presAssocID="{91812EFE-35E2-4407-B123-2B38D3770B8C}" presName="Name0" presStyleCnt="0">
        <dgm:presLayoutVars>
          <dgm:chPref val="3"/>
          <dgm:dir/>
          <dgm:animLvl val="lvl"/>
          <dgm:resizeHandles/>
        </dgm:presLayoutVars>
      </dgm:prSet>
      <dgm:spPr/>
    </dgm:pt>
    <dgm:pt modelId="{E824F114-5D42-4EC7-BB3F-37B416C91C6B}" type="pres">
      <dgm:prSet presAssocID="{3AAD8C47-19EE-4E41-A2A9-08D21560F728}" presName="horFlow" presStyleCnt="0"/>
      <dgm:spPr/>
    </dgm:pt>
    <dgm:pt modelId="{F4CA7480-AD85-4C8F-AA09-A9F3A77ACC6A}" type="pres">
      <dgm:prSet presAssocID="{3AAD8C47-19EE-4E41-A2A9-08D21560F728}" presName="bigChev" presStyleLbl="node1" presStyleIdx="0" presStyleCnt="2"/>
      <dgm:spPr/>
    </dgm:pt>
    <dgm:pt modelId="{A8E2BA98-8965-4DD4-9ACE-AAEAD7BC0468}" type="pres">
      <dgm:prSet presAssocID="{465AF6F8-B88E-40BA-82D9-FFF641E87D54}" presName="parTrans" presStyleCnt="0"/>
      <dgm:spPr/>
    </dgm:pt>
    <dgm:pt modelId="{3D39D513-7009-480D-B7B8-FA15832C2980}" type="pres">
      <dgm:prSet presAssocID="{EF077D8E-6DDF-4EC9-9ECC-FC817E37F21F}" presName="node" presStyleLbl="alignAccFollowNode1" presStyleIdx="0" presStyleCnt="2">
        <dgm:presLayoutVars>
          <dgm:bulletEnabled val="1"/>
        </dgm:presLayoutVars>
      </dgm:prSet>
      <dgm:spPr/>
    </dgm:pt>
    <dgm:pt modelId="{049E9853-6FE9-4FDB-BA7A-F267EEBDA231}" type="pres">
      <dgm:prSet presAssocID="{3AAD8C47-19EE-4E41-A2A9-08D21560F728}" presName="vSp" presStyleCnt="0"/>
      <dgm:spPr/>
    </dgm:pt>
    <dgm:pt modelId="{FF80E964-DAE3-4DF0-B2D9-A24119D29065}" type="pres">
      <dgm:prSet presAssocID="{9C50A1E7-A173-4621-B003-D6BEC9C00896}" presName="horFlow" presStyleCnt="0"/>
      <dgm:spPr/>
    </dgm:pt>
    <dgm:pt modelId="{48B2C592-36E3-4764-A0E0-C0947A6D1F7E}" type="pres">
      <dgm:prSet presAssocID="{9C50A1E7-A173-4621-B003-D6BEC9C00896}" presName="bigChev" presStyleLbl="node1" presStyleIdx="1" presStyleCnt="2"/>
      <dgm:spPr/>
    </dgm:pt>
    <dgm:pt modelId="{0FE8D751-C9BC-4CDD-B752-BA579780BFAC}" type="pres">
      <dgm:prSet presAssocID="{C8E4C4BD-1737-4875-993A-FC7EB5BA1546}" presName="parTrans" presStyleCnt="0"/>
      <dgm:spPr/>
    </dgm:pt>
    <dgm:pt modelId="{76823D1F-F305-45C3-B921-0F9CB598FEF8}" type="pres">
      <dgm:prSet presAssocID="{20FFCC68-372D-4569-BE4A-D078435FD507}" presName="node" presStyleLbl="alignAccFollowNode1" presStyleIdx="1" presStyleCnt="2">
        <dgm:presLayoutVars>
          <dgm:bulletEnabled val="1"/>
        </dgm:presLayoutVars>
      </dgm:prSet>
      <dgm:spPr/>
    </dgm:pt>
  </dgm:ptLst>
  <dgm:cxnLst>
    <dgm:cxn modelId="{5097B429-530F-464B-B6E9-A91BA078EE69}" srcId="{91812EFE-35E2-4407-B123-2B38D3770B8C}" destId="{3AAD8C47-19EE-4E41-A2A9-08D21560F728}" srcOrd="0" destOrd="0" parTransId="{C58222C2-B1FF-4DFE-918D-6CFE95EF1407}" sibTransId="{790FCD8A-6E53-4B15-B937-10FEFE24B324}"/>
    <dgm:cxn modelId="{C3BE8595-52D2-4413-8E59-A264B989D5B7}" type="presOf" srcId="{3AAD8C47-19EE-4E41-A2A9-08D21560F728}" destId="{F4CA7480-AD85-4C8F-AA09-A9F3A77ACC6A}" srcOrd="0" destOrd="0" presId="urn:microsoft.com/office/officeart/2005/8/layout/lProcess3"/>
    <dgm:cxn modelId="{9E7B8998-76BF-4838-83C6-9EBC7E34EDE5}" srcId="{3AAD8C47-19EE-4E41-A2A9-08D21560F728}" destId="{EF077D8E-6DDF-4EC9-9ECC-FC817E37F21F}" srcOrd="0" destOrd="0" parTransId="{465AF6F8-B88E-40BA-82D9-FFF641E87D54}" sibTransId="{017960C1-1892-479B-8FE0-04CF861E343C}"/>
    <dgm:cxn modelId="{F138B4CB-F978-4F0B-9ED2-36E9BA552CF9}" type="presOf" srcId="{91812EFE-35E2-4407-B123-2B38D3770B8C}" destId="{BDA6078C-B3EA-4B52-824F-7C8EE05463A0}" srcOrd="0" destOrd="0" presId="urn:microsoft.com/office/officeart/2005/8/layout/lProcess3"/>
    <dgm:cxn modelId="{E43867D3-45D0-4DBC-A7F6-D92165EFE873}" srcId="{91812EFE-35E2-4407-B123-2B38D3770B8C}" destId="{9C50A1E7-A173-4621-B003-D6BEC9C00896}" srcOrd="1" destOrd="0" parTransId="{9425C476-A012-4236-9A7D-1BD38BE51D61}" sibTransId="{6526108E-13BC-4713-8967-B1948EA6ABFA}"/>
    <dgm:cxn modelId="{488CD7D5-0DD0-4BD8-8185-B4B4AA9336CA}" type="presOf" srcId="{EF077D8E-6DDF-4EC9-9ECC-FC817E37F21F}" destId="{3D39D513-7009-480D-B7B8-FA15832C2980}" srcOrd="0" destOrd="0" presId="urn:microsoft.com/office/officeart/2005/8/layout/lProcess3"/>
    <dgm:cxn modelId="{493CD3D6-5BCE-43CD-AA33-8423137B4946}" type="presOf" srcId="{9C50A1E7-A173-4621-B003-D6BEC9C00896}" destId="{48B2C592-36E3-4764-A0E0-C0947A6D1F7E}" srcOrd="0" destOrd="0" presId="urn:microsoft.com/office/officeart/2005/8/layout/lProcess3"/>
    <dgm:cxn modelId="{2D816BDA-F735-46CF-B7C3-DE627804DEB7}" type="presOf" srcId="{20FFCC68-372D-4569-BE4A-D078435FD507}" destId="{76823D1F-F305-45C3-B921-0F9CB598FEF8}" srcOrd="0" destOrd="0" presId="urn:microsoft.com/office/officeart/2005/8/layout/lProcess3"/>
    <dgm:cxn modelId="{19FE3CF1-9F27-4CE0-8D8B-61FCA46ECF76}" srcId="{9C50A1E7-A173-4621-B003-D6BEC9C00896}" destId="{20FFCC68-372D-4569-BE4A-D078435FD507}" srcOrd="0" destOrd="0" parTransId="{C8E4C4BD-1737-4875-993A-FC7EB5BA1546}" sibTransId="{B23AA232-EFB4-4195-B213-C7E8F18E938D}"/>
    <dgm:cxn modelId="{8A7E0C95-15DD-405C-AFD3-B2B4081951D6}" type="presParOf" srcId="{BDA6078C-B3EA-4B52-824F-7C8EE05463A0}" destId="{E824F114-5D42-4EC7-BB3F-37B416C91C6B}" srcOrd="0" destOrd="0" presId="urn:microsoft.com/office/officeart/2005/8/layout/lProcess3"/>
    <dgm:cxn modelId="{4C93AD79-4B08-41CC-8A9A-58ED8CE24B00}" type="presParOf" srcId="{E824F114-5D42-4EC7-BB3F-37B416C91C6B}" destId="{F4CA7480-AD85-4C8F-AA09-A9F3A77ACC6A}" srcOrd="0" destOrd="0" presId="urn:microsoft.com/office/officeart/2005/8/layout/lProcess3"/>
    <dgm:cxn modelId="{0CB3A89B-8956-4604-B53E-86E91B7D11C7}" type="presParOf" srcId="{E824F114-5D42-4EC7-BB3F-37B416C91C6B}" destId="{A8E2BA98-8965-4DD4-9ACE-AAEAD7BC0468}" srcOrd="1" destOrd="0" presId="urn:microsoft.com/office/officeart/2005/8/layout/lProcess3"/>
    <dgm:cxn modelId="{917B9378-9291-4C4B-AF45-7D0DC951633C}" type="presParOf" srcId="{E824F114-5D42-4EC7-BB3F-37B416C91C6B}" destId="{3D39D513-7009-480D-B7B8-FA15832C2980}" srcOrd="2" destOrd="0" presId="urn:microsoft.com/office/officeart/2005/8/layout/lProcess3"/>
    <dgm:cxn modelId="{B37F9E20-10DE-468A-89A5-FD98E1858ED3}" type="presParOf" srcId="{BDA6078C-B3EA-4B52-824F-7C8EE05463A0}" destId="{049E9853-6FE9-4FDB-BA7A-F267EEBDA231}" srcOrd="1" destOrd="0" presId="urn:microsoft.com/office/officeart/2005/8/layout/lProcess3"/>
    <dgm:cxn modelId="{4CE0B9A9-E997-4BF2-BFFD-6194D30D70E7}" type="presParOf" srcId="{BDA6078C-B3EA-4B52-824F-7C8EE05463A0}" destId="{FF80E964-DAE3-4DF0-B2D9-A24119D29065}" srcOrd="2" destOrd="0" presId="urn:microsoft.com/office/officeart/2005/8/layout/lProcess3"/>
    <dgm:cxn modelId="{CCB990FC-21EB-46C4-AFA3-4951716DBBFB}" type="presParOf" srcId="{FF80E964-DAE3-4DF0-B2D9-A24119D29065}" destId="{48B2C592-36E3-4764-A0E0-C0947A6D1F7E}" srcOrd="0" destOrd="0" presId="urn:microsoft.com/office/officeart/2005/8/layout/lProcess3"/>
    <dgm:cxn modelId="{7CE567DF-E90D-43C6-938D-363C290CAB92}" type="presParOf" srcId="{FF80E964-DAE3-4DF0-B2D9-A24119D29065}" destId="{0FE8D751-C9BC-4CDD-B752-BA579780BFAC}" srcOrd="1" destOrd="0" presId="urn:microsoft.com/office/officeart/2005/8/layout/lProcess3"/>
    <dgm:cxn modelId="{8B3E0B95-B87F-4A03-8854-ADF79B72A160}" type="presParOf" srcId="{FF80E964-DAE3-4DF0-B2D9-A24119D29065}" destId="{76823D1F-F305-45C3-B921-0F9CB598FEF8}"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A23B5A-C92A-4BFE-BA91-4A26DD780E33}" type="doc">
      <dgm:prSet loTypeId="urn:microsoft.com/office/officeart/2005/8/layout/lProcess2" loCatId="list" qsTypeId="urn:microsoft.com/office/officeart/2005/8/quickstyle/simple4" qsCatId="simple" csTypeId="urn:microsoft.com/office/officeart/2005/8/colors/accent3_1" csCatId="accent3" phldr="1"/>
      <dgm:spPr/>
      <dgm:t>
        <a:bodyPr/>
        <a:lstStyle/>
        <a:p>
          <a:endParaRPr lang="en-US"/>
        </a:p>
      </dgm:t>
    </dgm:pt>
    <dgm:pt modelId="{94281F3F-0A2D-4EF0-BF32-39C4DE701BAD}">
      <dgm:prSet phldrT="[Text]" custT="1"/>
      <dgm:spPr/>
      <dgm:t>
        <a:bodyPr/>
        <a:lstStyle/>
        <a:p>
          <a:r>
            <a:rPr lang="en-US" sz="2500" b="1" u="sng" dirty="0">
              <a:latin typeface="Arial" panose="020B0604020202020204" pitchFamily="34" charset="0"/>
              <a:cs typeface="Arial" panose="020B0604020202020204" pitchFamily="34" charset="0"/>
            </a:rPr>
            <a:t>Non-Competitive Grants</a:t>
          </a:r>
        </a:p>
      </dgm:t>
    </dgm:pt>
    <dgm:pt modelId="{081FC4B6-7AE6-4D08-BC5A-E8839D552A32}" type="parTrans" cxnId="{952C1648-7B40-4FC3-B542-BEC2A06540C8}">
      <dgm:prSet/>
      <dgm:spPr/>
      <dgm:t>
        <a:bodyPr/>
        <a:lstStyle/>
        <a:p>
          <a:endParaRPr lang="en-US"/>
        </a:p>
      </dgm:t>
    </dgm:pt>
    <dgm:pt modelId="{F4F81EC4-872D-4951-B63E-3C3DAB2F7E95}" type="sibTrans" cxnId="{952C1648-7B40-4FC3-B542-BEC2A06540C8}">
      <dgm:prSet/>
      <dgm:spPr/>
      <dgm:t>
        <a:bodyPr/>
        <a:lstStyle/>
        <a:p>
          <a:endParaRPr lang="en-US"/>
        </a:p>
      </dgm:t>
    </dgm:pt>
    <dgm:pt modelId="{BCC6E2C1-A17F-4D63-ADCC-CA86FBB044D4}">
      <dgm:prSet phldrT="[Text]" custT="1"/>
      <dgm:spPr/>
      <dgm:t>
        <a:bodyPr/>
        <a:lstStyle/>
        <a:p>
          <a:r>
            <a:rPr lang="en-US" sz="2500" b="1" u="sng" dirty="0">
              <a:latin typeface="Arial" panose="020B0604020202020204" pitchFamily="34" charset="0"/>
              <a:cs typeface="Arial" panose="020B0604020202020204" pitchFamily="34" charset="0"/>
            </a:rPr>
            <a:t>Competitive Grants</a:t>
          </a:r>
        </a:p>
      </dgm:t>
    </dgm:pt>
    <dgm:pt modelId="{07FDD210-EF5D-4FE6-9DFC-6A22ECE1BAE8}" type="parTrans" cxnId="{75BC7F28-BC1C-4237-A2DD-9264A7632D70}">
      <dgm:prSet/>
      <dgm:spPr/>
      <dgm:t>
        <a:bodyPr/>
        <a:lstStyle/>
        <a:p>
          <a:endParaRPr lang="en-US"/>
        </a:p>
      </dgm:t>
    </dgm:pt>
    <dgm:pt modelId="{3D0E60B3-66D4-42FA-9496-9E9C3BFA6B53}" type="sibTrans" cxnId="{75BC7F28-BC1C-4237-A2DD-9264A7632D70}">
      <dgm:prSet/>
      <dgm:spPr/>
      <dgm:t>
        <a:bodyPr/>
        <a:lstStyle/>
        <a:p>
          <a:endParaRPr lang="en-US"/>
        </a:p>
      </dgm:t>
    </dgm:pt>
    <dgm:pt modelId="{CAD56571-4681-4D6F-A43E-EECFD60517AF}">
      <dgm:prSet custT="1"/>
      <dgm:spPr/>
      <dgm:t>
        <a:bodyPr/>
        <a:lstStyle/>
        <a:p>
          <a:r>
            <a:rPr lang="en-US" sz="1600" dirty="0">
              <a:latin typeface="Arial" panose="020B0604020202020204" pitchFamily="34" charset="0"/>
              <a:cs typeface="Arial" panose="020B0604020202020204" pitchFamily="34" charset="0"/>
            </a:rPr>
            <a:t>All VA localities are eligible to apply</a:t>
          </a:r>
        </a:p>
      </dgm:t>
    </dgm:pt>
    <dgm:pt modelId="{1B71B591-28B0-450C-B5E6-0E8F27FC9697}" type="parTrans" cxnId="{F8870B56-D9FD-42A7-8E5E-87C88CC85AA8}">
      <dgm:prSet/>
      <dgm:spPr/>
      <dgm:t>
        <a:bodyPr/>
        <a:lstStyle/>
        <a:p>
          <a:endParaRPr lang="en-US"/>
        </a:p>
      </dgm:t>
    </dgm:pt>
    <dgm:pt modelId="{48B25B38-FD9D-4B94-8B42-116D5CB3F0CA}" type="sibTrans" cxnId="{F8870B56-D9FD-42A7-8E5E-87C88CC85AA8}">
      <dgm:prSet/>
      <dgm:spPr/>
      <dgm:t>
        <a:bodyPr/>
        <a:lstStyle/>
        <a:p>
          <a:endParaRPr lang="en-US"/>
        </a:p>
      </dgm:t>
    </dgm:pt>
    <dgm:pt modelId="{D33AA235-2087-4DFB-BB29-FC2B8EB2CA46}">
      <dgm:prSet custT="1"/>
      <dgm:spPr/>
      <dgm:t>
        <a:bodyPr/>
        <a:lstStyle/>
        <a:p>
          <a:r>
            <a:rPr lang="en-US" sz="1600" dirty="0">
              <a:latin typeface="Arial" panose="020B0604020202020204" pitchFamily="34" charset="0"/>
              <a:cs typeface="Arial" panose="020B0604020202020204" pitchFamily="34" charset="0"/>
            </a:rPr>
            <a:t>Grant amount cannot be requested and is calculated based on population and road miles.</a:t>
          </a:r>
        </a:p>
      </dgm:t>
    </dgm:pt>
    <dgm:pt modelId="{95C82B1B-D579-4214-98AB-B46E51C59D52}" type="parTrans" cxnId="{AC4C544C-56E5-4D0A-A7AC-955CCAF2DEED}">
      <dgm:prSet/>
      <dgm:spPr/>
      <dgm:t>
        <a:bodyPr/>
        <a:lstStyle/>
        <a:p>
          <a:endParaRPr lang="en-US"/>
        </a:p>
      </dgm:t>
    </dgm:pt>
    <dgm:pt modelId="{ADD43D50-2581-489F-A0A3-56763BCFB29D}" type="sibTrans" cxnId="{AC4C544C-56E5-4D0A-A7AC-955CCAF2DEED}">
      <dgm:prSet/>
      <dgm:spPr/>
      <dgm:t>
        <a:bodyPr/>
        <a:lstStyle/>
        <a:p>
          <a:endParaRPr lang="en-US"/>
        </a:p>
      </dgm:t>
    </dgm:pt>
    <dgm:pt modelId="{370A4A79-3258-4994-AF33-E36C3FAD449A}">
      <dgm:prSet custT="1"/>
      <dgm:spPr/>
      <dgm:t>
        <a:bodyPr/>
        <a:lstStyle/>
        <a:p>
          <a:r>
            <a:rPr lang="en-US" sz="1600" dirty="0">
              <a:latin typeface="Arial" panose="020B0604020202020204" pitchFamily="34" charset="0"/>
              <a:cs typeface="Arial" panose="020B0604020202020204" pitchFamily="34" charset="0"/>
            </a:rPr>
            <a:t>Used for local litter prevention and recycling program implementation, continuation, and/or expansion</a:t>
          </a:r>
        </a:p>
      </dgm:t>
    </dgm:pt>
    <dgm:pt modelId="{BD3AE56B-5C3D-43E9-94B1-B362F98C4F26}" type="parTrans" cxnId="{DBAE6E00-11F2-43D1-B210-0473668EF71D}">
      <dgm:prSet/>
      <dgm:spPr/>
      <dgm:t>
        <a:bodyPr/>
        <a:lstStyle/>
        <a:p>
          <a:endParaRPr lang="en-US"/>
        </a:p>
      </dgm:t>
    </dgm:pt>
    <dgm:pt modelId="{EFA692DE-A0D2-47F8-997E-04F8665C8910}" type="sibTrans" cxnId="{DBAE6E00-11F2-43D1-B210-0473668EF71D}">
      <dgm:prSet/>
      <dgm:spPr/>
      <dgm:t>
        <a:bodyPr/>
        <a:lstStyle/>
        <a:p>
          <a:endParaRPr lang="en-US"/>
        </a:p>
      </dgm:t>
    </dgm:pt>
    <dgm:pt modelId="{4B90F907-1977-4683-B371-E63356EF9A3C}">
      <dgm:prSet custT="1"/>
      <dgm:spPr/>
      <dgm:t>
        <a:bodyPr/>
        <a:lstStyle/>
        <a:p>
          <a:r>
            <a:rPr lang="en-US" sz="1600" dirty="0">
              <a:latin typeface="Arial" panose="020B0604020202020204" pitchFamily="34" charset="0"/>
              <a:cs typeface="Arial" panose="020B0604020202020204" pitchFamily="34" charset="0"/>
            </a:rPr>
            <a:t>All localities currently receiving the non-competitive grant are eligible to apply</a:t>
          </a:r>
        </a:p>
      </dgm:t>
    </dgm:pt>
    <dgm:pt modelId="{E821916C-873C-4FC6-BF9C-CDBE1665869D}" type="parTrans" cxnId="{BBD24A3F-7893-4DE1-A497-E07128059584}">
      <dgm:prSet/>
      <dgm:spPr/>
      <dgm:t>
        <a:bodyPr/>
        <a:lstStyle/>
        <a:p>
          <a:endParaRPr lang="en-US"/>
        </a:p>
      </dgm:t>
    </dgm:pt>
    <dgm:pt modelId="{0267DD78-93B7-4E19-A9DD-E98E93B4B6A5}" type="sibTrans" cxnId="{BBD24A3F-7893-4DE1-A497-E07128059584}">
      <dgm:prSet/>
      <dgm:spPr/>
      <dgm:t>
        <a:bodyPr/>
        <a:lstStyle/>
        <a:p>
          <a:endParaRPr lang="en-US"/>
        </a:p>
      </dgm:t>
    </dgm:pt>
    <dgm:pt modelId="{B1209184-03EF-49C0-9B99-01C59E98CA89}">
      <dgm:prSet custT="1"/>
      <dgm:spPr/>
      <dgm:t>
        <a:bodyPr/>
        <a:lstStyle/>
        <a:p>
          <a:r>
            <a:rPr lang="en-US" sz="1600" dirty="0">
              <a:latin typeface="Arial" panose="020B0604020202020204" pitchFamily="34" charset="0"/>
              <a:cs typeface="Arial" panose="020B0604020202020204" pitchFamily="34" charset="0"/>
            </a:rPr>
            <a:t>Grant amount is requested on the application</a:t>
          </a:r>
        </a:p>
      </dgm:t>
    </dgm:pt>
    <dgm:pt modelId="{9CA05DEA-795C-4F8D-806B-C73DB9BB92E3}" type="parTrans" cxnId="{2F64F050-D1A7-4517-AC49-1C8D2719BB3F}">
      <dgm:prSet/>
      <dgm:spPr/>
      <dgm:t>
        <a:bodyPr/>
        <a:lstStyle/>
        <a:p>
          <a:endParaRPr lang="en-US"/>
        </a:p>
      </dgm:t>
    </dgm:pt>
    <dgm:pt modelId="{333A919F-9A7C-4F28-8B1D-B2E4C1C2C514}" type="sibTrans" cxnId="{2F64F050-D1A7-4517-AC49-1C8D2719BB3F}">
      <dgm:prSet/>
      <dgm:spPr/>
      <dgm:t>
        <a:bodyPr/>
        <a:lstStyle/>
        <a:p>
          <a:endParaRPr lang="en-US"/>
        </a:p>
      </dgm:t>
    </dgm:pt>
    <dgm:pt modelId="{BBFEE235-B72F-4347-B693-B24B1D62BB29}">
      <dgm:prSet custT="1"/>
      <dgm:spPr/>
      <dgm:t>
        <a:bodyPr/>
        <a:lstStyle/>
        <a:p>
          <a:r>
            <a:rPr lang="en-US" sz="1600" dirty="0">
              <a:latin typeface="Arial" panose="020B0604020202020204" pitchFamily="34" charset="0"/>
              <a:cs typeface="Arial" panose="020B0604020202020204" pitchFamily="34" charset="0"/>
            </a:rPr>
            <a:t>Used for implementing statewide and regional litter prevention and recycling educational programs and pilot projects</a:t>
          </a:r>
        </a:p>
      </dgm:t>
    </dgm:pt>
    <dgm:pt modelId="{3E8AEA77-66F3-41A1-88B8-B828C9F5FB0D}" type="parTrans" cxnId="{A82E1FCE-6E87-49C2-9788-7A8663098037}">
      <dgm:prSet/>
      <dgm:spPr/>
      <dgm:t>
        <a:bodyPr/>
        <a:lstStyle/>
        <a:p>
          <a:endParaRPr lang="en-US"/>
        </a:p>
      </dgm:t>
    </dgm:pt>
    <dgm:pt modelId="{193AF4F8-FE52-4309-9A26-E3D514CCEFFA}" type="sibTrans" cxnId="{A82E1FCE-6E87-49C2-9788-7A8663098037}">
      <dgm:prSet/>
      <dgm:spPr/>
      <dgm:t>
        <a:bodyPr/>
        <a:lstStyle/>
        <a:p>
          <a:endParaRPr lang="en-US"/>
        </a:p>
      </dgm:t>
    </dgm:pt>
    <dgm:pt modelId="{F22DD245-A6FA-4270-824C-FC382EC6A8A4}" type="pres">
      <dgm:prSet presAssocID="{93A23B5A-C92A-4BFE-BA91-4A26DD780E33}" presName="theList" presStyleCnt="0">
        <dgm:presLayoutVars>
          <dgm:dir/>
          <dgm:animLvl val="lvl"/>
          <dgm:resizeHandles val="exact"/>
        </dgm:presLayoutVars>
      </dgm:prSet>
      <dgm:spPr/>
    </dgm:pt>
    <dgm:pt modelId="{2B399AF2-6CCD-4258-A0F3-EA29ABD4E509}" type="pres">
      <dgm:prSet presAssocID="{94281F3F-0A2D-4EF0-BF32-39C4DE701BAD}" presName="compNode" presStyleCnt="0"/>
      <dgm:spPr/>
    </dgm:pt>
    <dgm:pt modelId="{C1A5B18C-01DE-4F26-AF23-8D2737C65B79}" type="pres">
      <dgm:prSet presAssocID="{94281F3F-0A2D-4EF0-BF32-39C4DE701BAD}" presName="aNode" presStyleLbl="bgShp" presStyleIdx="0" presStyleCnt="2"/>
      <dgm:spPr/>
    </dgm:pt>
    <dgm:pt modelId="{12C2FBC7-0146-4C86-B4F3-8EA1735EAFCE}" type="pres">
      <dgm:prSet presAssocID="{94281F3F-0A2D-4EF0-BF32-39C4DE701BAD}" presName="textNode" presStyleLbl="bgShp" presStyleIdx="0" presStyleCnt="2"/>
      <dgm:spPr/>
    </dgm:pt>
    <dgm:pt modelId="{A1BF30B8-31F4-4887-AF9A-2783B587EB07}" type="pres">
      <dgm:prSet presAssocID="{94281F3F-0A2D-4EF0-BF32-39C4DE701BAD}" presName="compChildNode" presStyleCnt="0"/>
      <dgm:spPr/>
    </dgm:pt>
    <dgm:pt modelId="{72104D29-A0E8-4202-830F-E2C624C91CB4}" type="pres">
      <dgm:prSet presAssocID="{94281F3F-0A2D-4EF0-BF32-39C4DE701BAD}" presName="theInnerList" presStyleCnt="0"/>
      <dgm:spPr/>
    </dgm:pt>
    <dgm:pt modelId="{1F4B1262-2483-444E-9F8D-C42DB99B3454}" type="pres">
      <dgm:prSet presAssocID="{CAD56571-4681-4D6F-A43E-EECFD60517AF}" presName="childNode" presStyleLbl="node1" presStyleIdx="0" presStyleCnt="6">
        <dgm:presLayoutVars>
          <dgm:bulletEnabled val="1"/>
        </dgm:presLayoutVars>
      </dgm:prSet>
      <dgm:spPr/>
    </dgm:pt>
    <dgm:pt modelId="{1A6AC4A8-BE70-4248-8F95-29059A141130}" type="pres">
      <dgm:prSet presAssocID="{CAD56571-4681-4D6F-A43E-EECFD60517AF}" presName="aSpace2" presStyleCnt="0"/>
      <dgm:spPr/>
    </dgm:pt>
    <dgm:pt modelId="{5C4CBA63-9B72-48A3-B9AC-A9B1F31FEC5E}" type="pres">
      <dgm:prSet presAssocID="{D33AA235-2087-4DFB-BB29-FC2B8EB2CA46}" presName="childNode" presStyleLbl="node1" presStyleIdx="1" presStyleCnt="6">
        <dgm:presLayoutVars>
          <dgm:bulletEnabled val="1"/>
        </dgm:presLayoutVars>
      </dgm:prSet>
      <dgm:spPr/>
    </dgm:pt>
    <dgm:pt modelId="{E810B696-F9AA-483B-B2A2-9770D0617A55}" type="pres">
      <dgm:prSet presAssocID="{D33AA235-2087-4DFB-BB29-FC2B8EB2CA46}" presName="aSpace2" presStyleCnt="0"/>
      <dgm:spPr/>
    </dgm:pt>
    <dgm:pt modelId="{9E7838DB-6B10-4B40-BB6F-F5B1E3D59A3F}" type="pres">
      <dgm:prSet presAssocID="{370A4A79-3258-4994-AF33-E36C3FAD449A}" presName="childNode" presStyleLbl="node1" presStyleIdx="2" presStyleCnt="6">
        <dgm:presLayoutVars>
          <dgm:bulletEnabled val="1"/>
        </dgm:presLayoutVars>
      </dgm:prSet>
      <dgm:spPr/>
    </dgm:pt>
    <dgm:pt modelId="{90848582-0852-4F2A-99E7-409D2593AEC0}" type="pres">
      <dgm:prSet presAssocID="{94281F3F-0A2D-4EF0-BF32-39C4DE701BAD}" presName="aSpace" presStyleCnt="0"/>
      <dgm:spPr/>
    </dgm:pt>
    <dgm:pt modelId="{697D78D1-2B97-482F-9E74-6C7536AA4A2A}" type="pres">
      <dgm:prSet presAssocID="{BCC6E2C1-A17F-4D63-ADCC-CA86FBB044D4}" presName="compNode" presStyleCnt="0"/>
      <dgm:spPr/>
    </dgm:pt>
    <dgm:pt modelId="{AD5E0A93-2633-41B5-B125-E099E06828F6}" type="pres">
      <dgm:prSet presAssocID="{BCC6E2C1-A17F-4D63-ADCC-CA86FBB044D4}" presName="aNode" presStyleLbl="bgShp" presStyleIdx="1" presStyleCnt="2"/>
      <dgm:spPr/>
    </dgm:pt>
    <dgm:pt modelId="{38315FDA-D13F-43CD-B811-B1A84A0231A0}" type="pres">
      <dgm:prSet presAssocID="{BCC6E2C1-A17F-4D63-ADCC-CA86FBB044D4}" presName="textNode" presStyleLbl="bgShp" presStyleIdx="1" presStyleCnt="2"/>
      <dgm:spPr/>
    </dgm:pt>
    <dgm:pt modelId="{EF5B277B-6C57-4029-BD7E-E481FA53E4FB}" type="pres">
      <dgm:prSet presAssocID="{BCC6E2C1-A17F-4D63-ADCC-CA86FBB044D4}" presName="compChildNode" presStyleCnt="0"/>
      <dgm:spPr/>
    </dgm:pt>
    <dgm:pt modelId="{A3BC5965-248D-46BF-85F5-118389616361}" type="pres">
      <dgm:prSet presAssocID="{BCC6E2C1-A17F-4D63-ADCC-CA86FBB044D4}" presName="theInnerList" presStyleCnt="0"/>
      <dgm:spPr/>
    </dgm:pt>
    <dgm:pt modelId="{DA4BDA82-94A4-407B-B126-597A6F893328}" type="pres">
      <dgm:prSet presAssocID="{4B90F907-1977-4683-B371-E63356EF9A3C}" presName="childNode" presStyleLbl="node1" presStyleIdx="3" presStyleCnt="6">
        <dgm:presLayoutVars>
          <dgm:bulletEnabled val="1"/>
        </dgm:presLayoutVars>
      </dgm:prSet>
      <dgm:spPr/>
    </dgm:pt>
    <dgm:pt modelId="{638E35C9-F2AA-4A1F-B87D-04473B5C03F5}" type="pres">
      <dgm:prSet presAssocID="{4B90F907-1977-4683-B371-E63356EF9A3C}" presName="aSpace2" presStyleCnt="0"/>
      <dgm:spPr/>
    </dgm:pt>
    <dgm:pt modelId="{D1CA9CAA-6E68-42F3-9D42-F70A6B1ADC2B}" type="pres">
      <dgm:prSet presAssocID="{B1209184-03EF-49C0-9B99-01C59E98CA89}" presName="childNode" presStyleLbl="node1" presStyleIdx="4" presStyleCnt="6">
        <dgm:presLayoutVars>
          <dgm:bulletEnabled val="1"/>
        </dgm:presLayoutVars>
      </dgm:prSet>
      <dgm:spPr/>
    </dgm:pt>
    <dgm:pt modelId="{CC1046FD-CF75-45CE-853F-B2D531A25AEB}" type="pres">
      <dgm:prSet presAssocID="{B1209184-03EF-49C0-9B99-01C59E98CA89}" presName="aSpace2" presStyleCnt="0"/>
      <dgm:spPr/>
    </dgm:pt>
    <dgm:pt modelId="{B9CFB25B-4177-47D5-BAB9-6A4A9F249224}" type="pres">
      <dgm:prSet presAssocID="{BBFEE235-B72F-4347-B693-B24B1D62BB29}" presName="childNode" presStyleLbl="node1" presStyleIdx="5" presStyleCnt="6">
        <dgm:presLayoutVars>
          <dgm:bulletEnabled val="1"/>
        </dgm:presLayoutVars>
      </dgm:prSet>
      <dgm:spPr/>
    </dgm:pt>
  </dgm:ptLst>
  <dgm:cxnLst>
    <dgm:cxn modelId="{DBAE6E00-11F2-43D1-B210-0473668EF71D}" srcId="{94281F3F-0A2D-4EF0-BF32-39C4DE701BAD}" destId="{370A4A79-3258-4994-AF33-E36C3FAD449A}" srcOrd="2" destOrd="0" parTransId="{BD3AE56B-5C3D-43E9-94B1-B362F98C4F26}" sibTransId="{EFA692DE-A0D2-47F8-997E-04F8665C8910}"/>
    <dgm:cxn modelId="{043B7901-22CF-4463-9B6E-E80F429D97AE}" type="presOf" srcId="{BBFEE235-B72F-4347-B693-B24B1D62BB29}" destId="{B9CFB25B-4177-47D5-BAB9-6A4A9F249224}" srcOrd="0" destOrd="0" presId="urn:microsoft.com/office/officeart/2005/8/layout/lProcess2"/>
    <dgm:cxn modelId="{2D0EDB07-571C-4FBB-9C85-5666451BA89B}" type="presOf" srcId="{93A23B5A-C92A-4BFE-BA91-4A26DD780E33}" destId="{F22DD245-A6FA-4270-824C-FC382EC6A8A4}" srcOrd="0" destOrd="0" presId="urn:microsoft.com/office/officeart/2005/8/layout/lProcess2"/>
    <dgm:cxn modelId="{2F40890A-0D2A-4BCD-8B8E-AAF0FB5CD9F3}" type="presOf" srcId="{BCC6E2C1-A17F-4D63-ADCC-CA86FBB044D4}" destId="{38315FDA-D13F-43CD-B811-B1A84A0231A0}" srcOrd="1" destOrd="0" presId="urn:microsoft.com/office/officeart/2005/8/layout/lProcess2"/>
    <dgm:cxn modelId="{3078221C-2285-473A-AA13-A8FBF5E66200}" type="presOf" srcId="{BCC6E2C1-A17F-4D63-ADCC-CA86FBB044D4}" destId="{AD5E0A93-2633-41B5-B125-E099E06828F6}" srcOrd="0" destOrd="0" presId="urn:microsoft.com/office/officeart/2005/8/layout/lProcess2"/>
    <dgm:cxn modelId="{75BC7F28-BC1C-4237-A2DD-9264A7632D70}" srcId="{93A23B5A-C92A-4BFE-BA91-4A26DD780E33}" destId="{BCC6E2C1-A17F-4D63-ADCC-CA86FBB044D4}" srcOrd="1" destOrd="0" parTransId="{07FDD210-EF5D-4FE6-9DFC-6A22ECE1BAE8}" sibTransId="{3D0E60B3-66D4-42FA-9496-9E9C3BFA6B53}"/>
    <dgm:cxn modelId="{BDBFAF2E-3A58-4841-8130-B50C7E2D65A6}" type="presOf" srcId="{4B90F907-1977-4683-B371-E63356EF9A3C}" destId="{DA4BDA82-94A4-407B-B126-597A6F893328}" srcOrd="0" destOrd="0" presId="urn:microsoft.com/office/officeart/2005/8/layout/lProcess2"/>
    <dgm:cxn modelId="{BBD24A3F-7893-4DE1-A497-E07128059584}" srcId="{BCC6E2C1-A17F-4D63-ADCC-CA86FBB044D4}" destId="{4B90F907-1977-4683-B371-E63356EF9A3C}" srcOrd="0" destOrd="0" parTransId="{E821916C-873C-4FC6-BF9C-CDBE1665869D}" sibTransId="{0267DD78-93B7-4E19-A9DD-E98E93B4B6A5}"/>
    <dgm:cxn modelId="{952C1648-7B40-4FC3-B542-BEC2A06540C8}" srcId="{93A23B5A-C92A-4BFE-BA91-4A26DD780E33}" destId="{94281F3F-0A2D-4EF0-BF32-39C4DE701BAD}" srcOrd="0" destOrd="0" parTransId="{081FC4B6-7AE6-4D08-BC5A-E8839D552A32}" sibTransId="{F4F81EC4-872D-4951-B63E-3C3DAB2F7E95}"/>
    <dgm:cxn modelId="{AC4C544C-56E5-4D0A-A7AC-955CCAF2DEED}" srcId="{94281F3F-0A2D-4EF0-BF32-39C4DE701BAD}" destId="{D33AA235-2087-4DFB-BB29-FC2B8EB2CA46}" srcOrd="1" destOrd="0" parTransId="{95C82B1B-D579-4214-98AB-B46E51C59D52}" sibTransId="{ADD43D50-2581-489F-A0A3-56763BCFB29D}"/>
    <dgm:cxn modelId="{DC7EFB6D-0785-450E-96D6-46C38E33C2FC}" type="presOf" srcId="{B1209184-03EF-49C0-9B99-01C59E98CA89}" destId="{D1CA9CAA-6E68-42F3-9D42-F70A6B1ADC2B}" srcOrd="0" destOrd="0" presId="urn:microsoft.com/office/officeart/2005/8/layout/lProcess2"/>
    <dgm:cxn modelId="{2F64F050-D1A7-4517-AC49-1C8D2719BB3F}" srcId="{BCC6E2C1-A17F-4D63-ADCC-CA86FBB044D4}" destId="{B1209184-03EF-49C0-9B99-01C59E98CA89}" srcOrd="1" destOrd="0" parTransId="{9CA05DEA-795C-4F8D-806B-C73DB9BB92E3}" sibTransId="{333A919F-9A7C-4F28-8B1D-B2E4C1C2C514}"/>
    <dgm:cxn modelId="{FEB23455-AEBB-4BA6-A0E9-7E0F4D83799B}" type="presOf" srcId="{370A4A79-3258-4994-AF33-E36C3FAD449A}" destId="{9E7838DB-6B10-4B40-BB6F-F5B1E3D59A3F}" srcOrd="0" destOrd="0" presId="urn:microsoft.com/office/officeart/2005/8/layout/lProcess2"/>
    <dgm:cxn modelId="{F8870B56-D9FD-42A7-8E5E-87C88CC85AA8}" srcId="{94281F3F-0A2D-4EF0-BF32-39C4DE701BAD}" destId="{CAD56571-4681-4D6F-A43E-EECFD60517AF}" srcOrd="0" destOrd="0" parTransId="{1B71B591-28B0-450C-B5E6-0E8F27FC9697}" sibTransId="{48B25B38-FD9D-4B94-8B42-116D5CB3F0CA}"/>
    <dgm:cxn modelId="{67D767A7-9070-46D1-9D8B-159A0F13CF3C}" type="presOf" srcId="{D33AA235-2087-4DFB-BB29-FC2B8EB2CA46}" destId="{5C4CBA63-9B72-48A3-B9AC-A9B1F31FEC5E}" srcOrd="0" destOrd="0" presId="urn:microsoft.com/office/officeart/2005/8/layout/lProcess2"/>
    <dgm:cxn modelId="{2CCA0FAE-7EA9-40FE-B73D-A4C4134C26C0}" type="presOf" srcId="{94281F3F-0A2D-4EF0-BF32-39C4DE701BAD}" destId="{C1A5B18C-01DE-4F26-AF23-8D2737C65B79}" srcOrd="0" destOrd="0" presId="urn:microsoft.com/office/officeart/2005/8/layout/lProcess2"/>
    <dgm:cxn modelId="{475393AE-61DF-4BEE-A10C-A63DB7D665DA}" type="presOf" srcId="{CAD56571-4681-4D6F-A43E-EECFD60517AF}" destId="{1F4B1262-2483-444E-9F8D-C42DB99B3454}" srcOrd="0" destOrd="0" presId="urn:microsoft.com/office/officeart/2005/8/layout/lProcess2"/>
    <dgm:cxn modelId="{02A265CD-DD3D-4567-B9FB-CBD6E963AF79}" type="presOf" srcId="{94281F3F-0A2D-4EF0-BF32-39C4DE701BAD}" destId="{12C2FBC7-0146-4C86-B4F3-8EA1735EAFCE}" srcOrd="1" destOrd="0" presId="urn:microsoft.com/office/officeart/2005/8/layout/lProcess2"/>
    <dgm:cxn modelId="{A82E1FCE-6E87-49C2-9788-7A8663098037}" srcId="{BCC6E2C1-A17F-4D63-ADCC-CA86FBB044D4}" destId="{BBFEE235-B72F-4347-B693-B24B1D62BB29}" srcOrd="2" destOrd="0" parTransId="{3E8AEA77-66F3-41A1-88B8-B828C9F5FB0D}" sibTransId="{193AF4F8-FE52-4309-9A26-E3D514CCEFFA}"/>
    <dgm:cxn modelId="{B784BE13-ABB2-48FA-ACFC-507EDE8F14D0}" type="presParOf" srcId="{F22DD245-A6FA-4270-824C-FC382EC6A8A4}" destId="{2B399AF2-6CCD-4258-A0F3-EA29ABD4E509}" srcOrd="0" destOrd="0" presId="urn:microsoft.com/office/officeart/2005/8/layout/lProcess2"/>
    <dgm:cxn modelId="{90810AC4-C373-419E-844C-DFCD7F324DE8}" type="presParOf" srcId="{2B399AF2-6CCD-4258-A0F3-EA29ABD4E509}" destId="{C1A5B18C-01DE-4F26-AF23-8D2737C65B79}" srcOrd="0" destOrd="0" presId="urn:microsoft.com/office/officeart/2005/8/layout/lProcess2"/>
    <dgm:cxn modelId="{CBA25153-42B2-4B34-AEF2-D33AD8DB17EB}" type="presParOf" srcId="{2B399AF2-6CCD-4258-A0F3-EA29ABD4E509}" destId="{12C2FBC7-0146-4C86-B4F3-8EA1735EAFCE}" srcOrd="1" destOrd="0" presId="urn:microsoft.com/office/officeart/2005/8/layout/lProcess2"/>
    <dgm:cxn modelId="{54F7C5FC-6B24-44C1-A6F2-BC4ABE9E7488}" type="presParOf" srcId="{2B399AF2-6CCD-4258-A0F3-EA29ABD4E509}" destId="{A1BF30B8-31F4-4887-AF9A-2783B587EB07}" srcOrd="2" destOrd="0" presId="urn:microsoft.com/office/officeart/2005/8/layout/lProcess2"/>
    <dgm:cxn modelId="{9F93F28F-545B-45EA-8829-9663612BDBF7}" type="presParOf" srcId="{A1BF30B8-31F4-4887-AF9A-2783B587EB07}" destId="{72104D29-A0E8-4202-830F-E2C624C91CB4}" srcOrd="0" destOrd="0" presId="urn:microsoft.com/office/officeart/2005/8/layout/lProcess2"/>
    <dgm:cxn modelId="{F079AD90-119E-476C-996F-D7866D5F6653}" type="presParOf" srcId="{72104D29-A0E8-4202-830F-E2C624C91CB4}" destId="{1F4B1262-2483-444E-9F8D-C42DB99B3454}" srcOrd="0" destOrd="0" presId="urn:microsoft.com/office/officeart/2005/8/layout/lProcess2"/>
    <dgm:cxn modelId="{829A6313-F56C-4210-81C7-A47B7B244546}" type="presParOf" srcId="{72104D29-A0E8-4202-830F-E2C624C91CB4}" destId="{1A6AC4A8-BE70-4248-8F95-29059A141130}" srcOrd="1" destOrd="0" presId="urn:microsoft.com/office/officeart/2005/8/layout/lProcess2"/>
    <dgm:cxn modelId="{796B65A0-1BEA-4307-8B4E-643466CC254A}" type="presParOf" srcId="{72104D29-A0E8-4202-830F-E2C624C91CB4}" destId="{5C4CBA63-9B72-48A3-B9AC-A9B1F31FEC5E}" srcOrd="2" destOrd="0" presId="urn:microsoft.com/office/officeart/2005/8/layout/lProcess2"/>
    <dgm:cxn modelId="{642B8956-94D2-40D5-B464-18CD68979A06}" type="presParOf" srcId="{72104D29-A0E8-4202-830F-E2C624C91CB4}" destId="{E810B696-F9AA-483B-B2A2-9770D0617A55}" srcOrd="3" destOrd="0" presId="urn:microsoft.com/office/officeart/2005/8/layout/lProcess2"/>
    <dgm:cxn modelId="{E44F34B0-1925-4A0F-97B4-0ACFF40AFD55}" type="presParOf" srcId="{72104D29-A0E8-4202-830F-E2C624C91CB4}" destId="{9E7838DB-6B10-4B40-BB6F-F5B1E3D59A3F}" srcOrd="4" destOrd="0" presId="urn:microsoft.com/office/officeart/2005/8/layout/lProcess2"/>
    <dgm:cxn modelId="{50B5A9FB-B507-4FAE-B374-FD2E13E7D362}" type="presParOf" srcId="{F22DD245-A6FA-4270-824C-FC382EC6A8A4}" destId="{90848582-0852-4F2A-99E7-409D2593AEC0}" srcOrd="1" destOrd="0" presId="urn:microsoft.com/office/officeart/2005/8/layout/lProcess2"/>
    <dgm:cxn modelId="{9124B031-ECEA-4BFB-8855-E590312AAA3B}" type="presParOf" srcId="{F22DD245-A6FA-4270-824C-FC382EC6A8A4}" destId="{697D78D1-2B97-482F-9E74-6C7536AA4A2A}" srcOrd="2" destOrd="0" presId="urn:microsoft.com/office/officeart/2005/8/layout/lProcess2"/>
    <dgm:cxn modelId="{DEF0D736-CC75-4F65-A2CC-BFF26B748EB4}" type="presParOf" srcId="{697D78D1-2B97-482F-9E74-6C7536AA4A2A}" destId="{AD5E0A93-2633-41B5-B125-E099E06828F6}" srcOrd="0" destOrd="0" presId="urn:microsoft.com/office/officeart/2005/8/layout/lProcess2"/>
    <dgm:cxn modelId="{05860FC6-6A6F-446A-BFF6-4ADF0F5B4828}" type="presParOf" srcId="{697D78D1-2B97-482F-9E74-6C7536AA4A2A}" destId="{38315FDA-D13F-43CD-B811-B1A84A0231A0}" srcOrd="1" destOrd="0" presId="urn:microsoft.com/office/officeart/2005/8/layout/lProcess2"/>
    <dgm:cxn modelId="{DF9648A8-85AB-4326-B181-85FD2F1D2EBB}" type="presParOf" srcId="{697D78D1-2B97-482F-9E74-6C7536AA4A2A}" destId="{EF5B277B-6C57-4029-BD7E-E481FA53E4FB}" srcOrd="2" destOrd="0" presId="urn:microsoft.com/office/officeart/2005/8/layout/lProcess2"/>
    <dgm:cxn modelId="{6869DF4F-5FE1-4F61-B912-6190764D1319}" type="presParOf" srcId="{EF5B277B-6C57-4029-BD7E-E481FA53E4FB}" destId="{A3BC5965-248D-46BF-85F5-118389616361}" srcOrd="0" destOrd="0" presId="urn:microsoft.com/office/officeart/2005/8/layout/lProcess2"/>
    <dgm:cxn modelId="{9C7A9BFD-51D2-41B5-AB24-E259386E8CDA}" type="presParOf" srcId="{A3BC5965-248D-46BF-85F5-118389616361}" destId="{DA4BDA82-94A4-407B-B126-597A6F893328}" srcOrd="0" destOrd="0" presId="urn:microsoft.com/office/officeart/2005/8/layout/lProcess2"/>
    <dgm:cxn modelId="{6C775EC0-69F6-4A7C-8520-884862340615}" type="presParOf" srcId="{A3BC5965-248D-46BF-85F5-118389616361}" destId="{638E35C9-F2AA-4A1F-B87D-04473B5C03F5}" srcOrd="1" destOrd="0" presId="urn:microsoft.com/office/officeart/2005/8/layout/lProcess2"/>
    <dgm:cxn modelId="{01E9D458-669B-4426-AE2E-05350518F016}" type="presParOf" srcId="{A3BC5965-248D-46BF-85F5-118389616361}" destId="{D1CA9CAA-6E68-42F3-9D42-F70A6B1ADC2B}" srcOrd="2" destOrd="0" presId="urn:microsoft.com/office/officeart/2005/8/layout/lProcess2"/>
    <dgm:cxn modelId="{1AB8AE26-D747-475D-9CE3-80171E123380}" type="presParOf" srcId="{A3BC5965-248D-46BF-85F5-118389616361}" destId="{CC1046FD-CF75-45CE-853F-B2D531A25AEB}" srcOrd="3" destOrd="0" presId="urn:microsoft.com/office/officeart/2005/8/layout/lProcess2"/>
    <dgm:cxn modelId="{EFC66133-52A9-4EAB-96E2-A08E56DCBC29}" type="presParOf" srcId="{A3BC5965-248D-46BF-85F5-118389616361}" destId="{B9CFB25B-4177-47D5-BAB9-6A4A9F249224}" srcOrd="4"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55DCD82C-82B0-4E49-9E6C-27F1B3FF7168}" type="doc">
      <dgm:prSet loTypeId="urn:microsoft.com/office/officeart/2005/8/layout/vList5" loCatId="list" qsTypeId="urn:microsoft.com/office/officeart/2005/8/quickstyle/simple2" qsCatId="simple" csTypeId="urn:microsoft.com/office/officeart/2005/8/colors/accent3_3" csCatId="accent3" phldr="1"/>
      <dgm:spPr/>
      <dgm:t>
        <a:bodyPr/>
        <a:lstStyle/>
        <a:p>
          <a:endParaRPr lang="en-US"/>
        </a:p>
      </dgm:t>
    </dgm:pt>
    <dgm:pt modelId="{F3A9BDF7-CAA1-4EB7-AA33-CE55943D757B}">
      <dgm:prSet custT="1"/>
      <dgm:spPr/>
      <dgm:t>
        <a:bodyPr/>
        <a:lstStyle/>
        <a:p>
          <a:pPr rtl="0"/>
          <a:r>
            <a:rPr lang="en-US" sz="2200" dirty="0">
              <a:latin typeface="Arial" panose="020B0604020202020204" pitchFamily="34" charset="0"/>
              <a:cs typeface="Arial" panose="020B0604020202020204" pitchFamily="34" charset="0"/>
            </a:rPr>
            <a:t>Non-Competitive Grants</a:t>
          </a:r>
        </a:p>
      </dgm:t>
    </dgm:pt>
    <dgm:pt modelId="{0D37BBDE-E803-4571-AC82-A8249F6C3272}" type="parTrans" cxnId="{5D62D697-CDA2-45C5-9A80-16DC9A81477A}">
      <dgm:prSet/>
      <dgm:spPr/>
      <dgm:t>
        <a:bodyPr/>
        <a:lstStyle/>
        <a:p>
          <a:endParaRPr lang="en-US"/>
        </a:p>
      </dgm:t>
    </dgm:pt>
    <dgm:pt modelId="{3D792691-5FFC-4AE9-BAC9-0998D3816F8D}" type="sibTrans" cxnId="{5D62D697-CDA2-45C5-9A80-16DC9A81477A}">
      <dgm:prSet/>
      <dgm:spPr/>
      <dgm:t>
        <a:bodyPr/>
        <a:lstStyle/>
        <a:p>
          <a:endParaRPr lang="en-US"/>
        </a:p>
      </dgm:t>
    </dgm:pt>
    <dgm:pt modelId="{72DB4F41-B27F-4601-8343-EF4C1297ECE6}">
      <dgm:prSet custT="1"/>
      <dgm:spPr/>
      <dgm:t>
        <a:bodyPr/>
        <a:lstStyle/>
        <a:p>
          <a:pPr rtl="0"/>
          <a:r>
            <a:rPr lang="en-US" sz="1600" dirty="0">
              <a:latin typeface="Arial" panose="020B0604020202020204" pitchFamily="34" charset="0"/>
              <a:cs typeface="Arial" panose="020B0604020202020204" pitchFamily="34" charset="0"/>
            </a:rPr>
            <a:t>168 applications received so far (single and coop)</a:t>
          </a:r>
        </a:p>
      </dgm:t>
    </dgm:pt>
    <dgm:pt modelId="{80D75CBF-3740-41CF-9856-7062C6341612}" type="parTrans" cxnId="{AB12524F-D87C-4A16-A240-81BDDF44E0E3}">
      <dgm:prSet/>
      <dgm:spPr/>
      <dgm:t>
        <a:bodyPr/>
        <a:lstStyle/>
        <a:p>
          <a:endParaRPr lang="en-US"/>
        </a:p>
      </dgm:t>
    </dgm:pt>
    <dgm:pt modelId="{3346DF56-3F1E-48D0-AE92-87E54946D385}" type="sibTrans" cxnId="{AB12524F-D87C-4A16-A240-81BDDF44E0E3}">
      <dgm:prSet/>
      <dgm:spPr/>
      <dgm:t>
        <a:bodyPr/>
        <a:lstStyle/>
        <a:p>
          <a:endParaRPr lang="en-US"/>
        </a:p>
      </dgm:t>
    </dgm:pt>
    <dgm:pt modelId="{7C875BC7-BC8D-4113-8EF6-4A7621EF2D50}">
      <dgm:prSet custT="1"/>
      <dgm:spPr/>
      <dgm:t>
        <a:bodyPr/>
        <a:lstStyle/>
        <a:p>
          <a:pPr rtl="0"/>
          <a:r>
            <a:rPr lang="en-US" sz="1600" dirty="0">
              <a:latin typeface="Arial" panose="020B0604020202020204" pitchFamily="34" charset="0"/>
              <a:cs typeface="Arial" panose="020B0604020202020204" pitchFamily="34" charset="0"/>
            </a:rPr>
            <a:t>Grants will be tentatively awarded and disbursed by end of October</a:t>
          </a:r>
        </a:p>
      </dgm:t>
    </dgm:pt>
    <dgm:pt modelId="{5B4963DE-3EFC-4B47-8085-A97E3080B057}" type="parTrans" cxnId="{6FCF3CFA-5366-4767-92A9-6DC5F8CD6914}">
      <dgm:prSet/>
      <dgm:spPr/>
      <dgm:t>
        <a:bodyPr/>
        <a:lstStyle/>
        <a:p>
          <a:endParaRPr lang="en-US"/>
        </a:p>
      </dgm:t>
    </dgm:pt>
    <dgm:pt modelId="{66D4B8FD-1714-42D7-ABD5-7714EDE13BF4}" type="sibTrans" cxnId="{6FCF3CFA-5366-4767-92A9-6DC5F8CD6914}">
      <dgm:prSet/>
      <dgm:spPr/>
      <dgm:t>
        <a:bodyPr/>
        <a:lstStyle/>
        <a:p>
          <a:endParaRPr lang="en-US"/>
        </a:p>
      </dgm:t>
    </dgm:pt>
    <dgm:pt modelId="{1EE24B74-0A11-4B2F-9215-422005ACC490}">
      <dgm:prSet custT="1"/>
      <dgm:spPr/>
      <dgm:t>
        <a:bodyPr/>
        <a:lstStyle/>
        <a:p>
          <a:pPr rtl="0"/>
          <a:endParaRPr lang="en-US" sz="1600" dirty="0">
            <a:latin typeface="Arial" panose="020B0604020202020204" pitchFamily="34" charset="0"/>
            <a:cs typeface="Arial" panose="020B0604020202020204" pitchFamily="34" charset="0"/>
          </a:endParaRPr>
        </a:p>
      </dgm:t>
    </dgm:pt>
    <dgm:pt modelId="{FD24C215-83E6-4D8E-AA63-24533C4B1D19}" type="parTrans" cxnId="{57A9235B-C090-4245-8DE6-9C129070096C}">
      <dgm:prSet/>
      <dgm:spPr/>
      <dgm:t>
        <a:bodyPr/>
        <a:lstStyle/>
        <a:p>
          <a:endParaRPr lang="en-US"/>
        </a:p>
      </dgm:t>
    </dgm:pt>
    <dgm:pt modelId="{5C0205EC-7A49-4AC3-A0D2-DB5FFD3330C8}" type="sibTrans" cxnId="{57A9235B-C090-4245-8DE6-9C129070096C}">
      <dgm:prSet/>
      <dgm:spPr/>
      <dgm:t>
        <a:bodyPr/>
        <a:lstStyle/>
        <a:p>
          <a:endParaRPr lang="en-US"/>
        </a:p>
      </dgm:t>
    </dgm:pt>
    <dgm:pt modelId="{9084AB18-C8E9-411E-A530-D90A54D321EA}">
      <dgm:prSet custT="1"/>
      <dgm:spPr/>
      <dgm:t>
        <a:bodyPr/>
        <a:lstStyle/>
        <a:p>
          <a:pPr rtl="0"/>
          <a:r>
            <a:rPr lang="en-US" sz="1600" dirty="0">
              <a:latin typeface="Arial" panose="020B0604020202020204" pitchFamily="34" charset="0"/>
              <a:cs typeface="Arial" panose="020B0604020202020204" pitchFamily="34" charset="0"/>
            </a:rPr>
            <a:t>Applications and reports currently under review</a:t>
          </a:r>
        </a:p>
      </dgm:t>
    </dgm:pt>
    <dgm:pt modelId="{6370C6AB-5310-440A-B913-40CE5EE7833D}" type="parTrans" cxnId="{AA85AC11-0058-48CA-9A6A-EABC719DAD9E}">
      <dgm:prSet/>
      <dgm:spPr/>
      <dgm:t>
        <a:bodyPr/>
        <a:lstStyle/>
        <a:p>
          <a:endParaRPr lang="en-US"/>
        </a:p>
      </dgm:t>
    </dgm:pt>
    <dgm:pt modelId="{764BC1AF-BE56-46C7-B120-80DD53103B05}" type="sibTrans" cxnId="{AA85AC11-0058-48CA-9A6A-EABC719DAD9E}">
      <dgm:prSet/>
      <dgm:spPr/>
      <dgm:t>
        <a:bodyPr/>
        <a:lstStyle/>
        <a:p>
          <a:endParaRPr lang="en-US"/>
        </a:p>
      </dgm:t>
    </dgm:pt>
    <dgm:pt modelId="{6DF74EBB-A0B5-4E93-ADCA-8B3A1B21E875}">
      <dgm:prSet custT="1"/>
      <dgm:spPr/>
      <dgm:t>
        <a:bodyPr/>
        <a:lstStyle/>
        <a:p>
          <a:pPr rtl="0"/>
          <a:endParaRPr lang="en-US" sz="1600" dirty="0">
            <a:latin typeface="Arial" panose="020B0604020202020204" pitchFamily="34" charset="0"/>
            <a:cs typeface="Arial" panose="020B0604020202020204" pitchFamily="34" charset="0"/>
          </a:endParaRPr>
        </a:p>
      </dgm:t>
    </dgm:pt>
    <dgm:pt modelId="{0263A544-570A-4551-9DA7-AF0B653B1616}" type="parTrans" cxnId="{3A1422DC-F110-4736-B360-EFB3ADAFFD90}">
      <dgm:prSet/>
      <dgm:spPr/>
      <dgm:t>
        <a:bodyPr/>
        <a:lstStyle/>
        <a:p>
          <a:endParaRPr lang="en-US"/>
        </a:p>
      </dgm:t>
    </dgm:pt>
    <dgm:pt modelId="{EFC8318C-2B07-4F80-97D8-88F1B862482F}" type="sibTrans" cxnId="{3A1422DC-F110-4736-B360-EFB3ADAFFD90}">
      <dgm:prSet/>
      <dgm:spPr/>
      <dgm:t>
        <a:bodyPr/>
        <a:lstStyle/>
        <a:p>
          <a:endParaRPr lang="en-US"/>
        </a:p>
      </dgm:t>
    </dgm:pt>
    <dgm:pt modelId="{9FAE7353-1251-41C7-B2F1-87B97D4DA40F}" type="pres">
      <dgm:prSet presAssocID="{55DCD82C-82B0-4E49-9E6C-27F1B3FF7168}" presName="Name0" presStyleCnt="0">
        <dgm:presLayoutVars>
          <dgm:dir/>
          <dgm:animLvl val="lvl"/>
          <dgm:resizeHandles val="exact"/>
        </dgm:presLayoutVars>
      </dgm:prSet>
      <dgm:spPr/>
    </dgm:pt>
    <dgm:pt modelId="{CAA10923-CB95-4C41-AB92-16913B2A5524}" type="pres">
      <dgm:prSet presAssocID="{F3A9BDF7-CAA1-4EB7-AA33-CE55943D757B}" presName="linNode" presStyleCnt="0"/>
      <dgm:spPr/>
    </dgm:pt>
    <dgm:pt modelId="{B81AB2E2-C96E-4214-825E-84E927D54605}" type="pres">
      <dgm:prSet presAssocID="{F3A9BDF7-CAA1-4EB7-AA33-CE55943D757B}" presName="parentText" presStyleLbl="node1" presStyleIdx="0" presStyleCnt="1">
        <dgm:presLayoutVars>
          <dgm:chMax val="1"/>
          <dgm:bulletEnabled val="1"/>
        </dgm:presLayoutVars>
      </dgm:prSet>
      <dgm:spPr/>
    </dgm:pt>
    <dgm:pt modelId="{0D9F7352-1048-49FD-B387-C46B11783375}" type="pres">
      <dgm:prSet presAssocID="{F3A9BDF7-CAA1-4EB7-AA33-CE55943D757B}" presName="descendantText" presStyleLbl="alignAccFollowNode1" presStyleIdx="0" presStyleCnt="1">
        <dgm:presLayoutVars>
          <dgm:bulletEnabled val="1"/>
        </dgm:presLayoutVars>
      </dgm:prSet>
      <dgm:spPr/>
    </dgm:pt>
  </dgm:ptLst>
  <dgm:cxnLst>
    <dgm:cxn modelId="{5B116301-E765-4591-9FB7-79E015FCAD20}" type="presOf" srcId="{7C875BC7-BC8D-4113-8EF6-4A7621EF2D50}" destId="{0D9F7352-1048-49FD-B387-C46B11783375}" srcOrd="0" destOrd="4" presId="urn:microsoft.com/office/officeart/2005/8/layout/vList5"/>
    <dgm:cxn modelId="{AA85AC11-0058-48CA-9A6A-EABC719DAD9E}" srcId="{F3A9BDF7-CAA1-4EB7-AA33-CE55943D757B}" destId="{9084AB18-C8E9-411E-A530-D90A54D321EA}" srcOrd="2" destOrd="0" parTransId="{6370C6AB-5310-440A-B913-40CE5EE7833D}" sibTransId="{764BC1AF-BE56-46C7-B120-80DD53103B05}"/>
    <dgm:cxn modelId="{57A9235B-C090-4245-8DE6-9C129070096C}" srcId="{F3A9BDF7-CAA1-4EB7-AA33-CE55943D757B}" destId="{1EE24B74-0A11-4B2F-9215-422005ACC490}" srcOrd="3" destOrd="0" parTransId="{FD24C215-83E6-4D8E-AA63-24533C4B1D19}" sibTransId="{5C0205EC-7A49-4AC3-A0D2-DB5FFD3330C8}"/>
    <dgm:cxn modelId="{7E6BBE45-46C7-44A9-9F00-C450DE439DF6}" type="presOf" srcId="{1EE24B74-0A11-4B2F-9215-422005ACC490}" destId="{0D9F7352-1048-49FD-B387-C46B11783375}" srcOrd="0" destOrd="3" presId="urn:microsoft.com/office/officeart/2005/8/layout/vList5"/>
    <dgm:cxn modelId="{BEEB4067-C799-4529-8292-92449616BDA9}" type="presOf" srcId="{6DF74EBB-A0B5-4E93-ADCA-8B3A1B21E875}" destId="{0D9F7352-1048-49FD-B387-C46B11783375}" srcOrd="0" destOrd="1" presId="urn:microsoft.com/office/officeart/2005/8/layout/vList5"/>
    <dgm:cxn modelId="{A2F52569-9AE8-421C-80A6-17706053C3A8}" type="presOf" srcId="{9084AB18-C8E9-411E-A530-D90A54D321EA}" destId="{0D9F7352-1048-49FD-B387-C46B11783375}" srcOrd="0" destOrd="2" presId="urn:microsoft.com/office/officeart/2005/8/layout/vList5"/>
    <dgm:cxn modelId="{AB12524F-D87C-4A16-A240-81BDDF44E0E3}" srcId="{F3A9BDF7-CAA1-4EB7-AA33-CE55943D757B}" destId="{72DB4F41-B27F-4601-8343-EF4C1297ECE6}" srcOrd="0" destOrd="0" parTransId="{80D75CBF-3740-41CF-9856-7062C6341612}" sibTransId="{3346DF56-3F1E-48D0-AE92-87E54946D385}"/>
    <dgm:cxn modelId="{5D62D697-CDA2-45C5-9A80-16DC9A81477A}" srcId="{55DCD82C-82B0-4E49-9E6C-27F1B3FF7168}" destId="{F3A9BDF7-CAA1-4EB7-AA33-CE55943D757B}" srcOrd="0" destOrd="0" parTransId="{0D37BBDE-E803-4571-AC82-A8249F6C3272}" sibTransId="{3D792691-5FFC-4AE9-BAC9-0998D3816F8D}"/>
    <dgm:cxn modelId="{A7A2A89F-1E13-4709-9E20-482C4B82FAB4}" type="presOf" srcId="{55DCD82C-82B0-4E49-9E6C-27F1B3FF7168}" destId="{9FAE7353-1251-41C7-B2F1-87B97D4DA40F}" srcOrd="0" destOrd="0" presId="urn:microsoft.com/office/officeart/2005/8/layout/vList5"/>
    <dgm:cxn modelId="{3A6FAFAB-192C-4103-8E7F-777B763343DE}" type="presOf" srcId="{72DB4F41-B27F-4601-8343-EF4C1297ECE6}" destId="{0D9F7352-1048-49FD-B387-C46B11783375}" srcOrd="0" destOrd="0" presId="urn:microsoft.com/office/officeart/2005/8/layout/vList5"/>
    <dgm:cxn modelId="{508C50DB-9CCB-4750-A664-370C421560AE}" type="presOf" srcId="{F3A9BDF7-CAA1-4EB7-AA33-CE55943D757B}" destId="{B81AB2E2-C96E-4214-825E-84E927D54605}" srcOrd="0" destOrd="0" presId="urn:microsoft.com/office/officeart/2005/8/layout/vList5"/>
    <dgm:cxn modelId="{3A1422DC-F110-4736-B360-EFB3ADAFFD90}" srcId="{F3A9BDF7-CAA1-4EB7-AA33-CE55943D757B}" destId="{6DF74EBB-A0B5-4E93-ADCA-8B3A1B21E875}" srcOrd="1" destOrd="0" parTransId="{0263A544-570A-4551-9DA7-AF0B653B1616}" sibTransId="{EFC8318C-2B07-4F80-97D8-88F1B862482F}"/>
    <dgm:cxn modelId="{6FCF3CFA-5366-4767-92A9-6DC5F8CD6914}" srcId="{F3A9BDF7-CAA1-4EB7-AA33-CE55943D757B}" destId="{7C875BC7-BC8D-4113-8EF6-4A7621EF2D50}" srcOrd="4" destOrd="0" parTransId="{5B4963DE-3EFC-4B47-8085-A97E3080B057}" sibTransId="{66D4B8FD-1714-42D7-ABD5-7714EDE13BF4}"/>
    <dgm:cxn modelId="{733D7389-3049-4048-B762-0FF11985A185}" type="presParOf" srcId="{9FAE7353-1251-41C7-B2F1-87B97D4DA40F}" destId="{CAA10923-CB95-4C41-AB92-16913B2A5524}" srcOrd="0" destOrd="0" presId="urn:microsoft.com/office/officeart/2005/8/layout/vList5"/>
    <dgm:cxn modelId="{611B6D55-E8DE-45EA-9234-E96BC8275E86}" type="presParOf" srcId="{CAA10923-CB95-4C41-AB92-16913B2A5524}" destId="{B81AB2E2-C96E-4214-825E-84E927D54605}" srcOrd="0" destOrd="0" presId="urn:microsoft.com/office/officeart/2005/8/layout/vList5"/>
    <dgm:cxn modelId="{78FD00EA-AFAF-44D5-9830-1E1BE2F25664}" type="presParOf" srcId="{CAA10923-CB95-4C41-AB92-16913B2A5524}" destId="{0D9F7352-1048-49FD-B387-C46B1178337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B13B943-335D-4C71-9686-7C8341E70C6F}" type="doc">
      <dgm:prSet loTypeId="urn:microsoft.com/office/officeart/2005/8/layout/vList5" loCatId="list" qsTypeId="urn:microsoft.com/office/officeart/2005/8/quickstyle/simple2" qsCatId="simple" csTypeId="urn:microsoft.com/office/officeart/2005/8/colors/accent3_3" csCatId="accent3" phldr="1"/>
      <dgm:spPr/>
      <dgm:t>
        <a:bodyPr/>
        <a:lstStyle/>
        <a:p>
          <a:endParaRPr lang="en-US"/>
        </a:p>
      </dgm:t>
    </dgm:pt>
    <dgm:pt modelId="{3186A6CD-9ED5-4D80-AFD6-3307FD50F00D}">
      <dgm:prSet custT="1"/>
      <dgm:spPr/>
      <dgm:t>
        <a:bodyPr/>
        <a:lstStyle/>
        <a:p>
          <a:pPr rtl="0"/>
          <a:r>
            <a:rPr lang="en-US" sz="2200" dirty="0">
              <a:latin typeface="Arial" panose="020B0604020202020204" pitchFamily="34" charset="0"/>
              <a:cs typeface="Arial" panose="020B0604020202020204" pitchFamily="34" charset="0"/>
            </a:rPr>
            <a:t>Competitive Grants</a:t>
          </a:r>
        </a:p>
      </dgm:t>
    </dgm:pt>
    <dgm:pt modelId="{7D01468F-ADC5-49E5-A8B3-45034836D44A}" type="parTrans" cxnId="{8202C7BA-F8D5-4C2E-B8B1-6A8E38D66152}">
      <dgm:prSet/>
      <dgm:spPr/>
      <dgm:t>
        <a:bodyPr/>
        <a:lstStyle/>
        <a:p>
          <a:endParaRPr lang="en-US"/>
        </a:p>
      </dgm:t>
    </dgm:pt>
    <dgm:pt modelId="{EC9E1BD1-E1B5-4E29-BC41-6BF638B46300}" type="sibTrans" cxnId="{8202C7BA-F8D5-4C2E-B8B1-6A8E38D66152}">
      <dgm:prSet/>
      <dgm:spPr/>
      <dgm:t>
        <a:bodyPr/>
        <a:lstStyle/>
        <a:p>
          <a:endParaRPr lang="en-US"/>
        </a:p>
      </dgm:t>
    </dgm:pt>
    <dgm:pt modelId="{33609B7F-BF92-43AB-B0E9-CE65CBD6EDA3}">
      <dgm:prSet custT="1"/>
      <dgm:spPr/>
      <dgm:t>
        <a:bodyPr/>
        <a:lstStyle/>
        <a:p>
          <a:pPr rtl="0"/>
          <a:r>
            <a:rPr lang="en-US" sz="1600" dirty="0">
              <a:latin typeface="Arial" panose="020B0604020202020204" pitchFamily="34" charset="0"/>
              <a:cs typeface="Arial" panose="020B0604020202020204" pitchFamily="34" charset="0"/>
            </a:rPr>
            <a:t> 23 applications received – single and joint applications</a:t>
          </a:r>
        </a:p>
      </dgm:t>
    </dgm:pt>
    <dgm:pt modelId="{B0B6C3E9-EA31-457C-91E9-01DC85C4588C}" type="parTrans" cxnId="{5C7802B1-B6EC-4F02-A92C-3E149DADC0AE}">
      <dgm:prSet/>
      <dgm:spPr/>
      <dgm:t>
        <a:bodyPr/>
        <a:lstStyle/>
        <a:p>
          <a:endParaRPr lang="en-US"/>
        </a:p>
      </dgm:t>
    </dgm:pt>
    <dgm:pt modelId="{32F610FC-1E6A-4B84-9860-EA76034E8008}" type="sibTrans" cxnId="{5C7802B1-B6EC-4F02-A92C-3E149DADC0AE}">
      <dgm:prSet/>
      <dgm:spPr/>
      <dgm:t>
        <a:bodyPr/>
        <a:lstStyle/>
        <a:p>
          <a:endParaRPr lang="en-US"/>
        </a:p>
      </dgm:t>
    </dgm:pt>
    <dgm:pt modelId="{C06BC3E4-5B0E-4413-AC96-B47FAC734532}">
      <dgm:prSet custT="1"/>
      <dgm:spPr/>
      <dgm:t>
        <a:bodyPr/>
        <a:lstStyle/>
        <a:p>
          <a:pPr rtl="0"/>
          <a:r>
            <a:rPr lang="en-US" sz="1600" dirty="0">
              <a:latin typeface="Arial" panose="020B0604020202020204" pitchFamily="34" charset="0"/>
              <a:cs typeface="Arial" panose="020B0604020202020204" pitchFamily="34" charset="0"/>
            </a:rPr>
            <a:t>Will be reviewed and awarded by Litter Fund Board at the Fall meeting</a:t>
          </a:r>
        </a:p>
      </dgm:t>
    </dgm:pt>
    <dgm:pt modelId="{69F726C1-DF5A-440A-AB8A-6177EC3374F5}" type="parTrans" cxnId="{4FF0E057-3DD9-40BC-BD30-C2DDB020381E}">
      <dgm:prSet/>
      <dgm:spPr/>
      <dgm:t>
        <a:bodyPr/>
        <a:lstStyle/>
        <a:p>
          <a:endParaRPr lang="en-US"/>
        </a:p>
      </dgm:t>
    </dgm:pt>
    <dgm:pt modelId="{5C12AD68-C9A5-45BB-B652-C53019B3E553}" type="sibTrans" cxnId="{4FF0E057-3DD9-40BC-BD30-C2DDB020381E}">
      <dgm:prSet/>
      <dgm:spPr/>
      <dgm:t>
        <a:bodyPr/>
        <a:lstStyle/>
        <a:p>
          <a:endParaRPr lang="en-US"/>
        </a:p>
      </dgm:t>
    </dgm:pt>
    <dgm:pt modelId="{1FFF2E76-5C6E-4A23-B9FC-94716882AD91}">
      <dgm:prSet custT="1"/>
      <dgm:spPr/>
      <dgm:t>
        <a:bodyPr/>
        <a:lstStyle/>
        <a:p>
          <a:pPr rtl="0"/>
          <a:endParaRPr lang="en-US" sz="1600" dirty="0">
            <a:latin typeface="Arial" panose="020B0604020202020204" pitchFamily="34" charset="0"/>
            <a:cs typeface="Arial" panose="020B0604020202020204" pitchFamily="34" charset="0"/>
          </a:endParaRPr>
        </a:p>
      </dgm:t>
    </dgm:pt>
    <dgm:pt modelId="{227F83CF-C075-453C-A2AD-F4153BDA7B0D}" type="parTrans" cxnId="{A37A88EA-1BCE-4843-A190-DF2B17D7CB6D}">
      <dgm:prSet/>
      <dgm:spPr/>
      <dgm:t>
        <a:bodyPr/>
        <a:lstStyle/>
        <a:p>
          <a:endParaRPr lang="en-US"/>
        </a:p>
      </dgm:t>
    </dgm:pt>
    <dgm:pt modelId="{07248512-5273-424D-A372-5E0239AD4613}" type="sibTrans" cxnId="{A37A88EA-1BCE-4843-A190-DF2B17D7CB6D}">
      <dgm:prSet/>
      <dgm:spPr/>
      <dgm:t>
        <a:bodyPr/>
        <a:lstStyle/>
        <a:p>
          <a:endParaRPr lang="en-US"/>
        </a:p>
      </dgm:t>
    </dgm:pt>
    <dgm:pt modelId="{118763E0-F8D0-4606-942F-20E449E8A268}">
      <dgm:prSet custT="1"/>
      <dgm:spPr/>
      <dgm:t>
        <a:bodyPr/>
        <a:lstStyle/>
        <a:p>
          <a:pPr rtl="0"/>
          <a:r>
            <a:rPr lang="en-US" sz="1600" dirty="0">
              <a:latin typeface="Arial" panose="020B0604020202020204" pitchFamily="34" charset="0"/>
              <a:cs typeface="Arial" panose="020B0604020202020204" pitchFamily="34" charset="0"/>
            </a:rPr>
            <a:t>Grants will be tentatively disbursed by end of October</a:t>
          </a:r>
        </a:p>
      </dgm:t>
    </dgm:pt>
    <dgm:pt modelId="{46A34797-ED7C-40A0-805F-B4918E0A2D41}" type="parTrans" cxnId="{E2552BBA-D3A7-406C-A3CA-03E3F11A0F3F}">
      <dgm:prSet/>
      <dgm:spPr/>
      <dgm:t>
        <a:bodyPr/>
        <a:lstStyle/>
        <a:p>
          <a:endParaRPr lang="en-US"/>
        </a:p>
      </dgm:t>
    </dgm:pt>
    <dgm:pt modelId="{99DC883D-D600-4C26-A927-B09963A3CE40}" type="sibTrans" cxnId="{E2552BBA-D3A7-406C-A3CA-03E3F11A0F3F}">
      <dgm:prSet/>
      <dgm:spPr/>
      <dgm:t>
        <a:bodyPr/>
        <a:lstStyle/>
        <a:p>
          <a:endParaRPr lang="en-US"/>
        </a:p>
      </dgm:t>
    </dgm:pt>
    <dgm:pt modelId="{99C030D9-5709-4414-84C2-80F98FBF805D}">
      <dgm:prSet custT="1"/>
      <dgm:spPr/>
      <dgm:t>
        <a:bodyPr/>
        <a:lstStyle/>
        <a:p>
          <a:pPr rtl="0"/>
          <a:endParaRPr lang="en-US" sz="1600" dirty="0">
            <a:latin typeface="Arial" panose="020B0604020202020204" pitchFamily="34" charset="0"/>
            <a:cs typeface="Arial" panose="020B0604020202020204" pitchFamily="34" charset="0"/>
          </a:endParaRPr>
        </a:p>
      </dgm:t>
    </dgm:pt>
    <dgm:pt modelId="{3D841CBE-DFF4-40B6-9721-DC257709F261}" type="parTrans" cxnId="{12660EE4-B2B2-44AD-85B2-73AFD787C4E6}">
      <dgm:prSet/>
      <dgm:spPr/>
      <dgm:t>
        <a:bodyPr/>
        <a:lstStyle/>
        <a:p>
          <a:endParaRPr lang="en-US"/>
        </a:p>
      </dgm:t>
    </dgm:pt>
    <dgm:pt modelId="{FE3DC1FA-6A28-494A-949B-242F712BF93B}" type="sibTrans" cxnId="{12660EE4-B2B2-44AD-85B2-73AFD787C4E6}">
      <dgm:prSet/>
      <dgm:spPr/>
      <dgm:t>
        <a:bodyPr/>
        <a:lstStyle/>
        <a:p>
          <a:endParaRPr lang="en-US"/>
        </a:p>
      </dgm:t>
    </dgm:pt>
    <dgm:pt modelId="{87ECF7CE-B5E3-46AE-AE63-A426E37C01C5}" type="pres">
      <dgm:prSet presAssocID="{2B13B943-335D-4C71-9686-7C8341E70C6F}" presName="Name0" presStyleCnt="0">
        <dgm:presLayoutVars>
          <dgm:dir/>
          <dgm:animLvl val="lvl"/>
          <dgm:resizeHandles val="exact"/>
        </dgm:presLayoutVars>
      </dgm:prSet>
      <dgm:spPr/>
    </dgm:pt>
    <dgm:pt modelId="{95759D8F-EFB0-48C1-BEA9-E12E90C0F140}" type="pres">
      <dgm:prSet presAssocID="{3186A6CD-9ED5-4D80-AFD6-3307FD50F00D}" presName="linNode" presStyleCnt="0"/>
      <dgm:spPr/>
    </dgm:pt>
    <dgm:pt modelId="{532E6A7C-F084-42D3-B1EE-C39A922052BE}" type="pres">
      <dgm:prSet presAssocID="{3186A6CD-9ED5-4D80-AFD6-3307FD50F00D}" presName="parentText" presStyleLbl="node1" presStyleIdx="0" presStyleCnt="1">
        <dgm:presLayoutVars>
          <dgm:chMax val="1"/>
          <dgm:bulletEnabled val="1"/>
        </dgm:presLayoutVars>
      </dgm:prSet>
      <dgm:spPr/>
    </dgm:pt>
    <dgm:pt modelId="{D0224921-CD20-4AF5-A9E1-69D360072ABA}" type="pres">
      <dgm:prSet presAssocID="{3186A6CD-9ED5-4D80-AFD6-3307FD50F00D}" presName="descendantText" presStyleLbl="alignAccFollowNode1" presStyleIdx="0" presStyleCnt="1">
        <dgm:presLayoutVars>
          <dgm:bulletEnabled val="1"/>
        </dgm:presLayoutVars>
      </dgm:prSet>
      <dgm:spPr/>
    </dgm:pt>
  </dgm:ptLst>
  <dgm:cxnLst>
    <dgm:cxn modelId="{35700327-D9AE-44A0-9974-65F12FA3C6E4}" type="presOf" srcId="{1FFF2E76-5C6E-4A23-B9FC-94716882AD91}" destId="{D0224921-CD20-4AF5-A9E1-69D360072ABA}" srcOrd="0" destOrd="1" presId="urn:microsoft.com/office/officeart/2005/8/layout/vList5"/>
    <dgm:cxn modelId="{F0E88932-75EC-46BF-A83A-DECDE6BC9EE7}" type="presOf" srcId="{118763E0-F8D0-4606-942F-20E449E8A268}" destId="{D0224921-CD20-4AF5-A9E1-69D360072ABA}" srcOrd="0" destOrd="4" presId="urn:microsoft.com/office/officeart/2005/8/layout/vList5"/>
    <dgm:cxn modelId="{0B50D54B-F12C-440C-8402-C32CAF02B185}" type="presOf" srcId="{99C030D9-5709-4414-84C2-80F98FBF805D}" destId="{D0224921-CD20-4AF5-A9E1-69D360072ABA}" srcOrd="0" destOrd="3" presId="urn:microsoft.com/office/officeart/2005/8/layout/vList5"/>
    <dgm:cxn modelId="{4FF0E057-3DD9-40BC-BD30-C2DDB020381E}" srcId="{3186A6CD-9ED5-4D80-AFD6-3307FD50F00D}" destId="{C06BC3E4-5B0E-4413-AC96-B47FAC734532}" srcOrd="2" destOrd="0" parTransId="{69F726C1-DF5A-440A-AB8A-6177EC3374F5}" sibTransId="{5C12AD68-C9A5-45BB-B652-C53019B3E553}"/>
    <dgm:cxn modelId="{49A712B0-EDD8-4215-B6D8-4FA8B759E701}" type="presOf" srcId="{2B13B943-335D-4C71-9686-7C8341E70C6F}" destId="{87ECF7CE-B5E3-46AE-AE63-A426E37C01C5}" srcOrd="0" destOrd="0" presId="urn:microsoft.com/office/officeart/2005/8/layout/vList5"/>
    <dgm:cxn modelId="{5C7802B1-B6EC-4F02-A92C-3E149DADC0AE}" srcId="{3186A6CD-9ED5-4D80-AFD6-3307FD50F00D}" destId="{33609B7F-BF92-43AB-B0E9-CE65CBD6EDA3}" srcOrd="0" destOrd="0" parTransId="{B0B6C3E9-EA31-457C-91E9-01DC85C4588C}" sibTransId="{32F610FC-1E6A-4B84-9860-EA76034E8008}"/>
    <dgm:cxn modelId="{E2552BBA-D3A7-406C-A3CA-03E3F11A0F3F}" srcId="{3186A6CD-9ED5-4D80-AFD6-3307FD50F00D}" destId="{118763E0-F8D0-4606-942F-20E449E8A268}" srcOrd="4" destOrd="0" parTransId="{46A34797-ED7C-40A0-805F-B4918E0A2D41}" sibTransId="{99DC883D-D600-4C26-A927-B09963A3CE40}"/>
    <dgm:cxn modelId="{8202C7BA-F8D5-4C2E-B8B1-6A8E38D66152}" srcId="{2B13B943-335D-4C71-9686-7C8341E70C6F}" destId="{3186A6CD-9ED5-4D80-AFD6-3307FD50F00D}" srcOrd="0" destOrd="0" parTransId="{7D01468F-ADC5-49E5-A8B3-45034836D44A}" sibTransId="{EC9E1BD1-E1B5-4E29-BC41-6BF638B46300}"/>
    <dgm:cxn modelId="{094860C3-2E02-412F-8794-C23276353EF1}" type="presOf" srcId="{33609B7F-BF92-43AB-B0E9-CE65CBD6EDA3}" destId="{D0224921-CD20-4AF5-A9E1-69D360072ABA}" srcOrd="0" destOrd="0" presId="urn:microsoft.com/office/officeart/2005/8/layout/vList5"/>
    <dgm:cxn modelId="{12660EE4-B2B2-44AD-85B2-73AFD787C4E6}" srcId="{3186A6CD-9ED5-4D80-AFD6-3307FD50F00D}" destId="{99C030D9-5709-4414-84C2-80F98FBF805D}" srcOrd="3" destOrd="0" parTransId="{3D841CBE-DFF4-40B6-9721-DC257709F261}" sibTransId="{FE3DC1FA-6A28-494A-949B-242F712BF93B}"/>
    <dgm:cxn modelId="{A37A88EA-1BCE-4843-A190-DF2B17D7CB6D}" srcId="{3186A6CD-9ED5-4D80-AFD6-3307FD50F00D}" destId="{1FFF2E76-5C6E-4A23-B9FC-94716882AD91}" srcOrd="1" destOrd="0" parTransId="{227F83CF-C075-453C-A2AD-F4153BDA7B0D}" sibTransId="{07248512-5273-424D-A372-5E0239AD4613}"/>
    <dgm:cxn modelId="{1F9175F4-86A9-4FEF-A881-ECF3EBBDB4B6}" type="presOf" srcId="{C06BC3E4-5B0E-4413-AC96-B47FAC734532}" destId="{D0224921-CD20-4AF5-A9E1-69D360072ABA}" srcOrd="0" destOrd="2" presId="urn:microsoft.com/office/officeart/2005/8/layout/vList5"/>
    <dgm:cxn modelId="{AB686AFD-8F96-4729-AB16-78C9C8D0079C}" type="presOf" srcId="{3186A6CD-9ED5-4D80-AFD6-3307FD50F00D}" destId="{532E6A7C-F084-42D3-B1EE-C39A922052BE}" srcOrd="0" destOrd="0" presId="urn:microsoft.com/office/officeart/2005/8/layout/vList5"/>
    <dgm:cxn modelId="{46957361-16F3-4CC4-AB05-7E34DBDDE907}" type="presParOf" srcId="{87ECF7CE-B5E3-46AE-AE63-A426E37C01C5}" destId="{95759D8F-EFB0-48C1-BEA9-E12E90C0F140}" srcOrd="0" destOrd="0" presId="urn:microsoft.com/office/officeart/2005/8/layout/vList5"/>
    <dgm:cxn modelId="{2E1B017F-D3F2-425E-9C37-E8F6ACA2F593}" type="presParOf" srcId="{95759D8F-EFB0-48C1-BEA9-E12E90C0F140}" destId="{532E6A7C-F084-42D3-B1EE-C39A922052BE}" srcOrd="0" destOrd="0" presId="urn:microsoft.com/office/officeart/2005/8/layout/vList5"/>
    <dgm:cxn modelId="{01CDD589-24AA-4C91-A466-AC55981CD222}" type="presParOf" srcId="{95759D8F-EFB0-48C1-BEA9-E12E90C0F140}" destId="{D0224921-CD20-4AF5-A9E1-69D360072ABA}" srcOrd="1" destOrd="0" presId="urn:microsoft.com/office/officeart/2005/8/layout/vList5"/>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D6C4A-F1C3-4FE7-891D-0FBF847D01DC}">
      <dsp:nvSpPr>
        <dsp:cNvPr id="0" name=""/>
        <dsp:cNvSpPr/>
      </dsp:nvSpPr>
      <dsp:spPr>
        <a:xfrm>
          <a:off x="0" y="2640"/>
          <a:ext cx="10673080" cy="5244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F13C6FA-EDE3-4172-BDB8-4CFC47C2E6FF}">
      <dsp:nvSpPr>
        <dsp:cNvPr id="0" name=""/>
        <dsp:cNvSpPr/>
      </dsp:nvSpPr>
      <dsp:spPr>
        <a:xfrm>
          <a:off x="158637" y="120634"/>
          <a:ext cx="288713" cy="288431"/>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5468BB8-6D8D-4B6E-9B46-8EC3D3D2E918}">
      <dsp:nvSpPr>
        <dsp:cNvPr id="0" name=""/>
        <dsp:cNvSpPr/>
      </dsp:nvSpPr>
      <dsp:spPr>
        <a:xfrm>
          <a:off x="605988" y="2640"/>
          <a:ext cx="10057758" cy="54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236" tIns="57236" rIns="57236" bIns="57236"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Identify current applicable Virginia statutes, regulations, and existing plans</a:t>
          </a:r>
        </a:p>
      </dsp:txBody>
      <dsp:txXfrm>
        <a:off x="605988" y="2640"/>
        <a:ext cx="10057758" cy="540809"/>
      </dsp:txXfrm>
    </dsp:sp>
    <dsp:sp modelId="{C7B85351-A470-4AA0-B38B-7B70CB8FE396}">
      <dsp:nvSpPr>
        <dsp:cNvPr id="0" name=""/>
        <dsp:cNvSpPr/>
      </dsp:nvSpPr>
      <dsp:spPr>
        <a:xfrm>
          <a:off x="0" y="678652"/>
          <a:ext cx="10673080" cy="5244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1A73C01-FAEE-4E85-962B-728AA208FECD}">
      <dsp:nvSpPr>
        <dsp:cNvPr id="0" name=""/>
        <dsp:cNvSpPr/>
      </dsp:nvSpPr>
      <dsp:spPr>
        <a:xfrm>
          <a:off x="158637" y="796647"/>
          <a:ext cx="288713" cy="288431"/>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CBDFA3F-9048-490C-AB95-8D5C4D9B3277}">
      <dsp:nvSpPr>
        <dsp:cNvPr id="0" name=""/>
        <dsp:cNvSpPr/>
      </dsp:nvSpPr>
      <dsp:spPr>
        <a:xfrm>
          <a:off x="605988" y="678652"/>
          <a:ext cx="10057758" cy="54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236" tIns="57236" rIns="57236" bIns="57236"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Research statewide solid waste management plans for other states</a:t>
          </a:r>
        </a:p>
      </dsp:txBody>
      <dsp:txXfrm>
        <a:off x="605988" y="678652"/>
        <a:ext cx="10057758" cy="540809"/>
      </dsp:txXfrm>
    </dsp:sp>
    <dsp:sp modelId="{677DDD8F-AECA-4EDC-A8B6-DABF38B7FB36}">
      <dsp:nvSpPr>
        <dsp:cNvPr id="0" name=""/>
        <dsp:cNvSpPr/>
      </dsp:nvSpPr>
      <dsp:spPr>
        <a:xfrm>
          <a:off x="0" y="1354664"/>
          <a:ext cx="10673080" cy="5244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F19C7F5-A2D1-4D75-BFF5-016A960F4B79}">
      <dsp:nvSpPr>
        <dsp:cNvPr id="0" name=""/>
        <dsp:cNvSpPr/>
      </dsp:nvSpPr>
      <dsp:spPr>
        <a:xfrm>
          <a:off x="158637" y="1472659"/>
          <a:ext cx="288713" cy="288431"/>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9F101D2-B377-4517-899A-35EE5F5286CA}">
      <dsp:nvSpPr>
        <dsp:cNvPr id="0" name=""/>
        <dsp:cNvSpPr/>
      </dsp:nvSpPr>
      <dsp:spPr>
        <a:xfrm>
          <a:off x="605988" y="1354664"/>
          <a:ext cx="10057758" cy="54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236" tIns="57236" rIns="57236" bIns="57236"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Current strategy and/or activities associated with post-consumer materials management in the state, including all materials in the municipal solid waste stream</a:t>
          </a:r>
        </a:p>
      </dsp:txBody>
      <dsp:txXfrm>
        <a:off x="605988" y="1354664"/>
        <a:ext cx="10057758" cy="540809"/>
      </dsp:txXfrm>
    </dsp:sp>
    <dsp:sp modelId="{C3046BF0-99FA-4C96-9A44-8C072A55ED90}">
      <dsp:nvSpPr>
        <dsp:cNvPr id="0" name=""/>
        <dsp:cNvSpPr/>
      </dsp:nvSpPr>
      <dsp:spPr>
        <a:xfrm>
          <a:off x="0" y="2030676"/>
          <a:ext cx="10673080" cy="5244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CD82F0-9FA5-4707-B487-49FEB411E55A}">
      <dsp:nvSpPr>
        <dsp:cNvPr id="0" name=""/>
        <dsp:cNvSpPr/>
      </dsp:nvSpPr>
      <dsp:spPr>
        <a:xfrm>
          <a:off x="158637" y="2148671"/>
          <a:ext cx="288713" cy="288431"/>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D21EEED-84C9-4D31-ABDF-532F5103003E}">
      <dsp:nvSpPr>
        <dsp:cNvPr id="0" name=""/>
        <dsp:cNvSpPr/>
      </dsp:nvSpPr>
      <dsp:spPr>
        <a:xfrm>
          <a:off x="605988" y="2030676"/>
          <a:ext cx="10057758" cy="54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236" tIns="57236" rIns="57236" bIns="57236"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Current measurement and tracking capability and authority and identification of additional needs</a:t>
          </a:r>
        </a:p>
      </dsp:txBody>
      <dsp:txXfrm>
        <a:off x="605988" y="2030676"/>
        <a:ext cx="10057758" cy="540809"/>
      </dsp:txXfrm>
    </dsp:sp>
    <dsp:sp modelId="{FEEC632A-BDF1-4A69-8F9C-70CF24F2DEA7}">
      <dsp:nvSpPr>
        <dsp:cNvPr id="0" name=""/>
        <dsp:cNvSpPr/>
      </dsp:nvSpPr>
      <dsp:spPr>
        <a:xfrm>
          <a:off x="0" y="2706688"/>
          <a:ext cx="10673080" cy="5244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62C8D05-CFE2-42E4-B8A2-16CF877A7B05}">
      <dsp:nvSpPr>
        <dsp:cNvPr id="0" name=""/>
        <dsp:cNvSpPr/>
      </dsp:nvSpPr>
      <dsp:spPr>
        <a:xfrm>
          <a:off x="158637" y="2824683"/>
          <a:ext cx="288713" cy="288431"/>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5701519-3611-428C-9F57-4649420016F9}">
      <dsp:nvSpPr>
        <dsp:cNvPr id="0" name=""/>
        <dsp:cNvSpPr/>
      </dsp:nvSpPr>
      <dsp:spPr>
        <a:xfrm>
          <a:off x="605988" y="2706688"/>
          <a:ext cx="10057758" cy="54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236" tIns="57236" rIns="57236" bIns="57236"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Identify stakeholders who will play a role in meeting the objectives of the plan</a:t>
          </a:r>
        </a:p>
      </dsp:txBody>
      <dsp:txXfrm>
        <a:off x="605988" y="2706688"/>
        <a:ext cx="10057758" cy="540809"/>
      </dsp:txXfrm>
    </dsp:sp>
    <dsp:sp modelId="{470EED8B-44FE-406E-AF8A-74F5F364A570}">
      <dsp:nvSpPr>
        <dsp:cNvPr id="0" name=""/>
        <dsp:cNvSpPr/>
      </dsp:nvSpPr>
      <dsp:spPr>
        <a:xfrm>
          <a:off x="0" y="3382701"/>
          <a:ext cx="10673080" cy="5244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54537AD-63B0-498F-BE2A-3CCCE3E51F30}">
      <dsp:nvSpPr>
        <dsp:cNvPr id="0" name=""/>
        <dsp:cNvSpPr/>
      </dsp:nvSpPr>
      <dsp:spPr>
        <a:xfrm>
          <a:off x="158637" y="3500695"/>
          <a:ext cx="288713" cy="288431"/>
        </a:xfrm>
        <a:prstGeom prst="rect">
          <a:avLst/>
        </a:prstGeom>
        <a:blipFill>
          <a:blip xmlns:r="http://schemas.openxmlformats.org/officeDocument/2006/relationships" r:embed="rId11">
            <a:extLst>
              <a:ext uri="{96DAC541-7B7A-43D3-8B79-37D633B846F1}">
                <asvg:svgBlip xmlns:asvg="http://schemas.microsoft.com/office/drawing/2016/SVG/main" r:embed="rId1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DDFB473-F0AA-4F06-82BE-065C0722C7D9}">
      <dsp:nvSpPr>
        <dsp:cNvPr id="0" name=""/>
        <dsp:cNvSpPr/>
      </dsp:nvSpPr>
      <dsp:spPr>
        <a:xfrm>
          <a:off x="605988" y="3382701"/>
          <a:ext cx="10057758" cy="54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236" tIns="57236" rIns="57236" bIns="57236"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Plan for addressing the needs of disadvantaged communities in the state</a:t>
          </a:r>
        </a:p>
      </dsp:txBody>
      <dsp:txXfrm>
        <a:off x="605988" y="3382701"/>
        <a:ext cx="10057758" cy="540809"/>
      </dsp:txXfrm>
    </dsp:sp>
    <dsp:sp modelId="{56157833-7737-41D3-AD1D-BB24982F8437}">
      <dsp:nvSpPr>
        <dsp:cNvPr id="0" name=""/>
        <dsp:cNvSpPr/>
      </dsp:nvSpPr>
      <dsp:spPr>
        <a:xfrm>
          <a:off x="0" y="4058713"/>
          <a:ext cx="10673080" cy="5244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03F39F6-13DA-462B-AD97-BF7DB0E37CDC}">
      <dsp:nvSpPr>
        <dsp:cNvPr id="0" name=""/>
        <dsp:cNvSpPr/>
      </dsp:nvSpPr>
      <dsp:spPr>
        <a:xfrm>
          <a:off x="158637" y="4176708"/>
          <a:ext cx="288713" cy="288431"/>
        </a:xfrm>
        <a:prstGeom prst="rect">
          <a:avLst/>
        </a:prstGeom>
        <a:blipFill>
          <a:blip xmlns:r="http://schemas.openxmlformats.org/officeDocument/2006/relationships" r:embed="rId13">
            <a:extLst>
              <a:ext uri="{96DAC541-7B7A-43D3-8B79-37D633B846F1}">
                <asvg:svgBlip xmlns:asvg="http://schemas.microsoft.com/office/drawing/2016/SVG/main" r:embed="rId14"/>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AD2B1D3-2FAA-4C80-9F84-CB602429B911}">
      <dsp:nvSpPr>
        <dsp:cNvPr id="0" name=""/>
        <dsp:cNvSpPr/>
      </dsp:nvSpPr>
      <dsp:spPr>
        <a:xfrm>
          <a:off x="605988" y="4058713"/>
          <a:ext cx="10057758" cy="54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236" tIns="57236" rIns="57236" bIns="57236"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Plan for making progress toward goals and/or targets</a:t>
          </a:r>
        </a:p>
      </dsp:txBody>
      <dsp:txXfrm>
        <a:off x="605988" y="4058713"/>
        <a:ext cx="10057758" cy="54080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7D6C4A-F1C3-4FE7-891D-0FBF847D01DC}">
      <dsp:nvSpPr>
        <dsp:cNvPr id="0" name=""/>
        <dsp:cNvSpPr/>
      </dsp:nvSpPr>
      <dsp:spPr>
        <a:xfrm>
          <a:off x="0" y="2640"/>
          <a:ext cx="10673080" cy="5244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F13C6FA-EDE3-4172-BDB8-4CFC47C2E6FF}">
      <dsp:nvSpPr>
        <dsp:cNvPr id="0" name=""/>
        <dsp:cNvSpPr/>
      </dsp:nvSpPr>
      <dsp:spPr>
        <a:xfrm>
          <a:off x="158637" y="120634"/>
          <a:ext cx="288713" cy="28843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5468BB8-6D8D-4B6E-9B46-8EC3D3D2E918}">
      <dsp:nvSpPr>
        <dsp:cNvPr id="0" name=""/>
        <dsp:cNvSpPr/>
      </dsp:nvSpPr>
      <dsp:spPr>
        <a:xfrm>
          <a:off x="605988" y="2640"/>
          <a:ext cx="10057758" cy="54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236" tIns="57236" rIns="57236" bIns="57236"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Clearly defining the waste streams being measured</a:t>
          </a:r>
        </a:p>
      </dsp:txBody>
      <dsp:txXfrm>
        <a:off x="605988" y="2640"/>
        <a:ext cx="10057758" cy="540809"/>
      </dsp:txXfrm>
    </dsp:sp>
    <dsp:sp modelId="{C7B85351-A470-4AA0-B38B-7B70CB8FE396}">
      <dsp:nvSpPr>
        <dsp:cNvPr id="0" name=""/>
        <dsp:cNvSpPr/>
      </dsp:nvSpPr>
      <dsp:spPr>
        <a:xfrm>
          <a:off x="0" y="678652"/>
          <a:ext cx="10673080" cy="5244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A1A73C01-FAEE-4E85-962B-728AA208FECD}">
      <dsp:nvSpPr>
        <dsp:cNvPr id="0" name=""/>
        <dsp:cNvSpPr/>
      </dsp:nvSpPr>
      <dsp:spPr>
        <a:xfrm>
          <a:off x="158637" y="796647"/>
          <a:ext cx="288713" cy="28843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CBDFA3F-9048-490C-AB95-8D5C4D9B3277}">
      <dsp:nvSpPr>
        <dsp:cNvPr id="0" name=""/>
        <dsp:cNvSpPr/>
      </dsp:nvSpPr>
      <dsp:spPr>
        <a:xfrm>
          <a:off x="605988" y="678652"/>
          <a:ext cx="10057758" cy="54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236" tIns="57236" rIns="57236" bIns="57236" numCol="1" spcCol="1270" anchor="ctr" anchorCtr="0">
          <a:noAutofit/>
        </a:bodyPr>
        <a:lstStyle/>
        <a:p>
          <a:pPr marL="0" lvl="0" indent="0" algn="l" defTabSz="666750">
            <a:lnSpc>
              <a:spcPct val="100000"/>
            </a:lnSpc>
            <a:spcBef>
              <a:spcPct val="0"/>
            </a:spcBef>
            <a:spcAft>
              <a:spcPct val="35000"/>
            </a:spcAft>
            <a:buNone/>
          </a:pPr>
          <a:r>
            <a:rPr lang="en-US" sz="1500" kern="1200">
              <a:latin typeface="Arial" panose="020B0604020202020204" pitchFamily="34" charset="0"/>
              <a:cs typeface="Arial" panose="020B0604020202020204" pitchFamily="34" charset="0"/>
            </a:rPr>
            <a:t>Identifying specific materials being measured and appropriate units</a:t>
          </a:r>
        </a:p>
      </dsp:txBody>
      <dsp:txXfrm>
        <a:off x="605988" y="678652"/>
        <a:ext cx="10057758" cy="540809"/>
      </dsp:txXfrm>
    </dsp:sp>
    <dsp:sp modelId="{677DDD8F-AECA-4EDC-A8B6-DABF38B7FB36}">
      <dsp:nvSpPr>
        <dsp:cNvPr id="0" name=""/>
        <dsp:cNvSpPr/>
      </dsp:nvSpPr>
      <dsp:spPr>
        <a:xfrm>
          <a:off x="0" y="1354664"/>
          <a:ext cx="10673080" cy="5244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2F19C7F5-A2D1-4D75-BFF5-016A960F4B79}">
      <dsp:nvSpPr>
        <dsp:cNvPr id="0" name=""/>
        <dsp:cNvSpPr/>
      </dsp:nvSpPr>
      <dsp:spPr>
        <a:xfrm>
          <a:off x="158637" y="1472659"/>
          <a:ext cx="288713" cy="28843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89F101D2-B377-4517-899A-35EE5F5286CA}">
      <dsp:nvSpPr>
        <dsp:cNvPr id="0" name=""/>
        <dsp:cNvSpPr/>
      </dsp:nvSpPr>
      <dsp:spPr>
        <a:xfrm>
          <a:off x="605988" y="1354664"/>
          <a:ext cx="10057758" cy="54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236" tIns="57236" rIns="57236" bIns="57236" numCol="1" spcCol="1270" anchor="ctr" anchorCtr="0">
          <a:noAutofit/>
        </a:bodyPr>
        <a:lstStyle/>
        <a:p>
          <a:pPr marL="0" lvl="0" indent="0" algn="l" defTabSz="666750">
            <a:lnSpc>
              <a:spcPct val="100000"/>
            </a:lnSpc>
            <a:spcBef>
              <a:spcPct val="0"/>
            </a:spcBef>
            <a:spcAft>
              <a:spcPct val="35000"/>
            </a:spcAft>
            <a:buNone/>
          </a:pPr>
          <a:r>
            <a:rPr lang="en-US" sz="1500" kern="1200">
              <a:latin typeface="Arial" panose="020B0604020202020204" pitchFamily="34" charset="0"/>
              <a:cs typeface="Arial" panose="020B0604020202020204" pitchFamily="34" charset="0"/>
            </a:rPr>
            <a:t>Detailed data and methodology citations</a:t>
          </a:r>
        </a:p>
      </dsp:txBody>
      <dsp:txXfrm>
        <a:off x="605988" y="1354664"/>
        <a:ext cx="10057758" cy="540809"/>
      </dsp:txXfrm>
    </dsp:sp>
    <dsp:sp modelId="{C3046BF0-99FA-4C96-9A44-8C072A55ED90}">
      <dsp:nvSpPr>
        <dsp:cNvPr id="0" name=""/>
        <dsp:cNvSpPr/>
      </dsp:nvSpPr>
      <dsp:spPr>
        <a:xfrm>
          <a:off x="0" y="2030676"/>
          <a:ext cx="10673080" cy="5244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CFCD82F0-9FA5-4707-B487-49FEB411E55A}">
      <dsp:nvSpPr>
        <dsp:cNvPr id="0" name=""/>
        <dsp:cNvSpPr/>
      </dsp:nvSpPr>
      <dsp:spPr>
        <a:xfrm>
          <a:off x="158637" y="2148671"/>
          <a:ext cx="288713" cy="28843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D21EEED-84C9-4D31-ABDF-532F5103003E}">
      <dsp:nvSpPr>
        <dsp:cNvPr id="0" name=""/>
        <dsp:cNvSpPr/>
      </dsp:nvSpPr>
      <dsp:spPr>
        <a:xfrm>
          <a:off x="605988" y="2030676"/>
          <a:ext cx="10057758" cy="54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236" tIns="57236" rIns="57236" bIns="57236" numCol="1" spcCol="1270" anchor="ctr" anchorCtr="0">
          <a:noAutofit/>
        </a:bodyPr>
        <a:lstStyle/>
        <a:p>
          <a:pPr marL="0" lvl="0" indent="0" algn="l" defTabSz="666750">
            <a:lnSpc>
              <a:spcPct val="100000"/>
            </a:lnSpc>
            <a:spcBef>
              <a:spcPct val="0"/>
            </a:spcBef>
            <a:spcAft>
              <a:spcPct val="35000"/>
            </a:spcAft>
            <a:buNone/>
          </a:pPr>
          <a:r>
            <a:rPr lang="en-US" sz="1500" kern="1200">
              <a:latin typeface="Arial" panose="020B0604020202020204" pitchFamily="34" charset="0"/>
              <a:cs typeface="Arial" panose="020B0604020202020204" pitchFamily="34" charset="0"/>
            </a:rPr>
            <a:t>Developing information to understand the contamination of recyclable material streams</a:t>
          </a:r>
        </a:p>
      </dsp:txBody>
      <dsp:txXfrm>
        <a:off x="605988" y="2030676"/>
        <a:ext cx="10057758" cy="540809"/>
      </dsp:txXfrm>
    </dsp:sp>
    <dsp:sp modelId="{FEEC632A-BDF1-4A69-8F9C-70CF24F2DEA7}">
      <dsp:nvSpPr>
        <dsp:cNvPr id="0" name=""/>
        <dsp:cNvSpPr/>
      </dsp:nvSpPr>
      <dsp:spPr>
        <a:xfrm>
          <a:off x="0" y="2706688"/>
          <a:ext cx="10673080" cy="5244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562C8D05-CFE2-42E4-B8A2-16CF877A7B05}">
      <dsp:nvSpPr>
        <dsp:cNvPr id="0" name=""/>
        <dsp:cNvSpPr/>
      </dsp:nvSpPr>
      <dsp:spPr>
        <a:xfrm>
          <a:off x="158637" y="2824683"/>
          <a:ext cx="288713" cy="28843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95701519-3611-428C-9F57-4649420016F9}">
      <dsp:nvSpPr>
        <dsp:cNvPr id="0" name=""/>
        <dsp:cNvSpPr/>
      </dsp:nvSpPr>
      <dsp:spPr>
        <a:xfrm>
          <a:off x="605988" y="2706688"/>
          <a:ext cx="10057758" cy="54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236" tIns="57236" rIns="57236" bIns="57236" numCol="1" spcCol="1270" anchor="ctr" anchorCtr="0">
          <a:noAutofit/>
        </a:bodyPr>
        <a:lstStyle/>
        <a:p>
          <a:pPr marL="0" lvl="0" indent="0" algn="l" defTabSz="666750">
            <a:lnSpc>
              <a:spcPct val="100000"/>
            </a:lnSpc>
            <a:spcBef>
              <a:spcPct val="0"/>
            </a:spcBef>
            <a:spcAft>
              <a:spcPct val="35000"/>
            </a:spcAft>
            <a:buNone/>
          </a:pPr>
          <a:r>
            <a:rPr lang="en-US" sz="1500" kern="1200">
              <a:latin typeface="Arial" panose="020B0604020202020204" pitchFamily="34" charset="0"/>
              <a:cs typeface="Arial" panose="020B0604020202020204" pitchFamily="34" charset="0"/>
            </a:rPr>
            <a:t>Identify clear connections to circular economy, climate goals, and action plans</a:t>
          </a:r>
        </a:p>
      </dsp:txBody>
      <dsp:txXfrm>
        <a:off x="605988" y="2706688"/>
        <a:ext cx="10057758" cy="540809"/>
      </dsp:txXfrm>
    </dsp:sp>
    <dsp:sp modelId="{470EED8B-44FE-406E-AF8A-74F5F364A570}">
      <dsp:nvSpPr>
        <dsp:cNvPr id="0" name=""/>
        <dsp:cNvSpPr/>
      </dsp:nvSpPr>
      <dsp:spPr>
        <a:xfrm>
          <a:off x="0" y="3382701"/>
          <a:ext cx="10673080" cy="5244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54537AD-63B0-498F-BE2A-3CCCE3E51F30}">
      <dsp:nvSpPr>
        <dsp:cNvPr id="0" name=""/>
        <dsp:cNvSpPr/>
      </dsp:nvSpPr>
      <dsp:spPr>
        <a:xfrm>
          <a:off x="158637" y="3500695"/>
          <a:ext cx="288713" cy="288431"/>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4DDFB473-F0AA-4F06-82BE-065C0722C7D9}">
      <dsp:nvSpPr>
        <dsp:cNvPr id="0" name=""/>
        <dsp:cNvSpPr/>
      </dsp:nvSpPr>
      <dsp:spPr>
        <a:xfrm>
          <a:off x="605988" y="3382701"/>
          <a:ext cx="10057758" cy="54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236" tIns="57236" rIns="57236" bIns="57236"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Identify administration, legal and/or financial needs or gaps to be addressed in order to meet goals or milestones</a:t>
          </a:r>
        </a:p>
      </dsp:txBody>
      <dsp:txXfrm>
        <a:off x="605988" y="3382701"/>
        <a:ext cx="10057758" cy="540809"/>
      </dsp:txXfrm>
    </dsp:sp>
    <dsp:sp modelId="{56157833-7737-41D3-AD1D-BB24982F8437}">
      <dsp:nvSpPr>
        <dsp:cNvPr id="0" name=""/>
        <dsp:cNvSpPr/>
      </dsp:nvSpPr>
      <dsp:spPr>
        <a:xfrm>
          <a:off x="0" y="4058713"/>
          <a:ext cx="10673080" cy="5244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603F39F6-13DA-462B-AD97-BF7DB0E37CDC}">
      <dsp:nvSpPr>
        <dsp:cNvPr id="0" name=""/>
        <dsp:cNvSpPr/>
      </dsp:nvSpPr>
      <dsp:spPr>
        <a:xfrm>
          <a:off x="158792" y="4176708"/>
          <a:ext cx="288713" cy="288431"/>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1AD2B1D3-2FAA-4C80-9F84-CB602429B911}">
      <dsp:nvSpPr>
        <dsp:cNvPr id="0" name=""/>
        <dsp:cNvSpPr/>
      </dsp:nvSpPr>
      <dsp:spPr>
        <a:xfrm>
          <a:off x="606299" y="4058713"/>
          <a:ext cx="10047834" cy="54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236" tIns="57236" rIns="57236" bIns="57236" numCol="1" spcCol="1270" anchor="ctr" anchorCtr="0">
          <a:noAutofit/>
        </a:bodyPr>
        <a:lstStyle/>
        <a:p>
          <a:pPr marL="0" lvl="0" indent="0" algn="l" defTabSz="666750">
            <a:lnSpc>
              <a:spcPct val="100000"/>
            </a:lnSpc>
            <a:spcBef>
              <a:spcPct val="0"/>
            </a:spcBef>
            <a:spcAft>
              <a:spcPct val="35000"/>
            </a:spcAft>
            <a:buNone/>
          </a:pPr>
          <a:r>
            <a:rPr lang="en-US" sz="1500" kern="1200" dirty="0">
              <a:latin typeface="Arial" panose="020B0604020202020204" pitchFamily="34" charset="0"/>
              <a:cs typeface="Arial" panose="020B0604020202020204" pitchFamily="34" charset="0"/>
            </a:rPr>
            <a:t>Strategy for including resiliency &amp; natural disaster debris into plans by utilizing available guidance to manage disaster debris</a:t>
          </a:r>
        </a:p>
      </dsp:txBody>
      <dsp:txXfrm>
        <a:off x="606299" y="4058713"/>
        <a:ext cx="10047834" cy="54080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A02FB-DA23-4C4F-AA4F-EA83EDC8C0AE}">
      <dsp:nvSpPr>
        <dsp:cNvPr id="0" name=""/>
        <dsp:cNvSpPr/>
      </dsp:nvSpPr>
      <dsp:spPr>
        <a:xfrm>
          <a:off x="-5203203" y="-796972"/>
          <a:ext cx="6196107" cy="6196107"/>
        </a:xfrm>
        <a:prstGeom prst="blockArc">
          <a:avLst>
            <a:gd name="adj1" fmla="val 18900000"/>
            <a:gd name="adj2" fmla="val 2700000"/>
            <a:gd name="adj3" fmla="val 349"/>
          </a:avLst>
        </a:prstGeom>
        <a:noFill/>
        <a:ln w="12700" cap="flat" cmpd="sng" algn="ctr">
          <a:solidFill>
            <a:schemeClr val="accent3">
              <a:tint val="9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1D42C6F-B6F5-4B6A-B16D-6625D4FA9AA1}">
      <dsp:nvSpPr>
        <dsp:cNvPr id="0" name=""/>
        <dsp:cNvSpPr/>
      </dsp:nvSpPr>
      <dsp:spPr>
        <a:xfrm>
          <a:off x="370297" y="242349"/>
          <a:ext cx="10239096" cy="484515"/>
        </a:xfrm>
        <a:prstGeom prst="rect">
          <a:avLst/>
        </a:prstGeom>
        <a:gradFill rotWithShape="0">
          <a:gsLst>
            <a:gs pos="0">
              <a:schemeClr val="accent3">
                <a:alpha val="90000"/>
                <a:hueOff val="0"/>
                <a:satOff val="0"/>
                <a:lumOff val="0"/>
                <a:alphaOff val="0"/>
                <a:lumMod val="110000"/>
                <a:satMod val="105000"/>
                <a:tint val="67000"/>
              </a:schemeClr>
            </a:gs>
            <a:gs pos="50000">
              <a:schemeClr val="accent3">
                <a:alpha val="90000"/>
                <a:hueOff val="0"/>
                <a:satOff val="0"/>
                <a:lumOff val="0"/>
                <a:alphaOff val="0"/>
                <a:lumMod val="105000"/>
                <a:satMod val="103000"/>
                <a:tint val="73000"/>
              </a:schemeClr>
            </a:gs>
            <a:gs pos="100000">
              <a:schemeClr val="accent3">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458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Code of Virginia </a:t>
          </a:r>
          <a:r>
            <a:rPr lang="en-US" sz="1500" kern="1200" dirty="0">
              <a:latin typeface="Arial" panose="020B0604020202020204" pitchFamily="34" charset="0"/>
              <a:ea typeface="+mn-ea"/>
              <a:cs typeface="Arial" panose="020B0604020202020204" pitchFamily="34" charset="0"/>
            </a:rPr>
            <a:t>Statute: § 10.1-1411</a:t>
          </a:r>
        </a:p>
      </dsp:txBody>
      <dsp:txXfrm>
        <a:off x="370297" y="242349"/>
        <a:ext cx="10239096" cy="484515"/>
      </dsp:txXfrm>
    </dsp:sp>
    <dsp:sp modelId="{FCBBF704-05CD-483C-A7B3-0232990E62CC}">
      <dsp:nvSpPr>
        <dsp:cNvPr id="0" name=""/>
        <dsp:cNvSpPr/>
      </dsp:nvSpPr>
      <dsp:spPr>
        <a:xfrm>
          <a:off x="67475" y="181785"/>
          <a:ext cx="605644" cy="60564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alpha val="90000"/>
              <a:hueOff val="0"/>
              <a:satOff val="0"/>
              <a:lumOff val="0"/>
              <a:alphaOff val="0"/>
            </a:schemeClr>
          </a:solidFill>
          <a:prstDash val="solid"/>
          <a:miter lim="800000"/>
        </a:ln>
        <a:effectLst/>
      </dsp:spPr>
      <dsp:style>
        <a:lnRef idx="1">
          <a:scrgbClr r="0" g="0" b="0"/>
        </a:lnRef>
        <a:fillRef idx="2">
          <a:scrgbClr r="0" g="0" b="0"/>
        </a:fillRef>
        <a:effectRef idx="0">
          <a:scrgbClr r="0" g="0" b="0"/>
        </a:effectRef>
        <a:fontRef idx="minor"/>
      </dsp:style>
    </dsp:sp>
    <dsp:sp modelId="{F761FA8F-776D-4673-991C-49A7AA6EE519}">
      <dsp:nvSpPr>
        <dsp:cNvPr id="0" name=""/>
        <dsp:cNvSpPr/>
      </dsp:nvSpPr>
      <dsp:spPr>
        <a:xfrm>
          <a:off x="768845" y="969031"/>
          <a:ext cx="9840548" cy="484515"/>
        </a:xfrm>
        <a:prstGeom prst="rect">
          <a:avLst/>
        </a:prstGeom>
        <a:gradFill rotWithShape="0">
          <a:gsLst>
            <a:gs pos="0">
              <a:schemeClr val="accent3">
                <a:alpha val="90000"/>
                <a:hueOff val="0"/>
                <a:satOff val="0"/>
                <a:lumOff val="0"/>
                <a:alphaOff val="-8000"/>
                <a:lumMod val="110000"/>
                <a:satMod val="105000"/>
                <a:tint val="67000"/>
              </a:schemeClr>
            </a:gs>
            <a:gs pos="50000">
              <a:schemeClr val="accent3">
                <a:alpha val="90000"/>
                <a:hueOff val="0"/>
                <a:satOff val="0"/>
                <a:lumOff val="0"/>
                <a:alphaOff val="-8000"/>
                <a:lumMod val="105000"/>
                <a:satMod val="103000"/>
                <a:tint val="73000"/>
              </a:schemeClr>
            </a:gs>
            <a:gs pos="100000">
              <a:schemeClr val="accent3">
                <a:alpha val="90000"/>
                <a:hueOff val="0"/>
                <a:satOff val="0"/>
                <a:lumOff val="0"/>
                <a:alphaOff val="-8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458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Recycling Requirements Regulations: 9VAC20-130-125 – Mandatory required rates and recycling rate calculation</a:t>
          </a:r>
        </a:p>
      </dsp:txBody>
      <dsp:txXfrm>
        <a:off x="768845" y="969031"/>
        <a:ext cx="9840548" cy="484515"/>
      </dsp:txXfrm>
    </dsp:sp>
    <dsp:sp modelId="{DCE1148D-9A15-468F-8D33-EFE215F0EEC5}">
      <dsp:nvSpPr>
        <dsp:cNvPr id="0" name=""/>
        <dsp:cNvSpPr/>
      </dsp:nvSpPr>
      <dsp:spPr>
        <a:xfrm>
          <a:off x="466022" y="908466"/>
          <a:ext cx="605644" cy="60564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alpha val="90000"/>
              <a:hueOff val="0"/>
              <a:satOff val="0"/>
              <a:lumOff val="0"/>
              <a:alphaOff val="-8000"/>
            </a:schemeClr>
          </a:solidFill>
          <a:prstDash val="solid"/>
          <a:miter lim="800000"/>
        </a:ln>
        <a:effectLst/>
      </dsp:spPr>
      <dsp:style>
        <a:lnRef idx="1">
          <a:scrgbClr r="0" g="0" b="0"/>
        </a:lnRef>
        <a:fillRef idx="2">
          <a:scrgbClr r="0" g="0" b="0"/>
        </a:fillRef>
        <a:effectRef idx="0">
          <a:scrgbClr r="0" g="0" b="0"/>
        </a:effectRef>
        <a:fontRef idx="minor"/>
      </dsp:style>
    </dsp:sp>
    <dsp:sp modelId="{F9073BD9-D3E9-4F7A-8178-DF6113721574}">
      <dsp:nvSpPr>
        <dsp:cNvPr id="0" name=""/>
        <dsp:cNvSpPr/>
      </dsp:nvSpPr>
      <dsp:spPr>
        <a:xfrm>
          <a:off x="951090" y="1695712"/>
          <a:ext cx="9658303" cy="484515"/>
        </a:xfrm>
        <a:prstGeom prst="rect">
          <a:avLst/>
        </a:prstGeom>
        <a:gradFill rotWithShape="0">
          <a:gsLst>
            <a:gs pos="0">
              <a:schemeClr val="accent3">
                <a:alpha val="90000"/>
                <a:hueOff val="0"/>
                <a:satOff val="0"/>
                <a:lumOff val="0"/>
                <a:alphaOff val="-16000"/>
                <a:lumMod val="110000"/>
                <a:satMod val="105000"/>
                <a:tint val="67000"/>
              </a:schemeClr>
            </a:gs>
            <a:gs pos="50000">
              <a:schemeClr val="accent3">
                <a:alpha val="90000"/>
                <a:hueOff val="0"/>
                <a:satOff val="0"/>
                <a:lumOff val="0"/>
                <a:alphaOff val="-16000"/>
                <a:lumMod val="105000"/>
                <a:satMod val="103000"/>
                <a:tint val="73000"/>
              </a:schemeClr>
            </a:gs>
            <a:gs pos="100000">
              <a:schemeClr val="accent3">
                <a:alpha val="90000"/>
                <a:hueOff val="0"/>
                <a:satOff val="0"/>
                <a:lumOff val="0"/>
                <a:alphaOff val="-16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458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Recycling Data Reporting Regulations: 9VAC20-130-165 – Frequency of reporting and deadline to report</a:t>
          </a:r>
        </a:p>
      </dsp:txBody>
      <dsp:txXfrm>
        <a:off x="951090" y="1695712"/>
        <a:ext cx="9658303" cy="484515"/>
      </dsp:txXfrm>
    </dsp:sp>
    <dsp:sp modelId="{AE17032F-D8D0-44FA-A5F1-FAFA54B0788E}">
      <dsp:nvSpPr>
        <dsp:cNvPr id="0" name=""/>
        <dsp:cNvSpPr/>
      </dsp:nvSpPr>
      <dsp:spPr>
        <a:xfrm>
          <a:off x="648268" y="1635148"/>
          <a:ext cx="605644" cy="60564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alpha val="90000"/>
              <a:hueOff val="0"/>
              <a:satOff val="0"/>
              <a:lumOff val="0"/>
              <a:alphaOff val="-16000"/>
            </a:schemeClr>
          </a:solidFill>
          <a:prstDash val="solid"/>
          <a:miter lim="800000"/>
        </a:ln>
        <a:effectLst/>
      </dsp:spPr>
      <dsp:style>
        <a:lnRef idx="1">
          <a:scrgbClr r="0" g="0" b="0"/>
        </a:lnRef>
        <a:fillRef idx="2">
          <a:scrgbClr r="0" g="0" b="0"/>
        </a:fillRef>
        <a:effectRef idx="0">
          <a:scrgbClr r="0" g="0" b="0"/>
        </a:effectRef>
        <a:fontRef idx="minor"/>
      </dsp:style>
    </dsp:sp>
    <dsp:sp modelId="{CCD69C93-1964-464A-AD30-31CF9319DBB3}">
      <dsp:nvSpPr>
        <dsp:cNvPr id="0" name=""/>
        <dsp:cNvSpPr/>
      </dsp:nvSpPr>
      <dsp:spPr>
        <a:xfrm>
          <a:off x="951090" y="2421934"/>
          <a:ext cx="9658303" cy="484515"/>
        </a:xfrm>
        <a:prstGeom prst="rect">
          <a:avLst/>
        </a:prstGeom>
        <a:gradFill rotWithShape="0">
          <a:gsLst>
            <a:gs pos="0">
              <a:schemeClr val="accent3">
                <a:alpha val="90000"/>
                <a:hueOff val="0"/>
                <a:satOff val="0"/>
                <a:lumOff val="0"/>
                <a:alphaOff val="-24000"/>
                <a:lumMod val="110000"/>
                <a:satMod val="105000"/>
                <a:tint val="67000"/>
              </a:schemeClr>
            </a:gs>
            <a:gs pos="50000">
              <a:schemeClr val="accent3">
                <a:alpha val="90000"/>
                <a:hueOff val="0"/>
                <a:satOff val="0"/>
                <a:lumOff val="0"/>
                <a:alphaOff val="-24000"/>
                <a:lumMod val="105000"/>
                <a:satMod val="103000"/>
                <a:tint val="73000"/>
              </a:schemeClr>
            </a:gs>
            <a:gs pos="100000">
              <a:schemeClr val="accent3">
                <a:alpha val="90000"/>
                <a:hueOff val="0"/>
                <a:satOff val="0"/>
                <a:lumOff val="0"/>
                <a:alphaOff val="-24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458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Currently, all recycling rate reports are submitted to DEQ in an Excel spreadsheet format</a:t>
          </a:r>
        </a:p>
      </dsp:txBody>
      <dsp:txXfrm>
        <a:off x="951090" y="2421934"/>
        <a:ext cx="9658303" cy="484515"/>
      </dsp:txXfrm>
    </dsp:sp>
    <dsp:sp modelId="{98898C76-22FF-4128-946E-036A197E873D}">
      <dsp:nvSpPr>
        <dsp:cNvPr id="0" name=""/>
        <dsp:cNvSpPr/>
      </dsp:nvSpPr>
      <dsp:spPr>
        <a:xfrm>
          <a:off x="648268" y="2361369"/>
          <a:ext cx="605644" cy="60564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alpha val="90000"/>
              <a:hueOff val="0"/>
              <a:satOff val="0"/>
              <a:lumOff val="0"/>
              <a:alphaOff val="-24000"/>
            </a:schemeClr>
          </a:solidFill>
          <a:prstDash val="solid"/>
          <a:miter lim="800000"/>
        </a:ln>
        <a:effectLst/>
      </dsp:spPr>
      <dsp:style>
        <a:lnRef idx="1">
          <a:scrgbClr r="0" g="0" b="0"/>
        </a:lnRef>
        <a:fillRef idx="2">
          <a:scrgbClr r="0" g="0" b="0"/>
        </a:fillRef>
        <a:effectRef idx="0">
          <a:scrgbClr r="0" g="0" b="0"/>
        </a:effectRef>
        <a:fontRef idx="minor"/>
      </dsp:style>
    </dsp:sp>
    <dsp:sp modelId="{8CED8C8E-E2C2-4CB4-8113-EF79C5E5093B}">
      <dsp:nvSpPr>
        <dsp:cNvPr id="0" name=""/>
        <dsp:cNvSpPr/>
      </dsp:nvSpPr>
      <dsp:spPr>
        <a:xfrm>
          <a:off x="768845" y="3148615"/>
          <a:ext cx="9840548" cy="484515"/>
        </a:xfrm>
        <a:prstGeom prst="rect">
          <a:avLst/>
        </a:prstGeom>
        <a:gradFill rotWithShape="0">
          <a:gsLst>
            <a:gs pos="0">
              <a:schemeClr val="accent3">
                <a:alpha val="90000"/>
                <a:hueOff val="0"/>
                <a:satOff val="0"/>
                <a:lumOff val="0"/>
                <a:alphaOff val="-32000"/>
                <a:lumMod val="110000"/>
                <a:satMod val="105000"/>
                <a:tint val="67000"/>
              </a:schemeClr>
            </a:gs>
            <a:gs pos="50000">
              <a:schemeClr val="accent3">
                <a:alpha val="90000"/>
                <a:hueOff val="0"/>
                <a:satOff val="0"/>
                <a:lumOff val="0"/>
                <a:alphaOff val="-32000"/>
                <a:lumMod val="105000"/>
                <a:satMod val="103000"/>
                <a:tint val="73000"/>
              </a:schemeClr>
            </a:gs>
            <a:gs pos="100000">
              <a:schemeClr val="accent3">
                <a:alpha val="90000"/>
                <a:hueOff val="0"/>
                <a:satOff val="0"/>
                <a:lumOff val="0"/>
                <a:alphaOff val="-32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4584" tIns="38100" rIns="38100" bIns="38100" numCol="1" spcCol="1270" anchor="ctr"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Tracking, data analysis, and statewide rate calculations are performed manually using spreadsheets</a:t>
          </a:r>
        </a:p>
      </dsp:txBody>
      <dsp:txXfrm>
        <a:off x="768845" y="3148615"/>
        <a:ext cx="9840548" cy="484515"/>
      </dsp:txXfrm>
    </dsp:sp>
    <dsp:sp modelId="{4D7A2B15-540C-49A6-8901-9670653C1BB7}">
      <dsp:nvSpPr>
        <dsp:cNvPr id="0" name=""/>
        <dsp:cNvSpPr/>
      </dsp:nvSpPr>
      <dsp:spPr>
        <a:xfrm>
          <a:off x="466022" y="3088051"/>
          <a:ext cx="605644" cy="60564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alpha val="90000"/>
              <a:hueOff val="0"/>
              <a:satOff val="0"/>
              <a:lumOff val="0"/>
              <a:alphaOff val="-32000"/>
            </a:schemeClr>
          </a:solidFill>
          <a:prstDash val="solid"/>
          <a:miter lim="800000"/>
        </a:ln>
        <a:effectLst/>
      </dsp:spPr>
      <dsp:style>
        <a:lnRef idx="1">
          <a:scrgbClr r="0" g="0" b="0"/>
        </a:lnRef>
        <a:fillRef idx="2">
          <a:scrgbClr r="0" g="0" b="0"/>
        </a:fillRef>
        <a:effectRef idx="0">
          <a:scrgbClr r="0" g="0" b="0"/>
        </a:effectRef>
        <a:fontRef idx="minor"/>
      </dsp:style>
    </dsp:sp>
    <dsp:sp modelId="{44374EAC-4853-4CA5-8058-9C15A7F92A2A}">
      <dsp:nvSpPr>
        <dsp:cNvPr id="0" name=""/>
        <dsp:cNvSpPr/>
      </dsp:nvSpPr>
      <dsp:spPr>
        <a:xfrm>
          <a:off x="370297" y="3875297"/>
          <a:ext cx="10239096" cy="484515"/>
        </a:xfrm>
        <a:prstGeom prst="rect">
          <a:avLst/>
        </a:prstGeom>
        <a:gradFill rotWithShape="0">
          <a:gsLst>
            <a:gs pos="0">
              <a:schemeClr val="accent3">
                <a:alpha val="90000"/>
                <a:hueOff val="0"/>
                <a:satOff val="0"/>
                <a:lumOff val="0"/>
                <a:alphaOff val="-40000"/>
                <a:lumMod val="110000"/>
                <a:satMod val="105000"/>
                <a:tint val="67000"/>
              </a:schemeClr>
            </a:gs>
            <a:gs pos="50000">
              <a:schemeClr val="accent3">
                <a:alpha val="90000"/>
                <a:hueOff val="0"/>
                <a:satOff val="0"/>
                <a:lumOff val="0"/>
                <a:alphaOff val="-40000"/>
                <a:lumMod val="105000"/>
                <a:satMod val="103000"/>
                <a:tint val="73000"/>
              </a:schemeClr>
            </a:gs>
            <a:gs pos="100000">
              <a:schemeClr val="accent3">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84584" tIns="38100" rIns="38100" bIns="38100" numCol="1" spcCol="1270" anchor="ctr" anchorCtr="0">
          <a:noAutofit/>
        </a:bodyPr>
        <a:lstStyle/>
        <a:p>
          <a:pPr marL="0" lvl="0" indent="0" algn="l" defTabSz="666750">
            <a:lnSpc>
              <a:spcPct val="90000"/>
            </a:lnSpc>
            <a:spcBef>
              <a:spcPct val="0"/>
            </a:spcBef>
            <a:spcAft>
              <a:spcPct val="35000"/>
            </a:spcAft>
            <a:buNone/>
          </a:pPr>
          <a:r>
            <a:rPr lang="en-US" sz="1500" b="1" kern="1200" dirty="0">
              <a:latin typeface="Arial" panose="020B0604020202020204" pitchFamily="34" charset="0"/>
              <a:cs typeface="Arial" panose="020B0604020202020204" pitchFamily="34" charset="0"/>
            </a:rPr>
            <a:t>Intent is to make the reporting and review process easy on both the reporting entities and DEQ</a:t>
          </a:r>
        </a:p>
      </dsp:txBody>
      <dsp:txXfrm>
        <a:off x="370297" y="3875297"/>
        <a:ext cx="10239096" cy="484515"/>
      </dsp:txXfrm>
    </dsp:sp>
    <dsp:sp modelId="{75350BD4-4738-4D51-AED7-29A61953DC95}">
      <dsp:nvSpPr>
        <dsp:cNvPr id="0" name=""/>
        <dsp:cNvSpPr/>
      </dsp:nvSpPr>
      <dsp:spPr>
        <a:xfrm>
          <a:off x="67475" y="3814732"/>
          <a:ext cx="605644" cy="605644"/>
        </a:xfrm>
        <a:prstGeom prst="ellipse">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w="6350" cap="flat" cmpd="sng" algn="ctr">
          <a:solidFill>
            <a:schemeClr val="accent3">
              <a:alpha val="90000"/>
              <a:hueOff val="0"/>
              <a:satOff val="0"/>
              <a:lumOff val="0"/>
              <a:alphaOff val="-40000"/>
            </a:schemeClr>
          </a:solidFill>
          <a:prstDash val="solid"/>
          <a:miter lim="800000"/>
        </a:ln>
        <a:effectLst/>
      </dsp:spPr>
      <dsp:style>
        <a:lnRef idx="1">
          <a:scrgbClr r="0" g="0" b="0"/>
        </a:lnRef>
        <a:fillRef idx="2">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ABA0E-001A-41D9-961C-4C2BEE96BE25}">
      <dsp:nvSpPr>
        <dsp:cNvPr id="0" name=""/>
        <dsp:cNvSpPr/>
      </dsp:nvSpPr>
      <dsp:spPr>
        <a:xfrm>
          <a:off x="3978" y="1165520"/>
          <a:ext cx="3358356" cy="83958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15%</a:t>
          </a:r>
        </a:p>
      </dsp:txBody>
      <dsp:txXfrm>
        <a:off x="28569" y="1190111"/>
        <a:ext cx="3309174" cy="790407"/>
      </dsp:txXfrm>
    </dsp:sp>
    <dsp:sp modelId="{35C8CDE2-BCD8-4AA4-A98C-CB0B79FC9422}">
      <dsp:nvSpPr>
        <dsp:cNvPr id="0" name=""/>
        <dsp:cNvSpPr/>
      </dsp:nvSpPr>
      <dsp:spPr>
        <a:xfrm rot="5400000">
          <a:off x="1609692" y="2078573"/>
          <a:ext cx="146928" cy="146928"/>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A8797270-D3EC-4813-932A-2AADA948C17D}">
      <dsp:nvSpPr>
        <dsp:cNvPr id="0" name=""/>
        <dsp:cNvSpPr/>
      </dsp:nvSpPr>
      <dsp:spPr>
        <a:xfrm>
          <a:off x="3978" y="2298966"/>
          <a:ext cx="3358356" cy="839589"/>
        </a:xfrm>
        <a:prstGeom prst="roundRect">
          <a:avLst>
            <a:gd name="adj" fmla="val 10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Clr>
              <a:srgbClr val="0F6FC6"/>
            </a:buClr>
            <a:buSzPct val="100000"/>
            <a:buNone/>
          </a:pPr>
          <a:r>
            <a:rPr lang="en-US" sz="1600" b="0" kern="1200">
              <a:ln/>
              <a:latin typeface="Arial" panose="020B0604020202020204" pitchFamily="34" charset="0"/>
              <a:cs typeface="Arial" panose="020B0604020202020204" pitchFamily="34" charset="0"/>
            </a:rPr>
            <a:t>population density &lt; 100 people/sq. mile, or unemployment rate 50% higher than the state average</a:t>
          </a:r>
          <a:endParaRPr lang="en-US" sz="1600" b="0" kern="1200">
            <a:latin typeface="Arial" panose="020B0604020202020204" pitchFamily="34" charset="0"/>
            <a:cs typeface="Arial" panose="020B0604020202020204" pitchFamily="34" charset="0"/>
          </a:endParaRPr>
        </a:p>
      </dsp:txBody>
      <dsp:txXfrm>
        <a:off x="28569" y="2323557"/>
        <a:ext cx="3309174" cy="790407"/>
      </dsp:txXfrm>
    </dsp:sp>
    <dsp:sp modelId="{A130533D-E42B-4CBA-A30C-E081A33CF6F8}">
      <dsp:nvSpPr>
        <dsp:cNvPr id="0" name=""/>
        <dsp:cNvSpPr/>
      </dsp:nvSpPr>
      <dsp:spPr>
        <a:xfrm>
          <a:off x="3832504" y="1165520"/>
          <a:ext cx="3358356" cy="839589"/>
        </a:xfrm>
        <a:prstGeom prst="roundRect">
          <a:avLst>
            <a:gd name="adj" fmla="val 10000"/>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25%</a:t>
          </a:r>
        </a:p>
      </dsp:txBody>
      <dsp:txXfrm>
        <a:off x="3857095" y="1190111"/>
        <a:ext cx="3309174" cy="790407"/>
      </dsp:txXfrm>
    </dsp:sp>
    <dsp:sp modelId="{F7684329-7BAD-4E72-8D35-6FE942C11746}">
      <dsp:nvSpPr>
        <dsp:cNvPr id="0" name=""/>
        <dsp:cNvSpPr/>
      </dsp:nvSpPr>
      <dsp:spPr>
        <a:xfrm rot="5400000">
          <a:off x="5438218" y="2078573"/>
          <a:ext cx="146928" cy="146928"/>
        </a:xfrm>
        <a:prstGeom prst="rightArrow">
          <a:avLst>
            <a:gd name="adj1" fmla="val 667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sp>
    <dsp:sp modelId="{58814ADE-DA4C-4F56-9DF9-82357769A748}">
      <dsp:nvSpPr>
        <dsp:cNvPr id="0" name=""/>
        <dsp:cNvSpPr/>
      </dsp:nvSpPr>
      <dsp:spPr>
        <a:xfrm>
          <a:off x="3832504" y="2298966"/>
          <a:ext cx="3358356" cy="839589"/>
        </a:xfrm>
        <a:prstGeom prst="roundRect">
          <a:avLst>
            <a:gd name="adj" fmla="val 10000"/>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All Others</a:t>
          </a:r>
        </a:p>
      </dsp:txBody>
      <dsp:txXfrm>
        <a:off x="3857095" y="2323557"/>
        <a:ext cx="3309174" cy="79040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CA7480-AD85-4C8F-AA09-A9F3A77ACC6A}">
      <dsp:nvSpPr>
        <dsp:cNvPr id="0" name=""/>
        <dsp:cNvSpPr/>
      </dsp:nvSpPr>
      <dsp:spPr>
        <a:xfrm>
          <a:off x="1396319" y="1598"/>
          <a:ext cx="4182914" cy="1673165"/>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Population &gt; 100,000 </a:t>
          </a:r>
        </a:p>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(19 SWPUs)</a:t>
          </a:r>
        </a:p>
      </dsp:txBody>
      <dsp:txXfrm>
        <a:off x="2232902" y="1598"/>
        <a:ext cx="2509749" cy="1673165"/>
      </dsp:txXfrm>
    </dsp:sp>
    <dsp:sp modelId="{3D39D513-7009-480D-B7B8-FA15832C2980}">
      <dsp:nvSpPr>
        <dsp:cNvPr id="0" name=""/>
        <dsp:cNvSpPr/>
      </dsp:nvSpPr>
      <dsp:spPr>
        <a:xfrm>
          <a:off x="5035455" y="143818"/>
          <a:ext cx="3471819" cy="1388727"/>
        </a:xfrm>
        <a:prstGeom prst="chevron">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panose="020B0604020202020204" pitchFamily="34" charset="0"/>
              <a:cs typeface="Arial" panose="020B0604020202020204" pitchFamily="34" charset="0"/>
            </a:rPr>
            <a:t>Submit Annual Report</a:t>
          </a:r>
          <a:br>
            <a:rPr lang="en-US" sz="2000" kern="1200" dirty="0">
              <a:latin typeface="Arial" panose="020B0604020202020204" pitchFamily="34" charset="0"/>
              <a:cs typeface="Arial" panose="020B0604020202020204" pitchFamily="34" charset="0"/>
            </a:rPr>
          </a:br>
          <a:r>
            <a:rPr lang="en-US" sz="2000" kern="1200" dirty="0">
              <a:latin typeface="Arial" panose="020B0604020202020204" pitchFamily="34" charset="0"/>
              <a:cs typeface="Arial" panose="020B0604020202020204" pitchFamily="34" charset="0"/>
            </a:rPr>
            <a:t>(Due April 30)</a:t>
          </a:r>
        </a:p>
      </dsp:txBody>
      <dsp:txXfrm>
        <a:off x="5729819" y="143818"/>
        <a:ext cx="2083092" cy="1388727"/>
      </dsp:txXfrm>
    </dsp:sp>
    <dsp:sp modelId="{48B2C592-36E3-4764-A0E0-C0947A6D1F7E}">
      <dsp:nvSpPr>
        <dsp:cNvPr id="0" name=""/>
        <dsp:cNvSpPr/>
      </dsp:nvSpPr>
      <dsp:spPr>
        <a:xfrm>
          <a:off x="1396319" y="1909008"/>
          <a:ext cx="4182914" cy="1673165"/>
        </a:xfrm>
        <a:prstGeom prst="chevron">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Population ≤ 100,000 </a:t>
          </a:r>
        </a:p>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(52 SWPUs)</a:t>
          </a:r>
        </a:p>
      </dsp:txBody>
      <dsp:txXfrm>
        <a:off x="2232902" y="1909008"/>
        <a:ext cx="2509749" cy="1673165"/>
      </dsp:txXfrm>
    </dsp:sp>
    <dsp:sp modelId="{76823D1F-F305-45C3-B921-0F9CB598FEF8}">
      <dsp:nvSpPr>
        <dsp:cNvPr id="0" name=""/>
        <dsp:cNvSpPr/>
      </dsp:nvSpPr>
      <dsp:spPr>
        <a:xfrm>
          <a:off x="5035455" y="2051227"/>
          <a:ext cx="3471819" cy="1388727"/>
        </a:xfrm>
        <a:prstGeom prst="chevron">
          <a:avLst/>
        </a:prstGeom>
        <a:solidFill>
          <a:schemeClr val="accent4">
            <a:alpha val="90000"/>
            <a:tint val="40000"/>
            <a:hueOff val="0"/>
            <a:satOff val="0"/>
            <a:lumOff val="0"/>
            <a:alphaOff val="0"/>
          </a:schemeClr>
        </a:solidFill>
        <a:ln w="12700" cap="flat" cmpd="sng" algn="ctr">
          <a:solidFill>
            <a:schemeClr val="accent4">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Submit Report Every 4 Years</a:t>
          </a:r>
        </a:p>
      </dsp:txBody>
      <dsp:txXfrm>
        <a:off x="5729819" y="2051227"/>
        <a:ext cx="2083092" cy="138872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5B18C-01DE-4F26-AF23-8D2737C65B79}">
      <dsp:nvSpPr>
        <dsp:cNvPr id="0" name=""/>
        <dsp:cNvSpPr/>
      </dsp:nvSpPr>
      <dsp:spPr>
        <a:xfrm>
          <a:off x="5262" y="0"/>
          <a:ext cx="5062686" cy="485524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sng" kern="1200" dirty="0">
              <a:latin typeface="Arial" panose="020B0604020202020204" pitchFamily="34" charset="0"/>
              <a:cs typeface="Arial" panose="020B0604020202020204" pitchFamily="34" charset="0"/>
            </a:rPr>
            <a:t>Non-Competitive Grants</a:t>
          </a:r>
        </a:p>
      </dsp:txBody>
      <dsp:txXfrm>
        <a:off x="5262" y="0"/>
        <a:ext cx="5062686" cy="1456572"/>
      </dsp:txXfrm>
    </dsp:sp>
    <dsp:sp modelId="{1F4B1262-2483-444E-9F8D-C42DB99B3454}">
      <dsp:nvSpPr>
        <dsp:cNvPr id="0" name=""/>
        <dsp:cNvSpPr/>
      </dsp:nvSpPr>
      <dsp:spPr>
        <a:xfrm>
          <a:off x="511531" y="1456986"/>
          <a:ext cx="4050149" cy="95386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All VA localities are eligible to apply</a:t>
          </a:r>
        </a:p>
      </dsp:txBody>
      <dsp:txXfrm>
        <a:off x="539469" y="1484924"/>
        <a:ext cx="3994273" cy="897984"/>
      </dsp:txXfrm>
    </dsp:sp>
    <dsp:sp modelId="{5C4CBA63-9B72-48A3-B9AC-A9B1F31FEC5E}">
      <dsp:nvSpPr>
        <dsp:cNvPr id="0" name=""/>
        <dsp:cNvSpPr/>
      </dsp:nvSpPr>
      <dsp:spPr>
        <a:xfrm>
          <a:off x="511531" y="2557594"/>
          <a:ext cx="4050149" cy="95386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Grant amount cannot be requested and is calculated based on population and road miles.</a:t>
          </a:r>
        </a:p>
      </dsp:txBody>
      <dsp:txXfrm>
        <a:off x="539469" y="2585532"/>
        <a:ext cx="3994273" cy="897984"/>
      </dsp:txXfrm>
    </dsp:sp>
    <dsp:sp modelId="{9E7838DB-6B10-4B40-BB6F-F5B1E3D59A3F}">
      <dsp:nvSpPr>
        <dsp:cNvPr id="0" name=""/>
        <dsp:cNvSpPr/>
      </dsp:nvSpPr>
      <dsp:spPr>
        <a:xfrm>
          <a:off x="511531" y="3658202"/>
          <a:ext cx="4050149" cy="95386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Used for local litter prevention and recycling program implementation, continuation, and/or expansion</a:t>
          </a:r>
        </a:p>
      </dsp:txBody>
      <dsp:txXfrm>
        <a:off x="539469" y="3686140"/>
        <a:ext cx="3994273" cy="897984"/>
      </dsp:txXfrm>
    </dsp:sp>
    <dsp:sp modelId="{AD5E0A93-2633-41B5-B125-E099E06828F6}">
      <dsp:nvSpPr>
        <dsp:cNvPr id="0" name=""/>
        <dsp:cNvSpPr/>
      </dsp:nvSpPr>
      <dsp:spPr>
        <a:xfrm>
          <a:off x="5447650" y="0"/>
          <a:ext cx="5062686" cy="4855240"/>
        </a:xfrm>
        <a:prstGeom prst="roundRect">
          <a:avLst>
            <a:gd name="adj" fmla="val 10000"/>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u="sng" kern="1200" dirty="0">
              <a:latin typeface="Arial" panose="020B0604020202020204" pitchFamily="34" charset="0"/>
              <a:cs typeface="Arial" panose="020B0604020202020204" pitchFamily="34" charset="0"/>
            </a:rPr>
            <a:t>Competitive Grants</a:t>
          </a:r>
        </a:p>
      </dsp:txBody>
      <dsp:txXfrm>
        <a:off x="5447650" y="0"/>
        <a:ext cx="5062686" cy="1456572"/>
      </dsp:txXfrm>
    </dsp:sp>
    <dsp:sp modelId="{DA4BDA82-94A4-407B-B126-597A6F893328}">
      <dsp:nvSpPr>
        <dsp:cNvPr id="0" name=""/>
        <dsp:cNvSpPr/>
      </dsp:nvSpPr>
      <dsp:spPr>
        <a:xfrm>
          <a:off x="5953919" y="1456986"/>
          <a:ext cx="4050149" cy="95386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All localities currently receiving the non-competitive grant are eligible to apply</a:t>
          </a:r>
        </a:p>
      </dsp:txBody>
      <dsp:txXfrm>
        <a:off x="5981857" y="1484924"/>
        <a:ext cx="3994273" cy="897984"/>
      </dsp:txXfrm>
    </dsp:sp>
    <dsp:sp modelId="{D1CA9CAA-6E68-42F3-9D42-F70A6B1ADC2B}">
      <dsp:nvSpPr>
        <dsp:cNvPr id="0" name=""/>
        <dsp:cNvSpPr/>
      </dsp:nvSpPr>
      <dsp:spPr>
        <a:xfrm>
          <a:off x="5953919" y="2557594"/>
          <a:ext cx="4050149" cy="95386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Grant amount is requested on the application</a:t>
          </a:r>
        </a:p>
      </dsp:txBody>
      <dsp:txXfrm>
        <a:off x="5981857" y="2585532"/>
        <a:ext cx="3994273" cy="897984"/>
      </dsp:txXfrm>
    </dsp:sp>
    <dsp:sp modelId="{B9CFB25B-4177-47D5-BAB9-6A4A9F249224}">
      <dsp:nvSpPr>
        <dsp:cNvPr id="0" name=""/>
        <dsp:cNvSpPr/>
      </dsp:nvSpPr>
      <dsp:spPr>
        <a:xfrm>
          <a:off x="5953919" y="3658202"/>
          <a:ext cx="4050149" cy="953860"/>
        </a:xfrm>
        <a:prstGeom prst="roundRect">
          <a:avLst>
            <a:gd name="adj" fmla="val 10000"/>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0640" tIns="30480" rIns="40640" bIns="3048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Used for implementing statewide and regional litter prevention and recycling educational programs and pilot projects</a:t>
          </a:r>
        </a:p>
      </dsp:txBody>
      <dsp:txXfrm>
        <a:off x="5981857" y="3686140"/>
        <a:ext cx="3994273" cy="89798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9F7352-1048-49FD-B387-C46B11783375}">
      <dsp:nvSpPr>
        <dsp:cNvPr id="0" name=""/>
        <dsp:cNvSpPr/>
      </dsp:nvSpPr>
      <dsp:spPr>
        <a:xfrm rot="5400000">
          <a:off x="1782952" y="517556"/>
          <a:ext cx="3481070" cy="331622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168 applications received so far (single and coop)</a:t>
          </a:r>
        </a:p>
        <a:p>
          <a:pPr marL="171450" lvl="1" indent="-171450" algn="l" defTabSz="711200" rtl="0">
            <a:lnSpc>
              <a:spcPct val="90000"/>
            </a:lnSpc>
            <a:spcBef>
              <a:spcPct val="0"/>
            </a:spcBef>
            <a:spcAft>
              <a:spcPct val="15000"/>
            </a:spcAft>
            <a:buChar char="•"/>
          </a:pPr>
          <a:endParaRPr lang="en-US" sz="1600" kern="1200" dirty="0">
            <a:latin typeface="Arial" panose="020B0604020202020204" pitchFamily="34" charset="0"/>
            <a:cs typeface="Arial" panose="020B0604020202020204" pitchFamily="34" charset="0"/>
          </a:endParaRPr>
        </a:p>
        <a:p>
          <a:pPr marL="171450" lvl="1" indent="-171450" algn="l" defTabSz="711200" rtl="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Applications and reports currently under review</a:t>
          </a:r>
        </a:p>
        <a:p>
          <a:pPr marL="171450" lvl="1" indent="-171450" algn="l" defTabSz="711200" rtl="0">
            <a:lnSpc>
              <a:spcPct val="90000"/>
            </a:lnSpc>
            <a:spcBef>
              <a:spcPct val="0"/>
            </a:spcBef>
            <a:spcAft>
              <a:spcPct val="15000"/>
            </a:spcAft>
            <a:buChar char="•"/>
          </a:pPr>
          <a:endParaRPr lang="en-US" sz="1600" kern="1200" dirty="0">
            <a:latin typeface="Arial" panose="020B0604020202020204" pitchFamily="34" charset="0"/>
            <a:cs typeface="Arial" panose="020B0604020202020204" pitchFamily="34" charset="0"/>
          </a:endParaRPr>
        </a:p>
        <a:p>
          <a:pPr marL="171450" lvl="1" indent="-171450" algn="l" defTabSz="711200" rtl="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Grants will be tentatively awarded and disbursed by end of October</a:t>
          </a:r>
        </a:p>
      </dsp:txBody>
      <dsp:txXfrm rot="-5400000">
        <a:off x="1865375" y="597019"/>
        <a:ext cx="3154339" cy="3157300"/>
      </dsp:txXfrm>
    </dsp:sp>
    <dsp:sp modelId="{B81AB2E2-C96E-4214-825E-84E927D54605}">
      <dsp:nvSpPr>
        <dsp:cNvPr id="0" name=""/>
        <dsp:cNvSpPr/>
      </dsp:nvSpPr>
      <dsp:spPr>
        <a:xfrm>
          <a:off x="0" y="0"/>
          <a:ext cx="1865376" cy="4351338"/>
        </a:xfrm>
        <a:prstGeom prst="roundRect">
          <a:avLst/>
        </a:prstGeom>
        <a:solidFill>
          <a:schemeClr val="accent3">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Non-Competitive Grants</a:t>
          </a:r>
        </a:p>
      </dsp:txBody>
      <dsp:txXfrm>
        <a:off x="91060" y="91060"/>
        <a:ext cx="1683256" cy="41692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24921-CD20-4AF5-A9E1-69D360072ABA}">
      <dsp:nvSpPr>
        <dsp:cNvPr id="0" name=""/>
        <dsp:cNvSpPr/>
      </dsp:nvSpPr>
      <dsp:spPr>
        <a:xfrm rot="5400000">
          <a:off x="1782952" y="517556"/>
          <a:ext cx="3481070" cy="3316224"/>
        </a:xfrm>
        <a:prstGeom prst="round2Same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711200" rtl="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 23 applications received – single and joint applications</a:t>
          </a:r>
        </a:p>
        <a:p>
          <a:pPr marL="171450" lvl="1" indent="-171450" algn="l" defTabSz="711200" rtl="0">
            <a:lnSpc>
              <a:spcPct val="90000"/>
            </a:lnSpc>
            <a:spcBef>
              <a:spcPct val="0"/>
            </a:spcBef>
            <a:spcAft>
              <a:spcPct val="15000"/>
            </a:spcAft>
            <a:buChar char="•"/>
          </a:pPr>
          <a:endParaRPr lang="en-US" sz="1600" kern="1200" dirty="0">
            <a:latin typeface="Arial" panose="020B0604020202020204" pitchFamily="34" charset="0"/>
            <a:cs typeface="Arial" panose="020B0604020202020204" pitchFamily="34" charset="0"/>
          </a:endParaRPr>
        </a:p>
        <a:p>
          <a:pPr marL="171450" lvl="1" indent="-171450" algn="l" defTabSz="711200" rtl="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Will be reviewed and awarded by Litter Fund Board at the Fall meeting</a:t>
          </a:r>
        </a:p>
        <a:p>
          <a:pPr marL="171450" lvl="1" indent="-171450" algn="l" defTabSz="711200" rtl="0">
            <a:lnSpc>
              <a:spcPct val="90000"/>
            </a:lnSpc>
            <a:spcBef>
              <a:spcPct val="0"/>
            </a:spcBef>
            <a:spcAft>
              <a:spcPct val="15000"/>
            </a:spcAft>
            <a:buChar char="•"/>
          </a:pPr>
          <a:endParaRPr lang="en-US" sz="1600" kern="1200" dirty="0">
            <a:latin typeface="Arial" panose="020B0604020202020204" pitchFamily="34" charset="0"/>
            <a:cs typeface="Arial" panose="020B0604020202020204" pitchFamily="34" charset="0"/>
          </a:endParaRPr>
        </a:p>
        <a:p>
          <a:pPr marL="171450" lvl="1" indent="-171450" algn="l" defTabSz="711200" rtl="0">
            <a:lnSpc>
              <a:spcPct val="90000"/>
            </a:lnSpc>
            <a:spcBef>
              <a:spcPct val="0"/>
            </a:spcBef>
            <a:spcAft>
              <a:spcPct val="15000"/>
            </a:spcAft>
            <a:buChar char="•"/>
          </a:pPr>
          <a:r>
            <a:rPr lang="en-US" sz="1600" kern="1200" dirty="0">
              <a:latin typeface="Arial" panose="020B0604020202020204" pitchFamily="34" charset="0"/>
              <a:cs typeface="Arial" panose="020B0604020202020204" pitchFamily="34" charset="0"/>
            </a:rPr>
            <a:t>Grants will be tentatively disbursed by end of October</a:t>
          </a:r>
        </a:p>
      </dsp:txBody>
      <dsp:txXfrm rot="-5400000">
        <a:off x="1865375" y="597019"/>
        <a:ext cx="3154339" cy="3157300"/>
      </dsp:txXfrm>
    </dsp:sp>
    <dsp:sp modelId="{532E6A7C-F084-42D3-B1EE-C39A922052BE}">
      <dsp:nvSpPr>
        <dsp:cNvPr id="0" name=""/>
        <dsp:cNvSpPr/>
      </dsp:nvSpPr>
      <dsp:spPr>
        <a:xfrm>
          <a:off x="0" y="0"/>
          <a:ext cx="1865376" cy="4351338"/>
        </a:xfrm>
        <a:prstGeom prst="roundRect">
          <a:avLst/>
        </a:prstGeom>
        <a:solidFill>
          <a:schemeClr val="accent3">
            <a:shade val="8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3820" tIns="41910" rIns="83820" bIns="41910" numCol="1" spcCol="1270" anchor="ctr" anchorCtr="0">
          <a:noAutofit/>
        </a:bodyPr>
        <a:lstStyle/>
        <a:p>
          <a:pPr marL="0" lvl="0" indent="0" algn="ctr" defTabSz="977900" rtl="0">
            <a:lnSpc>
              <a:spcPct val="90000"/>
            </a:lnSpc>
            <a:spcBef>
              <a:spcPct val="0"/>
            </a:spcBef>
            <a:spcAft>
              <a:spcPct val="35000"/>
            </a:spcAft>
            <a:buNone/>
          </a:pPr>
          <a:r>
            <a:rPr lang="en-US" sz="2200" kern="1200" dirty="0">
              <a:latin typeface="Arial" panose="020B0604020202020204" pitchFamily="34" charset="0"/>
              <a:cs typeface="Arial" panose="020B0604020202020204" pitchFamily="34" charset="0"/>
            </a:rPr>
            <a:t>Competitive Grants</a:t>
          </a:r>
        </a:p>
      </dsp:txBody>
      <dsp:txXfrm>
        <a:off x="91060" y="91060"/>
        <a:ext cx="1683256" cy="416921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699307BE-3DE0-4D5D-B071-E18072BDBCD1}" type="datetimeFigureOut">
              <a:rPr lang="en-US" smtClean="0"/>
              <a:t>10/15/2025</a:t>
            </a:fld>
            <a:endParaRPr lang="en-US"/>
          </a:p>
        </p:txBody>
      </p:sp>
      <p:sp>
        <p:nvSpPr>
          <p:cNvPr id="4" name="Footer Placeholder 3"/>
          <p:cNvSpPr>
            <a:spLocks noGrp="1"/>
          </p:cNvSpPr>
          <p:nvPr>
            <p:ph type="ftr" sz="quarter" idx="2"/>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1736"/>
          </a:xfrm>
          <a:prstGeom prst="rect">
            <a:avLst/>
          </a:prstGeom>
        </p:spPr>
        <p:txBody>
          <a:bodyPr vert="horz" lIns="93177" tIns="46589" rIns="93177" bIns="46589" rtlCol="0" anchor="b"/>
          <a:lstStyle>
            <a:lvl1pPr algn="r">
              <a:defRPr sz="1200"/>
            </a:lvl1pPr>
          </a:lstStyle>
          <a:p>
            <a:fld id="{C67EB6C3-5ECD-4C33-8186-F52195931771}" type="slidenum">
              <a:rPr lang="en-US" smtClean="0"/>
              <a:t>‹#›</a:t>
            </a:fld>
            <a:endParaRPr lang="en-US"/>
          </a:p>
        </p:txBody>
      </p:sp>
    </p:spTree>
    <p:extLst>
      <p:ext uri="{BB962C8B-B14F-4D97-AF65-F5344CB8AC3E}">
        <p14:creationId xmlns:p14="http://schemas.microsoft.com/office/powerpoint/2010/main" val="11880860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B827AE0D-E4E7-41F3-8FEB-69AA94FE00AD}" type="datetimeFigureOut">
              <a:rPr lang="en-US" smtClean="0"/>
              <a:t>10/15/2025</a:t>
            </a:fld>
            <a:endParaRPr lang="en-US"/>
          </a:p>
        </p:txBody>
      </p:sp>
      <p:sp>
        <p:nvSpPr>
          <p:cNvPr id="4" name="Slide Image Placeholder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1736"/>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1736"/>
          </a:xfrm>
          <a:prstGeom prst="rect">
            <a:avLst/>
          </a:prstGeom>
        </p:spPr>
        <p:txBody>
          <a:bodyPr vert="horz" lIns="93177" tIns="46589" rIns="93177" bIns="46589" rtlCol="0" anchor="b"/>
          <a:lstStyle>
            <a:lvl1pPr algn="r">
              <a:defRPr sz="1200"/>
            </a:lvl1pPr>
          </a:lstStyle>
          <a:p>
            <a:fld id="{939C4A1B-E3F4-440A-A1E4-007EA359E364}" type="slidenum">
              <a:rPr lang="en-US" smtClean="0"/>
              <a:t>‹#›</a:t>
            </a:fld>
            <a:endParaRPr lang="en-US"/>
          </a:p>
        </p:txBody>
      </p:sp>
    </p:spTree>
    <p:extLst>
      <p:ext uri="{BB962C8B-B14F-4D97-AF65-F5344CB8AC3E}">
        <p14:creationId xmlns:p14="http://schemas.microsoft.com/office/powerpoint/2010/main" val="4117009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9C4A1B-E3F4-440A-A1E4-007EA359E364}" type="slidenum">
              <a:rPr lang="en-US" smtClean="0"/>
              <a:t>1</a:t>
            </a:fld>
            <a:endParaRPr lang="en-US"/>
          </a:p>
        </p:txBody>
      </p:sp>
    </p:spTree>
    <p:extLst>
      <p:ext uri="{BB962C8B-B14F-4D97-AF65-F5344CB8AC3E}">
        <p14:creationId xmlns:p14="http://schemas.microsoft.com/office/powerpoint/2010/main" val="3327403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9C4A1B-E3F4-440A-A1E4-007EA359E364}" type="slidenum">
              <a:rPr lang="en-US" smtClean="0"/>
              <a:t>10</a:t>
            </a:fld>
            <a:endParaRPr lang="en-US"/>
          </a:p>
        </p:txBody>
      </p:sp>
    </p:spTree>
    <p:extLst>
      <p:ext uri="{BB962C8B-B14F-4D97-AF65-F5344CB8AC3E}">
        <p14:creationId xmlns:p14="http://schemas.microsoft.com/office/powerpoint/2010/main" val="11452016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11</a:t>
            </a:fld>
            <a:endParaRPr lang="en-US"/>
          </a:p>
        </p:txBody>
      </p:sp>
    </p:spTree>
    <p:extLst>
      <p:ext uri="{BB962C8B-B14F-4D97-AF65-F5344CB8AC3E}">
        <p14:creationId xmlns:p14="http://schemas.microsoft.com/office/powerpoint/2010/main" val="28986959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E63CD1-89BD-A944-E3A6-38F7BD20EB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93391-1891-82CB-DA45-541EA61316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CF47DC-2357-2531-B4CB-DF632E799134}"/>
              </a:ext>
            </a:extLst>
          </p:cNvPr>
          <p:cNvSpPr>
            <a:spLocks noGrp="1"/>
          </p:cNvSpPr>
          <p:nvPr>
            <p:ph type="body" idx="1"/>
          </p:nvPr>
        </p:nvSpPr>
        <p:spPr/>
        <p:txBody>
          <a:bodyPr/>
          <a:lstStyle/>
          <a:p>
            <a:pPr marL="685800" lvl="2" indent="0">
              <a:spcAft>
                <a:spcPts val="600"/>
              </a:spcAft>
              <a:buFont typeface="Arial" panose="020B0604020202020204" pitchFamily="34" charset="0"/>
              <a:buNone/>
            </a:pPr>
            <a:endParaRPr lang="en-US" dirty="0">
              <a:latin typeface="Arial"/>
              <a:cs typeface="Arial"/>
            </a:endParaRPr>
          </a:p>
          <a:p>
            <a:endParaRPr lang="en-US" sz="1400" dirty="0">
              <a:latin typeface="Calibri"/>
              <a:ea typeface="Calibri"/>
              <a:cs typeface="Calibri"/>
            </a:endParaRPr>
          </a:p>
        </p:txBody>
      </p:sp>
      <p:sp>
        <p:nvSpPr>
          <p:cNvPr id="4" name="Slide Number Placeholder 3">
            <a:extLst>
              <a:ext uri="{FF2B5EF4-FFF2-40B4-BE49-F238E27FC236}">
                <a16:creationId xmlns:a16="http://schemas.microsoft.com/office/drawing/2014/main" id="{D11EE624-675F-1288-2D5A-A2B3E8EA446E}"/>
              </a:ext>
            </a:extLst>
          </p:cNvPr>
          <p:cNvSpPr>
            <a:spLocks noGrp="1"/>
          </p:cNvSpPr>
          <p:nvPr>
            <p:ph type="sldNum" sz="quarter" idx="5"/>
          </p:nvPr>
        </p:nvSpPr>
        <p:spPr/>
        <p:txBody>
          <a:bodyPr/>
          <a:lstStyle/>
          <a:p>
            <a:fld id="{939C4A1B-E3F4-440A-A1E4-007EA359E364}" type="slidenum">
              <a:rPr lang="en-US" smtClean="0"/>
              <a:t>12</a:t>
            </a:fld>
            <a:endParaRPr lang="en-US"/>
          </a:p>
        </p:txBody>
      </p:sp>
    </p:spTree>
    <p:extLst>
      <p:ext uri="{BB962C8B-B14F-4D97-AF65-F5344CB8AC3E}">
        <p14:creationId xmlns:p14="http://schemas.microsoft.com/office/powerpoint/2010/main" val="5697987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13</a:t>
            </a:fld>
            <a:endParaRPr lang="en-US"/>
          </a:p>
        </p:txBody>
      </p:sp>
    </p:spTree>
    <p:extLst>
      <p:ext uri="{BB962C8B-B14F-4D97-AF65-F5344CB8AC3E}">
        <p14:creationId xmlns:p14="http://schemas.microsoft.com/office/powerpoint/2010/main" val="3204529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7FC0BF-7E20-3857-24EC-FFD038EE310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6331CE9-5D60-5115-96E8-0C7AF6AFAC3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8973FE-EDD7-B24F-D80E-775EE2B34AF6}"/>
              </a:ext>
            </a:extLst>
          </p:cNvPr>
          <p:cNvSpPr>
            <a:spLocks noGrp="1"/>
          </p:cNvSpPr>
          <p:nvPr>
            <p:ph type="body" idx="1"/>
          </p:nvPr>
        </p:nvSpPr>
        <p:spPr/>
        <p:txBody>
          <a:bodyPr/>
          <a:lstStyle/>
          <a:p>
            <a:pPr marL="0" indent="0">
              <a:buFont typeface="Arial" panose="020B0604020202020204" pitchFamily="34" charset="0"/>
              <a:buNone/>
            </a:pPr>
            <a:endParaRPr lang="en-US" sz="1200" dirty="0">
              <a:latin typeface="+mn-lt"/>
            </a:endParaRPr>
          </a:p>
        </p:txBody>
      </p:sp>
      <p:sp>
        <p:nvSpPr>
          <p:cNvPr id="4" name="Slide Number Placeholder 3">
            <a:extLst>
              <a:ext uri="{FF2B5EF4-FFF2-40B4-BE49-F238E27FC236}">
                <a16:creationId xmlns:a16="http://schemas.microsoft.com/office/drawing/2014/main" id="{F1F5DAB5-5842-6D3C-9849-080AE3CD891F}"/>
              </a:ext>
            </a:extLst>
          </p:cNvPr>
          <p:cNvSpPr>
            <a:spLocks noGrp="1"/>
          </p:cNvSpPr>
          <p:nvPr>
            <p:ph type="sldNum" sz="quarter" idx="10"/>
          </p:nvPr>
        </p:nvSpPr>
        <p:spPr/>
        <p:txBody>
          <a:bodyPr/>
          <a:lstStyle/>
          <a:p>
            <a:fld id="{939C4A1B-E3F4-440A-A1E4-007EA359E364}" type="slidenum">
              <a:rPr lang="en-US" smtClean="0"/>
              <a:t>14</a:t>
            </a:fld>
            <a:endParaRPr lang="en-US"/>
          </a:p>
        </p:txBody>
      </p:sp>
    </p:spTree>
    <p:extLst>
      <p:ext uri="{BB962C8B-B14F-4D97-AF65-F5344CB8AC3E}">
        <p14:creationId xmlns:p14="http://schemas.microsoft.com/office/powerpoint/2010/main" val="3899846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9C4A1B-E3F4-440A-A1E4-007EA359E364}" type="slidenum">
              <a:rPr lang="en-US" smtClean="0"/>
              <a:t>15</a:t>
            </a:fld>
            <a:endParaRPr lang="en-US"/>
          </a:p>
        </p:txBody>
      </p:sp>
    </p:spTree>
    <p:extLst>
      <p:ext uri="{BB962C8B-B14F-4D97-AF65-F5344CB8AC3E}">
        <p14:creationId xmlns:p14="http://schemas.microsoft.com/office/powerpoint/2010/main" val="29251128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methods of management may include steam sterilization or medical waste, approved use of shredded tires, and thermal treatment of petroleum contaminated soils, among others. </a:t>
            </a:r>
          </a:p>
        </p:txBody>
      </p:sp>
      <p:sp>
        <p:nvSpPr>
          <p:cNvPr id="4" name="Slide Number Placeholder 3"/>
          <p:cNvSpPr>
            <a:spLocks noGrp="1"/>
          </p:cNvSpPr>
          <p:nvPr>
            <p:ph type="sldNum" sz="quarter" idx="5"/>
          </p:nvPr>
        </p:nvSpPr>
        <p:spPr/>
        <p:txBody>
          <a:bodyPr/>
          <a:lstStyle/>
          <a:p>
            <a:fld id="{939C4A1B-E3F4-440A-A1E4-007EA359E364}" type="slidenum">
              <a:rPr lang="en-US" smtClean="0"/>
              <a:t>17</a:t>
            </a:fld>
            <a:endParaRPr lang="en-US"/>
          </a:p>
        </p:txBody>
      </p:sp>
    </p:spTree>
    <p:extLst>
      <p:ext uri="{BB962C8B-B14F-4D97-AF65-F5344CB8AC3E}">
        <p14:creationId xmlns:p14="http://schemas.microsoft.com/office/powerpoint/2010/main" val="3800936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18</a:t>
            </a:fld>
            <a:endParaRPr lang="en-US"/>
          </a:p>
        </p:txBody>
      </p:sp>
    </p:spTree>
    <p:extLst>
      <p:ext uri="{BB962C8B-B14F-4D97-AF65-F5344CB8AC3E}">
        <p14:creationId xmlns:p14="http://schemas.microsoft.com/office/powerpoint/2010/main" val="314103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19</a:t>
            </a:fld>
            <a:endParaRPr lang="en-US"/>
          </a:p>
        </p:txBody>
      </p:sp>
    </p:spTree>
    <p:extLst>
      <p:ext uri="{BB962C8B-B14F-4D97-AF65-F5344CB8AC3E}">
        <p14:creationId xmlns:p14="http://schemas.microsoft.com/office/powerpoint/2010/main" val="18837317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latin typeface="+mn-lt"/>
            </a:endParaRPr>
          </a:p>
        </p:txBody>
      </p:sp>
      <p:sp>
        <p:nvSpPr>
          <p:cNvPr id="4" name="Slide Number Placeholder 3"/>
          <p:cNvSpPr>
            <a:spLocks noGrp="1"/>
          </p:cNvSpPr>
          <p:nvPr>
            <p:ph type="sldNum" sz="quarter" idx="10"/>
          </p:nvPr>
        </p:nvSpPr>
        <p:spPr/>
        <p:txBody>
          <a:bodyPr/>
          <a:lstStyle/>
          <a:p>
            <a:fld id="{939C4A1B-E3F4-440A-A1E4-007EA359E364}" type="slidenum">
              <a:rPr lang="en-US" smtClean="0"/>
              <a:t>21</a:t>
            </a:fld>
            <a:endParaRPr lang="en-US"/>
          </a:p>
        </p:txBody>
      </p:sp>
    </p:spTree>
    <p:extLst>
      <p:ext uri="{BB962C8B-B14F-4D97-AF65-F5344CB8AC3E}">
        <p14:creationId xmlns:p14="http://schemas.microsoft.com/office/powerpoint/2010/main" val="2084850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 EPA announced funding for solid waste infrastructure for recycling grants, also known as SWIFR</a:t>
            </a:r>
          </a:p>
          <a:p>
            <a:pPr lvl="0"/>
            <a:r>
              <a:rPr lang="en-US" sz="1200" kern="1200" dirty="0">
                <a:solidFill>
                  <a:schemeClr val="tx1"/>
                </a:solidFill>
                <a:effectLst/>
                <a:latin typeface="+mn-lt"/>
                <a:ea typeface="+mn-ea"/>
                <a:cs typeface="+mn-cs"/>
              </a:rPr>
              <a:t>- The funding was for states to improve post-consumer materials management programs</a:t>
            </a:r>
          </a:p>
          <a:p>
            <a:pPr lvl="0"/>
            <a:r>
              <a:rPr lang="en-US" sz="1200" kern="1200" dirty="0">
                <a:solidFill>
                  <a:schemeClr val="tx1"/>
                </a:solidFill>
                <a:effectLst/>
                <a:latin typeface="+mn-lt"/>
                <a:ea typeface="+mn-ea"/>
                <a:cs typeface="+mn-cs"/>
              </a:rPr>
              <a:t>- DEQ applied for and received the SWIFR grant and intends to use it for the development of a new statewide solid waste management plan and for the development of a recycling data collection and analysis online application</a:t>
            </a:r>
          </a:p>
          <a:p>
            <a:pPr lvl="0"/>
            <a:r>
              <a:rPr lang="en-US" sz="1200" kern="1200" dirty="0">
                <a:solidFill>
                  <a:schemeClr val="tx1"/>
                </a:solidFill>
                <a:effectLst/>
                <a:latin typeface="+mn-lt"/>
                <a:ea typeface="+mn-ea"/>
                <a:cs typeface="+mn-cs"/>
              </a:rPr>
              <a:t>- EPA has a goal of getting to 50% recycling goal by 2030 so in context, Virginia’s statewide recycling rate currently stands at 39.5%</a:t>
            </a:r>
          </a:p>
          <a:p>
            <a:endParaRPr lang="en-US" dirty="0"/>
          </a:p>
        </p:txBody>
      </p:sp>
      <p:sp>
        <p:nvSpPr>
          <p:cNvPr id="4" name="Slide Number Placeholder 3"/>
          <p:cNvSpPr>
            <a:spLocks noGrp="1"/>
          </p:cNvSpPr>
          <p:nvPr>
            <p:ph type="sldNum" sz="quarter" idx="5"/>
          </p:nvPr>
        </p:nvSpPr>
        <p:spPr/>
        <p:txBody>
          <a:bodyPr/>
          <a:lstStyle/>
          <a:p>
            <a:fld id="{939C4A1B-E3F4-440A-A1E4-007EA359E364}" type="slidenum">
              <a:rPr lang="en-US" smtClean="0"/>
              <a:t>2</a:t>
            </a:fld>
            <a:endParaRPr lang="en-US"/>
          </a:p>
        </p:txBody>
      </p:sp>
    </p:spTree>
    <p:extLst>
      <p:ext uri="{BB962C8B-B14F-4D97-AF65-F5344CB8AC3E}">
        <p14:creationId xmlns:p14="http://schemas.microsoft.com/office/powerpoint/2010/main" val="41181618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aseline="0" dirty="0"/>
          </a:p>
        </p:txBody>
      </p:sp>
      <p:sp>
        <p:nvSpPr>
          <p:cNvPr id="4" name="Slide Number Placeholder 3"/>
          <p:cNvSpPr>
            <a:spLocks noGrp="1"/>
          </p:cNvSpPr>
          <p:nvPr>
            <p:ph type="sldNum" sz="quarter" idx="10"/>
          </p:nvPr>
        </p:nvSpPr>
        <p:spPr/>
        <p:txBody>
          <a:bodyPr/>
          <a:lstStyle/>
          <a:p>
            <a:fld id="{939C4A1B-E3F4-440A-A1E4-007EA359E364}" type="slidenum">
              <a:rPr lang="en-US" smtClean="0"/>
              <a:t>22</a:t>
            </a:fld>
            <a:endParaRPr lang="en-US"/>
          </a:p>
        </p:txBody>
      </p:sp>
    </p:spTree>
    <p:extLst>
      <p:ext uri="{BB962C8B-B14F-4D97-AF65-F5344CB8AC3E}">
        <p14:creationId xmlns:p14="http://schemas.microsoft.com/office/powerpoint/2010/main" val="2533609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23</a:t>
            </a:fld>
            <a:endParaRPr lang="en-US"/>
          </a:p>
        </p:txBody>
      </p:sp>
    </p:spTree>
    <p:extLst>
      <p:ext uri="{BB962C8B-B14F-4D97-AF65-F5344CB8AC3E}">
        <p14:creationId xmlns:p14="http://schemas.microsoft.com/office/powerpoint/2010/main" val="19152168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24</a:t>
            </a:fld>
            <a:endParaRPr lang="en-US"/>
          </a:p>
        </p:txBody>
      </p:sp>
    </p:spTree>
    <p:extLst>
      <p:ext uri="{BB962C8B-B14F-4D97-AF65-F5344CB8AC3E}">
        <p14:creationId xmlns:p14="http://schemas.microsoft.com/office/powerpoint/2010/main" val="3650842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EPS – Up to 5%</a:t>
            </a:r>
          </a:p>
          <a:p>
            <a:r>
              <a:rPr lang="en-US" dirty="0"/>
              <a:t>Competitive &amp; Non-Competitive Grants</a:t>
            </a:r>
          </a:p>
        </p:txBody>
      </p:sp>
      <p:sp>
        <p:nvSpPr>
          <p:cNvPr id="4" name="Slide Number Placeholder 3"/>
          <p:cNvSpPr>
            <a:spLocks noGrp="1"/>
          </p:cNvSpPr>
          <p:nvPr>
            <p:ph type="sldNum" sz="quarter" idx="10"/>
          </p:nvPr>
        </p:nvSpPr>
        <p:spPr/>
        <p:txBody>
          <a:bodyPr/>
          <a:lstStyle/>
          <a:p>
            <a:fld id="{939C4A1B-E3F4-440A-A1E4-007EA359E364}" type="slidenum">
              <a:rPr lang="en-US" smtClean="0"/>
              <a:t>25</a:t>
            </a:fld>
            <a:endParaRPr lang="en-US"/>
          </a:p>
        </p:txBody>
      </p:sp>
    </p:spTree>
    <p:extLst>
      <p:ext uri="{BB962C8B-B14F-4D97-AF65-F5344CB8AC3E}">
        <p14:creationId xmlns:p14="http://schemas.microsoft.com/office/powerpoint/2010/main" val="33133186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Bill passed in 2021 GA Session – </a:t>
            </a:r>
            <a:r>
              <a:rPr lang="en-US" sz="1200" b="0" i="1" u="none" strike="noStrike" kern="1200" baseline="0" dirty="0">
                <a:solidFill>
                  <a:schemeClr val="tx1"/>
                </a:solidFill>
                <a:latin typeface="+mn-lt"/>
                <a:ea typeface="+mn-ea"/>
                <a:cs typeface="+mn-cs"/>
              </a:rPr>
              <a:t>The operation of public information campaigns to discourage the sale and use of expanded</a:t>
            </a:r>
          </a:p>
          <a:p>
            <a:r>
              <a:rPr lang="en-US" sz="1200" b="0" i="1" u="none" strike="noStrike" kern="1200" baseline="0" dirty="0">
                <a:solidFill>
                  <a:schemeClr val="tx1"/>
                </a:solidFill>
                <a:latin typeface="+mn-lt"/>
                <a:ea typeface="+mn-ea"/>
                <a:cs typeface="+mn-cs"/>
              </a:rPr>
              <a:t>polystyrene products and to promote alternatives to expanded polystyrene</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26</a:t>
            </a:fld>
            <a:endParaRPr lang="en-US"/>
          </a:p>
        </p:txBody>
      </p:sp>
    </p:spTree>
    <p:extLst>
      <p:ext uri="{BB962C8B-B14F-4D97-AF65-F5344CB8AC3E}">
        <p14:creationId xmlns:p14="http://schemas.microsoft.com/office/powerpoint/2010/main" val="275153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2021 GA enacted a bill to prohibit the use of expanded polystyrene food service containers. The bill outlined a phased ban, establishing July 1, 2023 for chain restaurants and July 1, 2025 for all other food vendors. </a:t>
            </a:r>
            <a:endParaRPr lang="en-US" dirty="0"/>
          </a:p>
          <a:p>
            <a:endParaRPr lang="en-US" dirty="0">
              <a:ea typeface="Calibri"/>
              <a:cs typeface="Calibri"/>
            </a:endParaRPr>
          </a:p>
          <a:p>
            <a:r>
              <a:rPr lang="en-US" dirty="0"/>
              <a:t>2022 &amp; 2023 Budget Bills delayed the phased prohibition on the use of polystyrene containers until July 1, 2028 and July 1, 2030 respectively and added a requirement for DEQ to conduct a recycling economic &amp; environmental impact assessment (talk about on NEXT slide)</a:t>
            </a:r>
            <a:endParaRPr lang="en-US" dirty="0">
              <a:ea typeface="Calibri"/>
              <a:cs typeface="Calibri"/>
            </a:endParaRPr>
          </a:p>
          <a:p>
            <a:endParaRPr lang="en-US" dirty="0">
              <a:ea typeface="Calibri"/>
              <a:cs typeface="Calibri"/>
            </a:endParaRPr>
          </a:p>
          <a:p>
            <a:r>
              <a:rPr lang="en-US" dirty="0">
                <a:ea typeface="Calibri"/>
                <a:cs typeface="Calibri"/>
              </a:rPr>
              <a:t>In 2024, the budget again affected the prohibition dates and moved them to July 1, 2025 and July 1, 2026 respectively. </a:t>
            </a:r>
            <a:endParaRPr lang="en-US" dirty="0"/>
          </a:p>
          <a:p>
            <a:endParaRPr lang="en-US" dirty="0"/>
          </a:p>
          <a:p>
            <a:r>
              <a:rPr lang="en-US" b="0" i="0" dirty="0">
                <a:solidFill>
                  <a:srgbClr val="444444"/>
                </a:solidFill>
                <a:effectLst/>
                <a:latin typeface="PT Serif" panose="020A0603040505020204" pitchFamily="18" charset="0"/>
              </a:rPr>
              <a:t>The locality may grant the exemption if the food vendor demonstrates to the satisfaction of the locality that compliance with subsection A would impose an undue economic hardship on the food vendor. For the purposes of this subsection, "undue economic hardship" means a situation in which (</a:t>
            </a:r>
            <a:r>
              <a:rPr lang="en-US" b="0" i="0" dirty="0" err="1">
                <a:solidFill>
                  <a:srgbClr val="444444"/>
                </a:solidFill>
                <a:effectLst/>
                <a:latin typeface="PT Serif" panose="020A0603040505020204" pitchFamily="18" charset="0"/>
              </a:rPr>
              <a:t>i</a:t>
            </a:r>
            <a:r>
              <a:rPr lang="en-US" b="0" i="0" dirty="0">
                <a:solidFill>
                  <a:srgbClr val="444444"/>
                </a:solidFill>
                <a:effectLst/>
                <a:latin typeface="PT Serif" panose="020A0603040505020204" pitchFamily="18" charset="0"/>
              </a:rPr>
              <a:t>) a food vendor has no reasonable alternative to the expanded polystyrene food service containers in use by that food vendor and (ii) compliance with subsection A would cause significant economic hardship to that food vendor. A locality may so exempt a food vendor for a period of not more than one year from the date of the exemption. A food vendor granted such an exemption may reapply to the locality before the expiration of the exemption, and the locality may grant an additional exemption from the provisions of subsection A not to exceed one year for each such reapplication if the food vendor demonstrates a continuing undue economic hardship at the time of reapplication to the satisfaction of the locality.</a:t>
            </a:r>
            <a:endParaRPr lang="en-US" dirty="0"/>
          </a:p>
          <a:p>
            <a:endParaRPr lang="en-US" dirty="0"/>
          </a:p>
          <a:p>
            <a:r>
              <a:rPr lang="en-US" b="1" u="sng" dirty="0"/>
              <a:t>Litter Grant Guidelines</a:t>
            </a:r>
            <a:endParaRPr lang="en-US" dirty="0"/>
          </a:p>
          <a:p>
            <a:r>
              <a:rPr lang="en-US" dirty="0"/>
              <a:t>The 2021 General Assembly allocated up to 5% of the net resources allocated for the Litter Control and Recycling Fund (Fund) for the operation of public information campaigns to discourage the sale and use of expanded polystyrene products and to promote alternatives to expanded polystyrene in the Commonwealth. Localities applying for the non-competitive litter grant and opting to implement this campaign will receive additional funds for this purpose. The campaign should be targeted to achieve the goals and work with the food vendors in accordance with Section 10.1-1424.3 of code of Virginia.</a:t>
            </a:r>
            <a:endParaRPr lang="en-US" dirty="0">
              <a:ea typeface="Calibri"/>
              <a:cs typeface="Calibri"/>
            </a:endParaRPr>
          </a:p>
          <a:p>
            <a:pPr>
              <a:buFont typeface="Arial" panose="020B0604020202020204" pitchFamily="34" charset="0"/>
            </a:pPr>
            <a:endParaRPr lang="en-US" b="0" dirty="0"/>
          </a:p>
        </p:txBody>
      </p:sp>
      <p:sp>
        <p:nvSpPr>
          <p:cNvPr id="4" name="Slide Number Placeholder 3"/>
          <p:cNvSpPr>
            <a:spLocks noGrp="1"/>
          </p:cNvSpPr>
          <p:nvPr>
            <p:ph type="sldNum" sz="quarter" idx="10"/>
          </p:nvPr>
        </p:nvSpPr>
        <p:spPr/>
        <p:txBody>
          <a:bodyPr/>
          <a:lstStyle/>
          <a:p>
            <a:fld id="{939C4A1B-E3F4-440A-A1E4-007EA359E364}" type="slidenum">
              <a:rPr lang="en-US" smtClean="0"/>
              <a:t>27</a:t>
            </a:fld>
            <a:endParaRPr lang="en-US"/>
          </a:p>
        </p:txBody>
      </p:sp>
    </p:spTree>
    <p:extLst>
      <p:ext uri="{BB962C8B-B14F-4D97-AF65-F5344CB8AC3E}">
        <p14:creationId xmlns:p14="http://schemas.microsoft.com/office/powerpoint/2010/main" val="21862019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29</a:t>
            </a:fld>
            <a:endParaRPr lang="en-US"/>
          </a:p>
        </p:txBody>
      </p:sp>
    </p:spTree>
    <p:extLst>
      <p:ext uri="{BB962C8B-B14F-4D97-AF65-F5344CB8AC3E}">
        <p14:creationId xmlns:p14="http://schemas.microsoft.com/office/powerpoint/2010/main" val="1028817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latin typeface="+mn-lt"/>
            </a:endParaRPr>
          </a:p>
        </p:txBody>
      </p:sp>
      <p:sp>
        <p:nvSpPr>
          <p:cNvPr id="4" name="Slide Number Placeholder 3"/>
          <p:cNvSpPr>
            <a:spLocks noGrp="1"/>
          </p:cNvSpPr>
          <p:nvPr>
            <p:ph type="sldNum" sz="quarter" idx="10"/>
          </p:nvPr>
        </p:nvSpPr>
        <p:spPr/>
        <p:txBody>
          <a:bodyPr/>
          <a:lstStyle/>
          <a:p>
            <a:fld id="{939C4A1B-E3F4-440A-A1E4-007EA359E364}" type="slidenum">
              <a:rPr lang="en-US" smtClean="0"/>
              <a:t>30</a:t>
            </a:fld>
            <a:endParaRPr lang="en-US"/>
          </a:p>
        </p:txBody>
      </p:sp>
    </p:spTree>
    <p:extLst>
      <p:ext uri="{BB962C8B-B14F-4D97-AF65-F5344CB8AC3E}">
        <p14:creationId xmlns:p14="http://schemas.microsoft.com/office/powerpoint/2010/main" val="3207774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latin typeface="+mn-lt"/>
            </a:endParaRPr>
          </a:p>
        </p:txBody>
      </p:sp>
      <p:sp>
        <p:nvSpPr>
          <p:cNvPr id="4" name="Slide Number Placeholder 3"/>
          <p:cNvSpPr>
            <a:spLocks noGrp="1"/>
          </p:cNvSpPr>
          <p:nvPr>
            <p:ph type="sldNum" sz="quarter" idx="10"/>
          </p:nvPr>
        </p:nvSpPr>
        <p:spPr/>
        <p:txBody>
          <a:bodyPr/>
          <a:lstStyle/>
          <a:p>
            <a:fld id="{939C4A1B-E3F4-440A-A1E4-007EA359E364}" type="slidenum">
              <a:rPr lang="en-US" smtClean="0"/>
              <a:t>31</a:t>
            </a:fld>
            <a:endParaRPr lang="en-US"/>
          </a:p>
        </p:txBody>
      </p:sp>
    </p:spTree>
    <p:extLst>
      <p:ext uri="{BB962C8B-B14F-4D97-AF65-F5344CB8AC3E}">
        <p14:creationId xmlns:p14="http://schemas.microsoft.com/office/powerpoint/2010/main" val="48394226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latin typeface="+mn-lt"/>
            </a:endParaRPr>
          </a:p>
        </p:txBody>
      </p:sp>
      <p:sp>
        <p:nvSpPr>
          <p:cNvPr id="4" name="Slide Number Placeholder 3"/>
          <p:cNvSpPr>
            <a:spLocks noGrp="1"/>
          </p:cNvSpPr>
          <p:nvPr>
            <p:ph type="sldNum" sz="quarter" idx="10"/>
          </p:nvPr>
        </p:nvSpPr>
        <p:spPr/>
        <p:txBody>
          <a:bodyPr/>
          <a:lstStyle/>
          <a:p>
            <a:fld id="{939C4A1B-E3F4-440A-A1E4-007EA359E364}" type="slidenum">
              <a:rPr lang="en-US" smtClean="0"/>
              <a:t>32</a:t>
            </a:fld>
            <a:endParaRPr lang="en-US"/>
          </a:p>
        </p:txBody>
      </p:sp>
    </p:spTree>
    <p:extLst>
      <p:ext uri="{BB962C8B-B14F-4D97-AF65-F5344CB8AC3E}">
        <p14:creationId xmlns:p14="http://schemas.microsoft.com/office/powerpoint/2010/main" val="1758952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3</a:t>
            </a:fld>
            <a:endParaRPr lang="en-US"/>
          </a:p>
        </p:txBody>
      </p:sp>
    </p:spTree>
    <p:extLst>
      <p:ext uri="{BB962C8B-B14F-4D97-AF65-F5344CB8AC3E}">
        <p14:creationId xmlns:p14="http://schemas.microsoft.com/office/powerpoint/2010/main" val="25520977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latin typeface="+mn-lt"/>
            </a:endParaRPr>
          </a:p>
        </p:txBody>
      </p:sp>
      <p:sp>
        <p:nvSpPr>
          <p:cNvPr id="4" name="Slide Number Placeholder 3"/>
          <p:cNvSpPr>
            <a:spLocks noGrp="1"/>
          </p:cNvSpPr>
          <p:nvPr>
            <p:ph type="sldNum" sz="quarter" idx="10"/>
          </p:nvPr>
        </p:nvSpPr>
        <p:spPr/>
        <p:txBody>
          <a:bodyPr/>
          <a:lstStyle/>
          <a:p>
            <a:fld id="{939C4A1B-E3F4-440A-A1E4-007EA359E364}" type="slidenum">
              <a:rPr lang="en-US" smtClean="0"/>
              <a:t>33</a:t>
            </a:fld>
            <a:endParaRPr lang="en-US"/>
          </a:p>
        </p:txBody>
      </p:sp>
    </p:spTree>
    <p:extLst>
      <p:ext uri="{BB962C8B-B14F-4D97-AF65-F5344CB8AC3E}">
        <p14:creationId xmlns:p14="http://schemas.microsoft.com/office/powerpoint/2010/main" val="8982008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9C4A1B-E3F4-440A-A1E4-007EA359E364}" type="slidenum">
              <a:rPr lang="en-US" smtClean="0"/>
              <a:t>34</a:t>
            </a:fld>
            <a:endParaRPr lang="en-US"/>
          </a:p>
        </p:txBody>
      </p:sp>
    </p:spTree>
    <p:extLst>
      <p:ext uri="{BB962C8B-B14F-4D97-AF65-F5344CB8AC3E}">
        <p14:creationId xmlns:p14="http://schemas.microsoft.com/office/powerpoint/2010/main" val="321687235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35</a:t>
            </a:fld>
            <a:endParaRPr lang="en-US"/>
          </a:p>
        </p:txBody>
      </p:sp>
    </p:spTree>
    <p:extLst>
      <p:ext uri="{BB962C8B-B14F-4D97-AF65-F5344CB8AC3E}">
        <p14:creationId xmlns:p14="http://schemas.microsoft.com/office/powerpoint/2010/main" val="1509482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1979 Plan included two key elements: Develop list of Open Dumps in Virginia  (meeting the federal criteria) and require groundwater monitoring at selected landfills </a:t>
            </a:r>
          </a:p>
        </p:txBody>
      </p:sp>
      <p:sp>
        <p:nvSpPr>
          <p:cNvPr id="4" name="Slide Number Placeholder 3"/>
          <p:cNvSpPr>
            <a:spLocks noGrp="1"/>
          </p:cNvSpPr>
          <p:nvPr>
            <p:ph type="sldNum" sz="quarter" idx="5"/>
          </p:nvPr>
        </p:nvSpPr>
        <p:spPr/>
        <p:txBody>
          <a:bodyPr/>
          <a:lstStyle/>
          <a:p>
            <a:fld id="{939C4A1B-E3F4-440A-A1E4-007EA359E364}" type="slidenum">
              <a:rPr lang="en-US" smtClean="0"/>
              <a:t>4</a:t>
            </a:fld>
            <a:endParaRPr lang="en-US"/>
          </a:p>
        </p:txBody>
      </p:sp>
    </p:spTree>
    <p:extLst>
      <p:ext uri="{BB962C8B-B14F-4D97-AF65-F5344CB8AC3E}">
        <p14:creationId xmlns:p14="http://schemas.microsoft.com/office/powerpoint/2010/main" val="2973704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205491-0BC5-1227-F73F-93BAF083D4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01A8250-BF29-DFB4-E601-ACE531A42E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51F43A-06D5-4ABE-8E18-AD07D7E8C609}"/>
              </a:ext>
            </a:extLst>
          </p:cNvPr>
          <p:cNvSpPr>
            <a:spLocks noGrp="1"/>
          </p:cNvSpPr>
          <p:nvPr>
            <p:ph type="body" idx="1"/>
          </p:nvPr>
        </p:nvSpPr>
        <p:spPr/>
        <p:txBody>
          <a:bodyPr/>
          <a:lstStyle/>
          <a:p>
            <a:endParaRPr lang="en-US" sz="1400">
              <a:solidFill>
                <a:srgbClr val="242424"/>
              </a:solidFill>
              <a:latin typeface="Calibri"/>
              <a:ea typeface="Calibri"/>
              <a:cs typeface="Calibri"/>
            </a:endParaRPr>
          </a:p>
        </p:txBody>
      </p:sp>
      <p:sp>
        <p:nvSpPr>
          <p:cNvPr id="4" name="Slide Number Placeholder 3">
            <a:extLst>
              <a:ext uri="{FF2B5EF4-FFF2-40B4-BE49-F238E27FC236}">
                <a16:creationId xmlns:a16="http://schemas.microsoft.com/office/drawing/2014/main" id="{5AE58798-1C1E-FAD4-E26A-364E7BD27F37}"/>
              </a:ext>
            </a:extLst>
          </p:cNvPr>
          <p:cNvSpPr>
            <a:spLocks noGrp="1"/>
          </p:cNvSpPr>
          <p:nvPr>
            <p:ph type="sldNum" sz="quarter" idx="5"/>
          </p:nvPr>
        </p:nvSpPr>
        <p:spPr/>
        <p:txBody>
          <a:bodyPr/>
          <a:lstStyle/>
          <a:p>
            <a:fld id="{939C4A1B-E3F4-440A-A1E4-007EA359E364}" type="slidenum">
              <a:rPr lang="en-US" smtClean="0"/>
              <a:t>5</a:t>
            </a:fld>
            <a:endParaRPr lang="en-US"/>
          </a:p>
        </p:txBody>
      </p:sp>
    </p:spTree>
    <p:extLst>
      <p:ext uri="{BB962C8B-B14F-4D97-AF65-F5344CB8AC3E}">
        <p14:creationId xmlns:p14="http://schemas.microsoft.com/office/powerpoint/2010/main" val="2225800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6</a:t>
            </a:fld>
            <a:endParaRPr lang="en-US"/>
          </a:p>
        </p:txBody>
      </p:sp>
    </p:spTree>
    <p:extLst>
      <p:ext uri="{BB962C8B-B14F-4D97-AF65-F5344CB8AC3E}">
        <p14:creationId xmlns:p14="http://schemas.microsoft.com/office/powerpoint/2010/main" val="1860435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7</a:t>
            </a:fld>
            <a:endParaRPr lang="en-US"/>
          </a:p>
        </p:txBody>
      </p:sp>
    </p:spTree>
    <p:extLst>
      <p:ext uri="{BB962C8B-B14F-4D97-AF65-F5344CB8AC3E}">
        <p14:creationId xmlns:p14="http://schemas.microsoft.com/office/powerpoint/2010/main" val="1933675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369B0-5C20-08E5-F508-F8986C3D10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78D8FF-4AA7-E392-1162-977BC190A4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395176-4027-888A-8285-2D39E3B2F676}"/>
              </a:ext>
            </a:extLst>
          </p:cNvPr>
          <p:cNvSpPr>
            <a:spLocks noGrp="1"/>
          </p:cNvSpPr>
          <p:nvPr>
            <p:ph type="body" idx="1"/>
          </p:nvPr>
        </p:nvSpPr>
        <p:spPr/>
        <p:txBody>
          <a:bodyPr/>
          <a:lstStyle/>
          <a:p>
            <a:pPr marL="685800" lvl="2" indent="0">
              <a:spcAft>
                <a:spcPts val="600"/>
              </a:spcAft>
              <a:buFont typeface="Arial" panose="020B0604020202020204" pitchFamily="34" charset="0"/>
              <a:buNone/>
            </a:pPr>
            <a:endParaRPr lang="en-US" dirty="0">
              <a:latin typeface="Arial"/>
              <a:cs typeface="Arial"/>
            </a:endParaRPr>
          </a:p>
          <a:p>
            <a:pPr marL="1028700" lvl="2" indent="-342900">
              <a:spcAft>
                <a:spcPts val="600"/>
              </a:spcAft>
              <a:buFont typeface="Arial" panose="020B0604020202020204" pitchFamily="34" charset="0"/>
              <a:buChar char="•"/>
            </a:pPr>
            <a:endParaRPr lang="en-US" dirty="0">
              <a:latin typeface="Arial"/>
              <a:cs typeface="Arial"/>
            </a:endParaRPr>
          </a:p>
          <a:p>
            <a:endParaRPr lang="en-US" sz="1400" dirty="0">
              <a:latin typeface="Calibri"/>
              <a:ea typeface="Calibri"/>
              <a:cs typeface="Calibri"/>
            </a:endParaRPr>
          </a:p>
        </p:txBody>
      </p:sp>
      <p:sp>
        <p:nvSpPr>
          <p:cNvPr id="4" name="Slide Number Placeholder 3">
            <a:extLst>
              <a:ext uri="{FF2B5EF4-FFF2-40B4-BE49-F238E27FC236}">
                <a16:creationId xmlns:a16="http://schemas.microsoft.com/office/drawing/2014/main" id="{1E11059C-68A0-37DB-9E9B-19B46D2C683B}"/>
              </a:ext>
            </a:extLst>
          </p:cNvPr>
          <p:cNvSpPr>
            <a:spLocks noGrp="1"/>
          </p:cNvSpPr>
          <p:nvPr>
            <p:ph type="sldNum" sz="quarter" idx="5"/>
          </p:nvPr>
        </p:nvSpPr>
        <p:spPr/>
        <p:txBody>
          <a:bodyPr/>
          <a:lstStyle/>
          <a:p>
            <a:fld id="{939C4A1B-E3F4-440A-A1E4-007EA359E364}" type="slidenum">
              <a:rPr lang="en-US" smtClean="0"/>
              <a:t>8</a:t>
            </a:fld>
            <a:endParaRPr lang="en-US"/>
          </a:p>
        </p:txBody>
      </p:sp>
    </p:spTree>
    <p:extLst>
      <p:ext uri="{BB962C8B-B14F-4D97-AF65-F5344CB8AC3E}">
        <p14:creationId xmlns:p14="http://schemas.microsoft.com/office/powerpoint/2010/main" val="3364688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39C4A1B-E3F4-440A-A1E4-007EA359E364}" type="slidenum">
              <a:rPr lang="en-US" smtClean="0"/>
              <a:t>9</a:t>
            </a:fld>
            <a:endParaRPr lang="en-US"/>
          </a:p>
        </p:txBody>
      </p:sp>
    </p:spTree>
    <p:extLst>
      <p:ext uri="{BB962C8B-B14F-4D97-AF65-F5344CB8AC3E}">
        <p14:creationId xmlns:p14="http://schemas.microsoft.com/office/powerpoint/2010/main" val="34586514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age">
    <p:spTree>
      <p:nvGrpSpPr>
        <p:cNvPr id="1" name=""/>
        <p:cNvGrpSpPr/>
        <p:nvPr/>
      </p:nvGrpSpPr>
      <p:grpSpPr>
        <a:xfrm>
          <a:off x="0" y="0"/>
          <a:ext cx="0" cy="0"/>
          <a:chOff x="0" y="0"/>
          <a:chExt cx="0" cy="0"/>
        </a:xfrm>
      </p:grpSpPr>
      <p:pic>
        <p:nvPicPr>
          <p:cNvPr id="5" name="Picture 4" title="DEQ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95738" y="1494206"/>
            <a:ext cx="7484681" cy="3544947"/>
          </a:xfrm>
          <a:prstGeom prst="rect">
            <a:avLst/>
          </a:prstGeom>
        </p:spPr>
      </p:pic>
    </p:spTree>
    <p:extLst>
      <p:ext uri="{BB962C8B-B14F-4D97-AF65-F5344CB8AC3E}">
        <p14:creationId xmlns:p14="http://schemas.microsoft.com/office/powerpoint/2010/main" val="2196078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2145458"/>
            <a:ext cx="9144000" cy="964883"/>
          </a:xfrm>
        </p:spPr>
        <p:txBody>
          <a:bodyPr lIns="0" anchor="b">
            <a:normAutofit/>
          </a:bodyPr>
          <a:lstStyle>
            <a:lvl1pPr algn="l">
              <a:defRPr sz="4000" b="1" i="0" baseline="0">
                <a:ln>
                  <a:noFill/>
                </a:ln>
                <a:solidFill>
                  <a:srgbClr val="198569"/>
                </a:solidFill>
                <a:latin typeface="Arial" panose="020B0604020202020204" pitchFamily="34" charset="0"/>
              </a:defRPr>
            </a:lvl1pPr>
          </a:lstStyle>
          <a:p>
            <a:r>
              <a:rPr lang="en-US"/>
              <a:t>Title of Presentation</a:t>
            </a:r>
          </a:p>
        </p:txBody>
      </p:sp>
      <p:sp>
        <p:nvSpPr>
          <p:cNvPr id="3" name="Subtitle 2"/>
          <p:cNvSpPr>
            <a:spLocks noGrp="1"/>
          </p:cNvSpPr>
          <p:nvPr>
            <p:ph type="subTitle" idx="1" hasCustomPrompt="1"/>
          </p:nvPr>
        </p:nvSpPr>
        <p:spPr>
          <a:xfrm>
            <a:off x="1524000" y="3153681"/>
            <a:ext cx="9144000" cy="451802"/>
          </a:xfrm>
        </p:spPr>
        <p:txBody>
          <a:bodyPr>
            <a:normAutofit/>
          </a:bodyPr>
          <a:lstStyle>
            <a:lvl1pPr marL="0" indent="0" algn="l">
              <a:buNone/>
              <a:defRPr sz="2800" b="1" i="0" baseline="0">
                <a:ln>
                  <a:noFill/>
                </a:ln>
                <a:solidFill>
                  <a:srgbClr val="277EA9"/>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a:t>
            </a:r>
          </a:p>
        </p:txBody>
      </p:sp>
      <p:pic>
        <p:nvPicPr>
          <p:cNvPr id="7" name="Picture 6" title="DEQ logo"/>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7801" y="399732"/>
            <a:ext cx="1818499" cy="861291"/>
          </a:xfrm>
          <a:prstGeom prst="rect">
            <a:avLst/>
          </a:prstGeom>
        </p:spPr>
      </p:pic>
      <p:sp>
        <p:nvSpPr>
          <p:cNvPr id="11" name="Text Placeholder 10"/>
          <p:cNvSpPr>
            <a:spLocks noGrp="1"/>
          </p:cNvSpPr>
          <p:nvPr>
            <p:ph type="body" sz="quarter" idx="10" hasCustomPrompt="1"/>
          </p:nvPr>
        </p:nvSpPr>
        <p:spPr>
          <a:xfrm>
            <a:off x="1523999" y="5033296"/>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Name of Presenter</a:t>
            </a:r>
          </a:p>
          <a:p>
            <a:pPr lvl="0"/>
            <a:endParaRPr lang="en-US"/>
          </a:p>
        </p:txBody>
      </p:sp>
      <p:cxnSp>
        <p:nvCxnSpPr>
          <p:cNvPr id="5" name="Straight Connector 4"/>
          <p:cNvCxnSpPr/>
          <p:nvPr userDrawn="1"/>
        </p:nvCxnSpPr>
        <p:spPr>
          <a:xfrm>
            <a:off x="1524000" y="4396950"/>
            <a:ext cx="9144000" cy="0"/>
          </a:xfrm>
          <a:prstGeom prst="line">
            <a:avLst/>
          </a:prstGeom>
          <a:ln w="381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0"/>
          <p:cNvSpPr>
            <a:spLocks noGrp="1"/>
          </p:cNvSpPr>
          <p:nvPr>
            <p:ph type="body" sz="quarter" idx="11" hasCustomPrompt="1"/>
          </p:nvPr>
        </p:nvSpPr>
        <p:spPr>
          <a:xfrm>
            <a:off x="1523999" y="5373316"/>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Title</a:t>
            </a:r>
          </a:p>
          <a:p>
            <a:pPr lvl="0"/>
            <a:endParaRPr lang="en-US"/>
          </a:p>
        </p:txBody>
      </p:sp>
      <p:sp>
        <p:nvSpPr>
          <p:cNvPr id="15" name="Text Placeholder 10"/>
          <p:cNvSpPr>
            <a:spLocks noGrp="1"/>
          </p:cNvSpPr>
          <p:nvPr>
            <p:ph type="body" sz="quarter" idx="12" hasCustomPrompt="1"/>
          </p:nvPr>
        </p:nvSpPr>
        <p:spPr>
          <a:xfrm>
            <a:off x="1523999" y="6009663"/>
            <a:ext cx="4271494" cy="310243"/>
          </a:xfrm>
        </p:spPr>
        <p:txBody>
          <a:bodyPr>
            <a:noAutofit/>
          </a:bodyPr>
          <a:lstStyle>
            <a:lvl1pPr marL="0" indent="0">
              <a:buNone/>
              <a:defRPr sz="1800" b="0" baseline="0">
                <a:ln>
                  <a:noFill/>
                </a:ln>
                <a:solidFill>
                  <a:schemeClr val="tx1">
                    <a:lumMod val="65000"/>
                    <a:lumOff val="35000"/>
                  </a:schemeClr>
                </a:solidFill>
                <a:latin typeface="Arial" panose="020B0604020202020204" pitchFamily="34" charset="0"/>
                <a:cs typeface="Arial" panose="020B0604020202020204" pitchFamily="34" charset="0"/>
              </a:defRPr>
            </a:lvl1pPr>
          </a:lstStyle>
          <a:p>
            <a:pPr lvl="0"/>
            <a:r>
              <a:rPr lang="en-US"/>
              <a:t>Date</a:t>
            </a:r>
          </a:p>
          <a:p>
            <a:pPr lvl="0"/>
            <a:endParaRPr lang="en-US"/>
          </a:p>
        </p:txBody>
      </p:sp>
      <p:sp>
        <p:nvSpPr>
          <p:cNvPr id="9" name="Footer Placeholder 4"/>
          <p:cNvSpPr>
            <a:spLocks noGrp="1"/>
          </p:cNvSpPr>
          <p:nvPr>
            <p:ph type="ftr" sz="quarter" idx="13"/>
          </p:nvPr>
        </p:nvSpPr>
        <p:spPr>
          <a:xfrm>
            <a:off x="1523998" y="5713336"/>
            <a:ext cx="4992711" cy="266548"/>
          </a:xfrm>
        </p:spPr>
        <p:txBody>
          <a:bodyPr/>
          <a:lstStyle>
            <a:lvl1pPr>
              <a:defRPr sz="1800"/>
            </a:lvl1pPr>
          </a:lstStyle>
          <a:p>
            <a:pPr algn="l"/>
            <a:r>
              <a:rPr lang="en-US">
                <a:solidFill>
                  <a:schemeClr val="tx1">
                    <a:lumMod val="65000"/>
                    <a:lumOff val="35000"/>
                  </a:schemeClr>
                </a:solidFill>
                <a:latin typeface="Arial" panose="020B0604020202020204" pitchFamily="34" charset="0"/>
                <a:cs typeface="Arial" panose="020B0604020202020204" pitchFamily="34" charset="0"/>
              </a:rPr>
              <a:t>Virginia Department of Environmental Quality</a:t>
            </a:r>
            <a:endParaRPr lang="en-US">
              <a:solidFill>
                <a:srgbClr val="256EAB"/>
              </a:solidFill>
            </a:endParaRPr>
          </a:p>
        </p:txBody>
      </p:sp>
    </p:spTree>
    <p:extLst>
      <p:ext uri="{BB962C8B-B14F-4D97-AF65-F5344CB8AC3E}">
        <p14:creationId xmlns:p14="http://schemas.microsoft.com/office/powerpoint/2010/main" val="317324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ln>
                  <a:noFill/>
                </a:ln>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sz="2600">
                <a:solidFill>
                  <a:srgbClr val="256EAB"/>
                </a:solidFill>
                <a:latin typeface="Arial" panose="020B0604020202020204" pitchFamily="34" charset="0"/>
                <a:cs typeface="Arial" panose="020B0604020202020204" pitchFamily="34" charset="0"/>
              </a:defRPr>
            </a:lvl2pPr>
            <a:lvl3pPr>
              <a:defRPr>
                <a:ln>
                  <a:noFill/>
                </a:ln>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838200" y="6311900"/>
            <a:ext cx="10515600" cy="409575"/>
          </a:xfrm>
        </p:spPr>
        <p:txBody>
          <a:bodyPr/>
          <a:lstStyle/>
          <a:p>
            <a:pPr algn="l"/>
            <a:fld id="{61C9B584-852F-4056-BF30-ABA66A23FD41}" type="slidenum">
              <a:rPr lang="en-US" smtClean="0"/>
              <a:t>‹#›</a:t>
            </a:fld>
            <a:r>
              <a:rPr lang="en-US"/>
              <a:t>					</a:t>
            </a:r>
            <a:endParaRPr lang="en-US">
              <a:solidFill>
                <a:srgbClr val="256EAB"/>
              </a:solidFill>
            </a:endParaRP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428423" y="6387922"/>
            <a:ext cx="568392" cy="307796"/>
          </a:xfrm>
          <a:prstGeom prst="rect">
            <a:avLst/>
          </a:prstGeom>
        </p:spPr>
      </p:pic>
    </p:spTree>
    <p:extLst>
      <p:ext uri="{BB962C8B-B14F-4D97-AF65-F5344CB8AC3E}">
        <p14:creationId xmlns:p14="http://schemas.microsoft.com/office/powerpoint/2010/main" val="948392803"/>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000" b="1">
                <a:ln>
                  <a:noFill/>
                </a:ln>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a:solidFill>
                  <a:srgbClr val="256EAB"/>
                </a:solidFill>
                <a:latin typeface="Arial" panose="020B0604020202020204" pitchFamily="34" charset="0"/>
                <a:cs typeface="Arial" panose="020B0604020202020204" pitchFamily="34" charset="0"/>
              </a:defRPr>
            </a:lvl2pPr>
            <a:lvl3pPr>
              <a:defRPr>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lvl1pPr>
              <a:defRPr>
                <a:ln>
                  <a:noFill/>
                </a:ln>
                <a:solidFill>
                  <a:srgbClr val="256EAB"/>
                </a:solidFill>
                <a:latin typeface="Arial" panose="020B0604020202020204" pitchFamily="34" charset="0"/>
                <a:cs typeface="Arial" panose="020B0604020202020204" pitchFamily="34" charset="0"/>
              </a:defRPr>
            </a:lvl1pPr>
            <a:lvl2pPr>
              <a:defRPr>
                <a:solidFill>
                  <a:srgbClr val="256EAB"/>
                </a:solidFill>
                <a:latin typeface="Arial" panose="020B0604020202020204" pitchFamily="34" charset="0"/>
                <a:cs typeface="Arial" panose="020B0604020202020204" pitchFamily="34" charset="0"/>
              </a:defRPr>
            </a:lvl2pPr>
            <a:lvl3pPr>
              <a:defRPr>
                <a:solidFill>
                  <a:srgbClr val="256EAB"/>
                </a:solidFill>
                <a:latin typeface="Arial" panose="020B0604020202020204" pitchFamily="34" charset="0"/>
                <a:cs typeface="Arial" panose="020B0604020202020204" pitchFamily="34" charset="0"/>
              </a:defRPr>
            </a:lvl3pPr>
            <a:lvl4pPr>
              <a:defRPr>
                <a:ln>
                  <a:noFill/>
                </a:ln>
                <a:solidFill>
                  <a:srgbClr val="256EAB"/>
                </a:solidFill>
                <a:latin typeface="Arial" panose="020B0604020202020204" pitchFamily="34" charset="0"/>
                <a:cs typeface="Arial" panose="020B0604020202020204" pitchFamily="34" charset="0"/>
              </a:defRPr>
            </a:lvl4pPr>
            <a:lvl5pPr>
              <a:defRPr>
                <a:ln>
                  <a:noFill/>
                </a:ln>
                <a:solidFill>
                  <a:srgbClr val="256EAB"/>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10515600" cy="365125"/>
          </a:xfrm>
        </p:spPr>
        <p:txBody>
          <a:bodyPr/>
          <a:lstStyle/>
          <a:p>
            <a:fld id="{F28DF1F0-458F-421F-8C1E-7C825BFF0FBB}" type="slidenum">
              <a:rPr lang="en-US" smtClean="0"/>
              <a:pPr/>
              <a:t>‹#›</a:t>
            </a:fld>
            <a:endParaRPr lang="en-US"/>
          </a:p>
        </p:txBody>
      </p:sp>
      <p:pic>
        <p:nvPicPr>
          <p:cNvPr id="10" name="Picture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555569" y="6404180"/>
            <a:ext cx="490801" cy="265779"/>
          </a:xfrm>
          <a:prstGeom prst="rect">
            <a:avLst/>
          </a:prstGeom>
        </p:spPr>
      </p:pic>
    </p:spTree>
    <p:extLst>
      <p:ext uri="{BB962C8B-B14F-4D97-AF65-F5344CB8AC3E}">
        <p14:creationId xmlns:p14="http://schemas.microsoft.com/office/powerpoint/2010/main" val="1819909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 White">
    <p:bg>
      <p:bgPr>
        <a:solidFill>
          <a:srgbClr val="FFFFF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E0E9C59-4FD9-1757-C699-569EDABCD6F3}"/>
              </a:ext>
            </a:extLst>
          </p:cNvPr>
          <p:cNvSpPr/>
          <p:nvPr userDrawn="1"/>
        </p:nvSpPr>
        <p:spPr>
          <a:xfrm>
            <a:off x="11596914" y="0"/>
            <a:ext cx="59508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rgbClr val="8A7564"/>
              </a:solidFill>
            </a:endParaRPr>
          </a:p>
        </p:txBody>
      </p:sp>
      <p:sp>
        <p:nvSpPr>
          <p:cNvPr id="10" name="Slide Number Placeholder 3">
            <a:extLst>
              <a:ext uri="{FF2B5EF4-FFF2-40B4-BE49-F238E27FC236}">
                <a16:creationId xmlns:a16="http://schemas.microsoft.com/office/drawing/2014/main" id="{CBE8BBD9-6C7A-7E4A-8CAB-41FCDF752266}"/>
              </a:ext>
            </a:extLst>
          </p:cNvPr>
          <p:cNvSpPr>
            <a:spLocks noGrp="1"/>
          </p:cNvSpPr>
          <p:nvPr>
            <p:ph type="sldNum" sz="quarter" idx="10"/>
          </p:nvPr>
        </p:nvSpPr>
        <p:spPr>
          <a:xfrm rot="16200000">
            <a:off x="11722005" y="249238"/>
            <a:ext cx="344904" cy="352816"/>
          </a:xfrm>
        </p:spPr>
        <p:txBody>
          <a:bodyPr/>
          <a:lstStyle>
            <a:lvl1pPr>
              <a:defRPr>
                <a:solidFill>
                  <a:schemeClr val="accent6"/>
                </a:solidFill>
              </a:defRPr>
            </a:lvl1pPr>
          </a:lstStyle>
          <a:p>
            <a:fld id="{807E3389-B3AD-C14F-89DE-FF8F66FFC7DE}" type="slidenum">
              <a:rPr lang="en-US" smtClean="0"/>
              <a:pPr/>
              <a:t>‹#›</a:t>
            </a:fld>
            <a:endParaRPr lang="en-US"/>
          </a:p>
        </p:txBody>
      </p:sp>
      <p:sp>
        <p:nvSpPr>
          <p:cNvPr id="2" name="Footer Placeholder 1">
            <a:extLst>
              <a:ext uri="{FF2B5EF4-FFF2-40B4-BE49-F238E27FC236}">
                <a16:creationId xmlns:a16="http://schemas.microsoft.com/office/drawing/2014/main" id="{E5581629-E44A-C6AE-50EA-D8F7405518F1}"/>
              </a:ext>
            </a:extLst>
          </p:cNvPr>
          <p:cNvSpPr>
            <a:spLocks noGrp="1"/>
          </p:cNvSpPr>
          <p:nvPr>
            <p:ph type="ftr" sz="quarter" idx="11"/>
          </p:nvPr>
        </p:nvSpPr>
        <p:spPr/>
        <p:txBody>
          <a:bodyPr/>
          <a:lstStyle>
            <a:lvl1pPr>
              <a:defRPr>
                <a:solidFill>
                  <a:schemeClr val="accent6"/>
                </a:solidFill>
              </a:defRPr>
            </a:lvl1pPr>
          </a:lstStyle>
          <a:p>
            <a:r>
              <a:rPr lang="en-US"/>
              <a:t>Your presentation title here | © RRS 2024</a:t>
            </a:r>
          </a:p>
        </p:txBody>
      </p:sp>
      <p:cxnSp>
        <p:nvCxnSpPr>
          <p:cNvPr id="6" name="Straight Connector 5">
            <a:extLst>
              <a:ext uri="{FF2B5EF4-FFF2-40B4-BE49-F238E27FC236}">
                <a16:creationId xmlns:a16="http://schemas.microsoft.com/office/drawing/2014/main" id="{EA226B06-113F-612C-88E0-13952ABD85DE}"/>
              </a:ext>
            </a:extLst>
          </p:cNvPr>
          <p:cNvCxnSpPr>
            <a:cxnSpLocks/>
          </p:cNvCxnSpPr>
          <p:nvPr userDrawn="1"/>
        </p:nvCxnSpPr>
        <p:spPr>
          <a:xfrm>
            <a:off x="11894457" y="6003484"/>
            <a:ext cx="0" cy="58963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4" name="Title 13">
            <a:extLst>
              <a:ext uri="{FF2B5EF4-FFF2-40B4-BE49-F238E27FC236}">
                <a16:creationId xmlns:a16="http://schemas.microsoft.com/office/drawing/2014/main" id="{A11D7E1B-FC5B-70DE-4E22-3F39B245F4BA}"/>
              </a:ext>
            </a:extLst>
          </p:cNvPr>
          <p:cNvSpPr>
            <a:spLocks noGrp="1"/>
          </p:cNvSpPr>
          <p:nvPr>
            <p:ph type="title"/>
          </p:nvPr>
        </p:nvSpPr>
        <p:spPr/>
        <p:txBody>
          <a:bodyPr/>
          <a:lstStyle/>
          <a:p>
            <a:r>
              <a:rPr lang="en-US"/>
              <a:t>Click to edit Master title style</a:t>
            </a:r>
          </a:p>
        </p:txBody>
      </p:sp>
      <p:sp>
        <p:nvSpPr>
          <p:cNvPr id="20" name="Content Placeholder 19">
            <a:extLst>
              <a:ext uri="{FF2B5EF4-FFF2-40B4-BE49-F238E27FC236}">
                <a16:creationId xmlns:a16="http://schemas.microsoft.com/office/drawing/2014/main" id="{3E3BB76A-2A6E-1C95-6E07-E33799E78765}"/>
              </a:ext>
            </a:extLst>
          </p:cNvPr>
          <p:cNvSpPr>
            <a:spLocks noGrp="1"/>
          </p:cNvSpPr>
          <p:nvPr>
            <p:ph sz="quarter" idx="12"/>
          </p:nvPr>
        </p:nvSpPr>
        <p:spPr>
          <a:xfrm>
            <a:off x="456975" y="1678895"/>
            <a:ext cx="10682513" cy="4731026"/>
          </a:xfrm>
        </p:spPr>
        <p:txBody>
          <a:bodyPr>
            <a:normAutofit/>
          </a:bodyPr>
          <a:lstStyle>
            <a:lvl1pPr>
              <a:lnSpc>
                <a:spcPct val="90000"/>
              </a:lnSpc>
              <a:spcBef>
                <a:spcPts val="1000"/>
              </a:spcBef>
              <a:spcAft>
                <a:spcPts val="200"/>
              </a:spcAft>
              <a:defRPr sz="1800"/>
            </a:lvl1pPr>
            <a:lvl2pPr>
              <a:lnSpc>
                <a:spcPct val="90000"/>
              </a:lnSpc>
              <a:spcBef>
                <a:spcPts val="200"/>
              </a:spcBef>
              <a:spcAft>
                <a:spcPts val="400"/>
              </a:spcAft>
              <a:defRPr sz="1600"/>
            </a:lvl2pPr>
            <a:lvl3pPr>
              <a:lnSpc>
                <a:spcPct val="90000"/>
              </a:lnSpc>
              <a:spcBef>
                <a:spcPts val="200"/>
              </a:spcBef>
              <a:spcAft>
                <a:spcPts val="400"/>
              </a:spcAft>
              <a:defRPr sz="1400"/>
            </a:lvl3pPr>
            <a:lvl4pPr>
              <a:lnSpc>
                <a:spcPct val="90000"/>
              </a:lnSpc>
              <a:spcBef>
                <a:spcPts val="200"/>
              </a:spcBef>
              <a:spcAft>
                <a:spcPts val="400"/>
              </a:spcAft>
              <a:defRPr sz="1200"/>
            </a:lvl4pPr>
            <a:lvl5pPr>
              <a:lnSpc>
                <a:spcPct val="90000"/>
              </a:lnSpc>
              <a:spcBef>
                <a:spcPts val="200"/>
              </a:spcBef>
              <a:spcAft>
                <a:spcPts val="400"/>
              </a:spcAft>
              <a:defRPr sz="1400"/>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5182590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703D6-DA4D-4660-AAE0-EB23950B7902}" type="datetime1">
              <a:rPr lang="en-US" smtClean="0"/>
              <a:t>10/15/2025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2F13A4-4E19-41E2-A7F9-9D53F87954DC}" type="slidenum">
              <a:rPr lang="en-US" smtClean="0"/>
              <a:t>‹#›</a:t>
            </a:fld>
            <a:endParaRPr lang="en-US"/>
          </a:p>
        </p:txBody>
      </p:sp>
    </p:spTree>
    <p:extLst>
      <p:ext uri="{BB962C8B-B14F-4D97-AF65-F5344CB8AC3E}">
        <p14:creationId xmlns:p14="http://schemas.microsoft.com/office/powerpoint/2010/main" val="4049621675"/>
      </p:ext>
    </p:extLst>
  </p:cSld>
  <p:clrMap bg1="lt1" tx1="dk1" bg2="lt2" tx2="dk2" accent1="accent1" accent2="accent2" accent3="accent3" accent4="accent4" accent5="accent5" accent6="accent6" hlink="hlink" folHlink="folHlink"/>
  <p:sldLayoutIdLst>
    <p:sldLayoutId id="2147483727" r:id="rId1"/>
    <p:sldLayoutId id="2147483661" r:id="rId2"/>
    <p:sldLayoutId id="2147483662" r:id="rId3"/>
    <p:sldLayoutId id="2147483728" r:id="rId4"/>
    <p:sldLayoutId id="2147483678" r:id="rId5"/>
  </p:sldLayoutIdLst>
  <p:hf sldNum="0" hdr="0" dt="0"/>
  <p:txStyles>
    <p:titleStyle>
      <a:lvl1pPr algn="l" defTabSz="914400" rtl="0" eaLnBrk="1" latinLnBrk="0" hangingPunct="1">
        <a:lnSpc>
          <a:spcPct val="90000"/>
        </a:lnSpc>
        <a:spcBef>
          <a:spcPct val="0"/>
        </a:spcBef>
        <a:buNone/>
        <a:defRPr sz="4400" kern="1200">
          <a:ln>
            <a:solidFill>
              <a:srgbClr val="198569"/>
            </a:solidFill>
          </a:ln>
          <a:solidFill>
            <a:srgbClr val="198569"/>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ln>
            <a:solidFill>
              <a:srgbClr val="256EAB"/>
            </a:solidFill>
          </a:ln>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ln w="0">
            <a:noFill/>
          </a:ln>
          <a:solidFill>
            <a:schemeClr val="tx2">
              <a:lumMod val="7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60000"/>
              <a:lumOff val="40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40000"/>
                <a:lumOff val="60000"/>
              </a:schemeClr>
            </a:solidFill>
          </a:ln>
          <a:solidFill>
            <a:schemeClr val="tx2">
              <a:lumMod val="40000"/>
              <a:lumOff val="6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ln>
            <a:solidFill>
              <a:schemeClr val="tx2">
                <a:lumMod val="20000"/>
                <a:lumOff val="80000"/>
              </a:schemeClr>
            </a:solidFill>
          </a:ln>
          <a:solidFill>
            <a:schemeClr val="bg2">
              <a:lumMod val="9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50.sv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deq.virginia.gov/home/showpublisheddocument/24299/638551795838170000"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AA_A71A1A89.xml"/><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23.xml"/><Relationship Id="rId1" Type="http://schemas.openxmlformats.org/officeDocument/2006/relationships/slideLayout" Target="../slideLayouts/slideLayout4.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hyperlink" Target="mailto:sanjay.thirunagari@deq.virginia.gov"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hyperlink" Target="mailto:Pprina.Chudasama@deq.virginia.gov"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50.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2145458"/>
            <a:ext cx="9144000" cy="964883"/>
          </a:xfrm>
        </p:spPr>
        <p:txBody>
          <a:bodyPr>
            <a:noAutofit/>
          </a:bodyPr>
          <a:lstStyle/>
          <a:p>
            <a:pPr>
              <a:tabLst>
                <a:tab pos="4918075" algn="l"/>
              </a:tabLst>
            </a:pPr>
            <a:r>
              <a:rPr lang="en-US" dirty="0"/>
              <a:t>SWANA Regulatory Training</a:t>
            </a:r>
          </a:p>
        </p:txBody>
      </p:sp>
      <p:sp>
        <p:nvSpPr>
          <p:cNvPr id="12" name="Subtitle 11">
            <a:extLst>
              <a:ext uri="{FF2B5EF4-FFF2-40B4-BE49-F238E27FC236}">
                <a16:creationId xmlns:a16="http://schemas.microsoft.com/office/drawing/2014/main" id="{0ADDE5AB-38CE-7100-915B-E8FEB7E3728D}"/>
              </a:ext>
            </a:extLst>
          </p:cNvPr>
          <p:cNvSpPr>
            <a:spLocks noGrp="1"/>
          </p:cNvSpPr>
          <p:nvPr>
            <p:ph type="subTitle" idx="1"/>
          </p:nvPr>
        </p:nvSpPr>
        <p:spPr>
          <a:xfrm>
            <a:off x="1415143" y="3140120"/>
            <a:ext cx="9144000" cy="451802"/>
          </a:xfrm>
        </p:spPr>
        <p:txBody>
          <a:bodyPr>
            <a:normAutofit lnSpcReduction="10000"/>
          </a:bodyPr>
          <a:lstStyle/>
          <a:p>
            <a:r>
              <a:rPr lang="en-US" dirty="0"/>
              <a:t>SWIFR, SWIA, Litter &amp; Recycling Updates</a:t>
            </a:r>
          </a:p>
        </p:txBody>
      </p:sp>
      <p:sp>
        <p:nvSpPr>
          <p:cNvPr id="4" name="Text Placeholder 3"/>
          <p:cNvSpPr>
            <a:spLocks noGrp="1"/>
          </p:cNvSpPr>
          <p:nvPr>
            <p:ph type="body" sz="quarter" idx="10"/>
          </p:nvPr>
        </p:nvSpPr>
        <p:spPr>
          <a:xfrm>
            <a:off x="1524000" y="5033963"/>
            <a:ext cx="9906000" cy="309562"/>
          </a:xfrm>
        </p:spPr>
        <p:txBody>
          <a:bodyPr vert="horz" lIns="91440" tIns="45720" rIns="91440" bIns="45720" rtlCol="0" anchor="t">
            <a:noAutofit/>
          </a:bodyPr>
          <a:lstStyle/>
          <a:p>
            <a:r>
              <a:rPr lang="en-US" dirty="0"/>
              <a:t>Sanjay Thirunagari</a:t>
            </a:r>
          </a:p>
        </p:txBody>
      </p:sp>
      <p:sp>
        <p:nvSpPr>
          <p:cNvPr id="5" name="Text Placeholder 4"/>
          <p:cNvSpPr>
            <a:spLocks noGrp="1"/>
          </p:cNvSpPr>
          <p:nvPr>
            <p:ph type="body" sz="quarter" idx="11"/>
          </p:nvPr>
        </p:nvSpPr>
        <p:spPr>
          <a:xfrm>
            <a:off x="1524000" y="5373688"/>
            <a:ext cx="7537704" cy="309562"/>
          </a:xfrm>
        </p:spPr>
        <p:txBody>
          <a:bodyPr vert="horz" lIns="91440" tIns="45720" rIns="91440" bIns="45720" rtlCol="0" anchor="t">
            <a:noAutofit/>
          </a:bodyPr>
          <a:lstStyle/>
          <a:p>
            <a:r>
              <a:rPr lang="en-US" dirty="0"/>
              <a:t>Programs Manager – Waste Planning, Data &amp; Reporting</a:t>
            </a:r>
          </a:p>
        </p:txBody>
      </p:sp>
      <p:sp>
        <p:nvSpPr>
          <p:cNvPr id="6" name="Text Placeholder 5"/>
          <p:cNvSpPr>
            <a:spLocks noGrp="1"/>
          </p:cNvSpPr>
          <p:nvPr>
            <p:ph type="body" sz="quarter" idx="12"/>
          </p:nvPr>
        </p:nvSpPr>
        <p:spPr>
          <a:xfrm>
            <a:off x="1523999" y="6009663"/>
            <a:ext cx="4271494" cy="310243"/>
          </a:xfrm>
        </p:spPr>
        <p:txBody>
          <a:bodyPr vert="horz" lIns="91440" tIns="45720" rIns="91440" bIns="45720" rtlCol="0" anchor="t">
            <a:noAutofit/>
          </a:bodyPr>
          <a:lstStyle/>
          <a:p>
            <a:r>
              <a:rPr lang="en-US" dirty="0"/>
              <a:t>October 16, 2025</a:t>
            </a:r>
          </a:p>
        </p:txBody>
      </p:sp>
      <p:sp>
        <p:nvSpPr>
          <p:cNvPr id="7" name="Footer Placeholder 6"/>
          <p:cNvSpPr>
            <a:spLocks noGrp="1"/>
          </p:cNvSpPr>
          <p:nvPr>
            <p:ph type="ftr" sz="quarter" idx="13"/>
          </p:nvPr>
        </p:nvSpPr>
        <p:spPr>
          <a:xfrm>
            <a:off x="1523998" y="5713336"/>
            <a:ext cx="4992711" cy="266548"/>
          </a:xfrm>
        </p:spPr>
        <p:txBody>
          <a:bodyPr/>
          <a:lstStyle/>
          <a:p>
            <a:pPr algn="l"/>
            <a:r>
              <a:rPr lang="en-US" dirty="0">
                <a:solidFill>
                  <a:schemeClr val="tx1">
                    <a:lumMod val="65000"/>
                    <a:lumOff val="35000"/>
                  </a:schemeClr>
                </a:solidFill>
                <a:latin typeface="Arial" panose="020B0604020202020204" pitchFamily="34" charset="0"/>
                <a:cs typeface="Arial" panose="020B0604020202020204" pitchFamily="34" charset="0"/>
              </a:rPr>
              <a:t>Virginia Department of Environmental Quality</a:t>
            </a:r>
          </a:p>
        </p:txBody>
      </p:sp>
    </p:spTree>
    <p:extLst>
      <p:ext uri="{BB962C8B-B14F-4D97-AF65-F5344CB8AC3E}">
        <p14:creationId xmlns:p14="http://schemas.microsoft.com/office/powerpoint/2010/main" val="2197890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D6CD74-9F4B-E002-7364-F1E41D4D70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4446259-F66B-4B73-1EE4-3E3F33B2A127}"/>
              </a:ext>
            </a:extLst>
          </p:cNvPr>
          <p:cNvSpPr>
            <a:spLocks noGrp="1"/>
          </p:cNvSpPr>
          <p:nvPr>
            <p:ph type="title"/>
          </p:nvPr>
        </p:nvSpPr>
        <p:spPr/>
        <p:txBody>
          <a:bodyPr/>
          <a:lstStyle/>
          <a:p>
            <a:r>
              <a:rPr lang="en-US" dirty="0"/>
              <a:t>Recycling Rate Reporting Online Application Development</a:t>
            </a:r>
          </a:p>
        </p:txBody>
      </p:sp>
      <p:sp>
        <p:nvSpPr>
          <p:cNvPr id="4" name="Footer Placeholder 3">
            <a:extLst>
              <a:ext uri="{FF2B5EF4-FFF2-40B4-BE49-F238E27FC236}">
                <a16:creationId xmlns:a16="http://schemas.microsoft.com/office/drawing/2014/main" id="{5076E454-D189-C74E-1FD1-358880980E47}"/>
              </a:ext>
            </a:extLst>
          </p:cNvPr>
          <p:cNvSpPr>
            <a:spLocks noGrp="1"/>
          </p:cNvSpPr>
          <p:nvPr>
            <p:ph type="ftr" sz="quarter" idx="11"/>
          </p:nvPr>
        </p:nvSpPr>
        <p:spPr/>
        <p:txBody>
          <a:bodyPr/>
          <a:lstStyle/>
          <a:p>
            <a:pPr algn="l"/>
            <a:fld id="{61C9B584-852F-4056-BF30-ABA66A23FD41}" type="slidenum">
              <a:rPr lang="en-US" smtClean="0"/>
              <a:t>10</a:t>
            </a:fld>
            <a:r>
              <a:rPr lang="en-US"/>
              <a:t>					</a:t>
            </a:r>
            <a:endParaRPr lang="en-US">
              <a:solidFill>
                <a:srgbClr val="256EAB"/>
              </a:solidFill>
            </a:endParaRPr>
          </a:p>
        </p:txBody>
      </p:sp>
      <p:graphicFrame>
        <p:nvGraphicFramePr>
          <p:cNvPr id="5" name="Content Placeholder 2">
            <a:extLst>
              <a:ext uri="{FF2B5EF4-FFF2-40B4-BE49-F238E27FC236}">
                <a16:creationId xmlns:a16="http://schemas.microsoft.com/office/drawing/2014/main" id="{FF63BB1C-090E-0DA0-8A92-C253BB5D23B6}"/>
              </a:ext>
            </a:extLst>
          </p:cNvPr>
          <p:cNvGraphicFramePr>
            <a:graphicFrameLocks noGrp="1"/>
          </p:cNvGraphicFramePr>
          <p:nvPr>
            <p:ph idx="1"/>
            <p:extLst>
              <p:ext uri="{D42A27DB-BD31-4B8C-83A1-F6EECF244321}">
                <p14:modId xmlns:p14="http://schemas.microsoft.com/office/powerpoint/2010/main" val="3960997087"/>
              </p:ext>
            </p:extLst>
          </p:nvPr>
        </p:nvGraphicFramePr>
        <p:xfrm>
          <a:off x="838200" y="1574800"/>
          <a:ext cx="10673080"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6024497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DF2C7C-EEA1-8864-4C4D-2DBF318D3D76}"/>
            </a:ext>
          </a:extLst>
        </p:cNvPr>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2D06E9AF-8763-BC37-0131-DFE59F2E59D3}"/>
              </a:ext>
            </a:extLst>
          </p:cNvPr>
          <p:cNvSpPr/>
          <p:nvPr/>
        </p:nvSpPr>
        <p:spPr>
          <a:xfrm>
            <a:off x="7824597" y="2015110"/>
            <a:ext cx="2562606" cy="3589338"/>
          </a:xfrm>
          <a:prstGeom prst="roundRect">
            <a:avLst/>
          </a:prstGeom>
          <a:solidFill>
            <a:schemeClr val="accent3">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6" name="Rectangle: Rounded Corners 5">
            <a:extLst>
              <a:ext uri="{FF2B5EF4-FFF2-40B4-BE49-F238E27FC236}">
                <a16:creationId xmlns:a16="http://schemas.microsoft.com/office/drawing/2014/main" id="{E364B83C-798E-9F0F-A1CC-EA133104AA08}"/>
              </a:ext>
            </a:extLst>
          </p:cNvPr>
          <p:cNvSpPr/>
          <p:nvPr/>
        </p:nvSpPr>
        <p:spPr>
          <a:xfrm>
            <a:off x="4814697" y="2015110"/>
            <a:ext cx="2562606" cy="3589338"/>
          </a:xfrm>
          <a:prstGeom prst="roundRect">
            <a:avLst/>
          </a:prstGeom>
          <a:solidFill>
            <a:schemeClr val="accent4">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5" name="Rectangle: Rounded Corners 4">
            <a:extLst>
              <a:ext uri="{FF2B5EF4-FFF2-40B4-BE49-F238E27FC236}">
                <a16:creationId xmlns:a16="http://schemas.microsoft.com/office/drawing/2014/main" id="{7A46BFF7-92E8-7E90-AE50-FAA2F301F7F7}"/>
              </a:ext>
            </a:extLst>
          </p:cNvPr>
          <p:cNvSpPr/>
          <p:nvPr/>
        </p:nvSpPr>
        <p:spPr>
          <a:xfrm>
            <a:off x="1804797" y="2015110"/>
            <a:ext cx="2562606" cy="3589338"/>
          </a:xfrm>
          <a:prstGeom prst="roundRect">
            <a:avLst/>
          </a:prstGeom>
          <a:solidFill>
            <a:schemeClr val="accent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BB7FFF6B-2EE3-E692-68DB-68050CBE701D}"/>
              </a:ext>
            </a:extLst>
          </p:cNvPr>
          <p:cNvSpPr>
            <a:spLocks noGrp="1"/>
          </p:cNvSpPr>
          <p:nvPr>
            <p:ph type="title"/>
          </p:nvPr>
        </p:nvSpPr>
        <p:spPr/>
        <p:txBody>
          <a:bodyPr/>
          <a:lstStyle/>
          <a:p>
            <a:r>
              <a:rPr lang="en-US" dirty="0">
                <a:latin typeface="Arial"/>
                <a:cs typeface="Arial"/>
              </a:rPr>
              <a:t>RRR Application Project Roles</a:t>
            </a:r>
            <a:endParaRPr lang="en-US" dirty="0"/>
          </a:p>
        </p:txBody>
      </p:sp>
      <p:sp>
        <p:nvSpPr>
          <p:cNvPr id="4" name="Footer Placeholder 3">
            <a:extLst>
              <a:ext uri="{FF2B5EF4-FFF2-40B4-BE49-F238E27FC236}">
                <a16:creationId xmlns:a16="http://schemas.microsoft.com/office/drawing/2014/main" id="{BF1D1B24-D681-31B7-4A4D-55863AF7B439}"/>
              </a:ext>
            </a:extLst>
          </p:cNvPr>
          <p:cNvSpPr>
            <a:spLocks noGrp="1"/>
          </p:cNvSpPr>
          <p:nvPr>
            <p:ph type="ftr" sz="quarter" idx="11"/>
          </p:nvPr>
        </p:nvSpPr>
        <p:spPr/>
        <p:txBody>
          <a:bodyPr/>
          <a:lstStyle/>
          <a:p>
            <a:pPr algn="l"/>
            <a:fld id="{61C9B584-852F-4056-BF30-ABA66A23FD41}" type="slidenum">
              <a:rPr lang="en-US" smtClean="0"/>
              <a:t>11</a:t>
            </a:fld>
            <a:r>
              <a:rPr lang="en-US"/>
              <a:t>					</a:t>
            </a:r>
            <a:endParaRPr lang="en-US">
              <a:solidFill>
                <a:srgbClr val="256EAB"/>
              </a:solidFill>
            </a:endParaRPr>
          </a:p>
        </p:txBody>
      </p:sp>
      <p:cxnSp>
        <p:nvCxnSpPr>
          <p:cNvPr id="12" name="Straight Connector 11">
            <a:extLst>
              <a:ext uri="{FF2B5EF4-FFF2-40B4-BE49-F238E27FC236}">
                <a16:creationId xmlns:a16="http://schemas.microsoft.com/office/drawing/2014/main" id="{AAFBE6DA-AF1B-4B47-75D2-108E93F12A39}"/>
              </a:ext>
            </a:extLst>
          </p:cNvPr>
          <p:cNvCxnSpPr>
            <a:cxnSpLocks/>
          </p:cNvCxnSpPr>
          <p:nvPr/>
        </p:nvCxnSpPr>
        <p:spPr>
          <a:xfrm>
            <a:off x="1788920" y="2986659"/>
            <a:ext cx="2664207"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30CE906-6643-E8FB-C9A6-E38EC7C6774A}"/>
              </a:ext>
            </a:extLst>
          </p:cNvPr>
          <p:cNvCxnSpPr>
            <a:cxnSpLocks/>
          </p:cNvCxnSpPr>
          <p:nvPr/>
        </p:nvCxnSpPr>
        <p:spPr>
          <a:xfrm flipV="1">
            <a:off x="4786472" y="2986659"/>
            <a:ext cx="2743230" cy="476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0DE4CF2-C440-F27A-F89B-EF0956982004}"/>
              </a:ext>
            </a:extLst>
          </p:cNvPr>
          <p:cNvCxnSpPr>
            <a:cxnSpLocks/>
          </p:cNvCxnSpPr>
          <p:nvPr/>
        </p:nvCxnSpPr>
        <p:spPr>
          <a:xfrm flipV="1">
            <a:off x="7792844" y="2986659"/>
            <a:ext cx="2765808" cy="4763"/>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1BC38A3B-15C2-D50A-500F-07B4047009DE}"/>
              </a:ext>
            </a:extLst>
          </p:cNvPr>
          <p:cNvSpPr txBox="1"/>
          <p:nvPr/>
        </p:nvSpPr>
        <p:spPr>
          <a:xfrm>
            <a:off x="5234826" y="2272294"/>
            <a:ext cx="1715930" cy="477054"/>
          </a:xfrm>
          <a:prstGeom prst="rect">
            <a:avLst/>
          </a:prstGeom>
          <a:noFill/>
        </p:spPr>
        <p:txBody>
          <a:bodyPr wrap="square" rtlCol="0">
            <a:spAutoFit/>
          </a:bodyPr>
          <a:lstStyle/>
          <a:p>
            <a:pPr algn="ctr"/>
            <a:r>
              <a:rPr lang="en-US" sz="2500">
                <a:solidFill>
                  <a:schemeClr val="bg1"/>
                </a:solidFill>
                <a:latin typeface="Arial" panose="020B0604020202020204" pitchFamily="34" charset="0"/>
                <a:cs typeface="Arial" panose="020B0604020202020204" pitchFamily="34" charset="0"/>
              </a:rPr>
              <a:t>DEQ</a:t>
            </a:r>
          </a:p>
        </p:txBody>
      </p:sp>
      <p:sp>
        <p:nvSpPr>
          <p:cNvPr id="8" name="TextBox 7">
            <a:extLst>
              <a:ext uri="{FF2B5EF4-FFF2-40B4-BE49-F238E27FC236}">
                <a16:creationId xmlns:a16="http://schemas.microsoft.com/office/drawing/2014/main" id="{6164CB72-D5DD-D9B2-54C6-96A5EABC4A07}"/>
              </a:ext>
            </a:extLst>
          </p:cNvPr>
          <p:cNvSpPr txBox="1"/>
          <p:nvPr/>
        </p:nvSpPr>
        <p:spPr>
          <a:xfrm>
            <a:off x="2263058" y="2275292"/>
            <a:ext cx="1715930" cy="477054"/>
          </a:xfrm>
          <a:prstGeom prst="rect">
            <a:avLst/>
          </a:prstGeom>
          <a:noFill/>
        </p:spPr>
        <p:txBody>
          <a:bodyPr wrap="square" rtlCol="0">
            <a:spAutoFit/>
          </a:bodyPr>
          <a:lstStyle/>
          <a:p>
            <a:pPr algn="ctr"/>
            <a:r>
              <a:rPr lang="en-US" sz="2500">
                <a:solidFill>
                  <a:schemeClr val="bg1"/>
                </a:solidFill>
                <a:latin typeface="Arial" panose="020B0604020202020204" pitchFamily="34" charset="0"/>
                <a:cs typeface="Arial" panose="020B0604020202020204" pitchFamily="34" charset="0"/>
              </a:rPr>
              <a:t>EPA</a:t>
            </a:r>
          </a:p>
        </p:txBody>
      </p:sp>
      <p:sp>
        <p:nvSpPr>
          <p:cNvPr id="10" name="TextBox 9">
            <a:extLst>
              <a:ext uri="{FF2B5EF4-FFF2-40B4-BE49-F238E27FC236}">
                <a16:creationId xmlns:a16="http://schemas.microsoft.com/office/drawing/2014/main" id="{8506DD4A-D472-37F5-792C-5899BC152927}"/>
              </a:ext>
            </a:extLst>
          </p:cNvPr>
          <p:cNvSpPr txBox="1"/>
          <p:nvPr/>
        </p:nvSpPr>
        <p:spPr>
          <a:xfrm>
            <a:off x="8247935" y="2274575"/>
            <a:ext cx="1715930" cy="477054"/>
          </a:xfrm>
          <a:prstGeom prst="rect">
            <a:avLst/>
          </a:prstGeom>
          <a:noFill/>
        </p:spPr>
        <p:txBody>
          <a:bodyPr wrap="square" rtlCol="0">
            <a:spAutoFit/>
          </a:bodyPr>
          <a:lstStyle/>
          <a:p>
            <a:pPr algn="ctr"/>
            <a:r>
              <a:rPr lang="en-US" sz="2500" dirty="0">
                <a:solidFill>
                  <a:schemeClr val="bg1"/>
                </a:solidFill>
                <a:latin typeface="Arial" panose="020B0604020202020204" pitchFamily="34" charset="0"/>
                <a:cs typeface="Arial" panose="020B0604020202020204" pitchFamily="34" charset="0"/>
              </a:rPr>
              <a:t>Windsor</a:t>
            </a:r>
          </a:p>
        </p:txBody>
      </p:sp>
      <p:sp>
        <p:nvSpPr>
          <p:cNvPr id="15" name="Rectangle 14">
            <a:extLst>
              <a:ext uri="{FF2B5EF4-FFF2-40B4-BE49-F238E27FC236}">
                <a16:creationId xmlns:a16="http://schemas.microsoft.com/office/drawing/2014/main" id="{8A3399F3-9456-A618-B0C6-3B885056225B}"/>
              </a:ext>
            </a:extLst>
          </p:cNvPr>
          <p:cNvSpPr/>
          <p:nvPr/>
        </p:nvSpPr>
        <p:spPr>
          <a:xfrm>
            <a:off x="1991065" y="3221690"/>
            <a:ext cx="2190069" cy="2028490"/>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SWIFR funding</a:t>
            </a:r>
          </a:p>
          <a:p>
            <a:pPr marL="171450" indent="-1714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Workplan compliance</a:t>
            </a:r>
          </a:p>
        </p:txBody>
      </p:sp>
      <p:sp>
        <p:nvSpPr>
          <p:cNvPr id="17" name="Rectangle 16">
            <a:extLst>
              <a:ext uri="{FF2B5EF4-FFF2-40B4-BE49-F238E27FC236}">
                <a16:creationId xmlns:a16="http://schemas.microsoft.com/office/drawing/2014/main" id="{D3F59401-1CD1-6A99-1B28-083724357E7E}"/>
              </a:ext>
            </a:extLst>
          </p:cNvPr>
          <p:cNvSpPr/>
          <p:nvPr/>
        </p:nvSpPr>
        <p:spPr>
          <a:xfrm>
            <a:off x="5006259" y="3221692"/>
            <a:ext cx="2190070" cy="2031916"/>
          </a:xfrm>
          <a:prstGeom prst="rect">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Guidance and scope</a:t>
            </a:r>
          </a:p>
          <a:p>
            <a:pPr marL="171450" indent="-1714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Review and testing</a:t>
            </a:r>
          </a:p>
          <a:p>
            <a:pPr marL="171450" indent="-1714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Project management</a:t>
            </a:r>
          </a:p>
          <a:p>
            <a:pPr marL="171450" indent="-1714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Other responsibilities per workplan</a:t>
            </a:r>
          </a:p>
          <a:p>
            <a:endParaRPr lang="en-US" sz="1500" dirty="0">
              <a:latin typeface="Arial" panose="020B0604020202020204" pitchFamily="34" charset="0"/>
              <a:cs typeface="Arial" panose="020B0604020202020204" pitchFamily="34" charset="0"/>
            </a:endParaRPr>
          </a:p>
        </p:txBody>
      </p:sp>
      <p:sp>
        <p:nvSpPr>
          <p:cNvPr id="18" name="Rectangle 17">
            <a:extLst>
              <a:ext uri="{FF2B5EF4-FFF2-40B4-BE49-F238E27FC236}">
                <a16:creationId xmlns:a16="http://schemas.microsoft.com/office/drawing/2014/main" id="{7D621415-1F74-8D1D-9F82-2F5A865299B0}"/>
              </a:ext>
            </a:extLst>
          </p:cNvPr>
          <p:cNvSpPr/>
          <p:nvPr/>
        </p:nvSpPr>
        <p:spPr>
          <a:xfrm>
            <a:off x="8067311" y="3302319"/>
            <a:ext cx="2077178" cy="1947861"/>
          </a:xfrm>
          <a:prstGeom prst="rect">
            <a:avLst/>
          </a:prstGeom>
          <a:solidFill>
            <a:schemeClr val="accent3"/>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171450"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Form development and database integration</a:t>
            </a:r>
          </a:p>
          <a:p>
            <a:pPr marL="171450" indent="-1714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Project deliverables</a:t>
            </a:r>
          </a:p>
          <a:p>
            <a:pPr marL="171450" indent="-171450">
              <a:buFont typeface="Arial" panose="020B0604020202020204" pitchFamily="34" charset="0"/>
              <a:buChar char="•"/>
            </a:pPr>
            <a:endParaRPr lang="en-US" sz="15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1500" dirty="0">
                <a:latin typeface="Arial" panose="020B0604020202020204" pitchFamily="34" charset="0"/>
                <a:cs typeface="Arial" panose="020B0604020202020204" pitchFamily="34" charset="0"/>
              </a:rPr>
              <a:t>Technical support</a:t>
            </a:r>
          </a:p>
          <a:p>
            <a:pPr marL="171450" indent="-171450">
              <a:buFont typeface="Arial" panose="020B0604020202020204" pitchFamily="34" charset="0"/>
              <a:buChar char="•"/>
            </a:pPr>
            <a:endParaRPr lang="en-US" sz="1000" dirty="0">
              <a:latin typeface="Arial" panose="020B0604020202020204" pitchFamily="34" charset="0"/>
              <a:cs typeface="Arial" panose="020B0604020202020204" pitchFamily="34" charset="0"/>
            </a:endParaRPr>
          </a:p>
          <a:p>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3400477"/>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07CCF-C370-42AE-6F37-F7FE0F8AE5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465895-D26E-08BB-8652-4205054ECA96}"/>
              </a:ext>
            </a:extLst>
          </p:cNvPr>
          <p:cNvSpPr>
            <a:spLocks noGrp="1"/>
          </p:cNvSpPr>
          <p:nvPr>
            <p:ph type="title"/>
          </p:nvPr>
        </p:nvSpPr>
        <p:spPr/>
        <p:txBody>
          <a:bodyPr/>
          <a:lstStyle/>
          <a:p>
            <a:r>
              <a:rPr lang="en-US" dirty="0">
                <a:latin typeface="Arial"/>
                <a:cs typeface="Arial"/>
              </a:rPr>
              <a:t>RRR Application Development – Tasks &amp; Timeline</a:t>
            </a:r>
          </a:p>
        </p:txBody>
      </p:sp>
      <p:sp>
        <p:nvSpPr>
          <p:cNvPr id="4" name="Footer Placeholder 3">
            <a:extLst>
              <a:ext uri="{FF2B5EF4-FFF2-40B4-BE49-F238E27FC236}">
                <a16:creationId xmlns:a16="http://schemas.microsoft.com/office/drawing/2014/main" id="{5205423A-95C1-0F94-CC85-5D6EC9EA3940}"/>
              </a:ext>
            </a:extLst>
          </p:cNvPr>
          <p:cNvSpPr>
            <a:spLocks noGrp="1"/>
          </p:cNvSpPr>
          <p:nvPr>
            <p:ph type="ftr" sz="quarter" idx="4294967295"/>
          </p:nvPr>
        </p:nvSpPr>
        <p:spPr>
          <a:xfrm>
            <a:off x="0" y="6311900"/>
            <a:ext cx="10515600" cy="409575"/>
          </a:xfrm>
        </p:spPr>
        <p:txBody>
          <a:bodyPr anchor="ctr"/>
          <a:lstStyle/>
          <a:p>
            <a:pPr algn="l"/>
            <a:r>
              <a:rPr lang="en-US" dirty="0">
                <a:solidFill>
                  <a:srgbClr val="898989"/>
                </a:solidFill>
              </a:rPr>
              <a:t>                      </a:t>
            </a:r>
            <a:fld id="{61C9B584-852F-4056-BF30-ABA66A23FD41}" type="slidenum">
              <a:rPr lang="en-US" smtClean="0">
                <a:solidFill>
                  <a:srgbClr val="898989"/>
                </a:solidFill>
              </a:rPr>
              <a:t>12</a:t>
            </a:fld>
            <a:r>
              <a:rPr lang="en-US" dirty="0">
                <a:solidFill>
                  <a:srgbClr val="898989"/>
                </a:solidFill>
              </a:rPr>
              <a:t>	</a:t>
            </a:r>
            <a:r>
              <a:rPr lang="en-US" sz="1400" dirty="0">
                <a:solidFill>
                  <a:srgbClr val="898989"/>
                </a:solidFill>
              </a:rPr>
              <a:t>				</a:t>
            </a:r>
          </a:p>
        </p:txBody>
      </p:sp>
      <p:cxnSp>
        <p:nvCxnSpPr>
          <p:cNvPr id="8" name="Straight Connector 7">
            <a:extLst>
              <a:ext uri="{FF2B5EF4-FFF2-40B4-BE49-F238E27FC236}">
                <a16:creationId xmlns:a16="http://schemas.microsoft.com/office/drawing/2014/main" id="{7F480BD7-A737-8D0F-E85A-E83B44D8B588}"/>
              </a:ext>
            </a:extLst>
          </p:cNvPr>
          <p:cNvCxnSpPr>
            <a:cxnSpLocks/>
          </p:cNvCxnSpPr>
          <p:nvPr/>
        </p:nvCxnSpPr>
        <p:spPr>
          <a:xfrm flipV="1">
            <a:off x="497840" y="3848145"/>
            <a:ext cx="10855960" cy="103799"/>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582B6702-680E-AFD2-F016-FACEF68FFB60}"/>
              </a:ext>
            </a:extLst>
          </p:cNvPr>
          <p:cNvGrpSpPr/>
          <p:nvPr/>
        </p:nvGrpSpPr>
        <p:grpSpPr>
          <a:xfrm>
            <a:off x="248199" y="1717219"/>
            <a:ext cx="1748031" cy="2310403"/>
            <a:chOff x="205865" y="1575797"/>
            <a:chExt cx="1748031" cy="2310403"/>
          </a:xfrm>
        </p:grpSpPr>
        <p:cxnSp>
          <p:nvCxnSpPr>
            <p:cNvPr id="10" name="Straight Connector 9">
              <a:extLst>
                <a:ext uri="{FF2B5EF4-FFF2-40B4-BE49-F238E27FC236}">
                  <a16:creationId xmlns:a16="http://schemas.microsoft.com/office/drawing/2014/main" id="{B840CFE6-2E77-3A7E-A039-F4BCE94C595D}"/>
                </a:ext>
              </a:extLst>
            </p:cNvPr>
            <p:cNvCxnSpPr>
              <a:cxnSpLocks/>
            </p:cNvCxnSpPr>
            <p:nvPr/>
          </p:nvCxnSpPr>
          <p:spPr>
            <a:xfrm>
              <a:off x="1066800" y="2597944"/>
              <a:ext cx="0" cy="113585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6B9E5F78-3363-CACA-C4B2-2D094F643CB0}"/>
                </a:ext>
              </a:extLst>
            </p:cNvPr>
            <p:cNvSpPr/>
            <p:nvPr/>
          </p:nvSpPr>
          <p:spPr>
            <a:xfrm>
              <a:off x="952500" y="3676650"/>
              <a:ext cx="228600" cy="209550"/>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A1F79B85-77AA-3D3A-F337-7EFE1AC88007}"/>
                </a:ext>
              </a:extLst>
            </p:cNvPr>
            <p:cNvSpPr txBox="1"/>
            <p:nvPr/>
          </p:nvSpPr>
          <p:spPr>
            <a:xfrm>
              <a:off x="205865" y="1575797"/>
              <a:ext cx="1748031" cy="1015663"/>
            </a:xfrm>
            <a:prstGeom prst="rect">
              <a:avLst/>
            </a:prstGeom>
            <a:noFill/>
            <a:ln>
              <a:noFill/>
            </a:ln>
          </p:spPr>
          <p:txBody>
            <a:bodyPr wrap="square" rtlCol="0">
              <a:spAutoFit/>
            </a:bodyPr>
            <a:lstStyle/>
            <a:p>
              <a:pPr algn="ctr"/>
              <a:r>
                <a:rPr lang="en-US" sz="1500" b="1" dirty="0">
                  <a:solidFill>
                    <a:schemeClr val="accent4"/>
                  </a:solidFill>
                  <a:latin typeface="Arial" panose="020B0604020202020204" pitchFamily="34" charset="0"/>
                  <a:cs typeface="Arial" panose="020B0604020202020204" pitchFamily="34" charset="0"/>
                </a:rPr>
                <a:t>Task 1</a:t>
              </a:r>
            </a:p>
            <a:p>
              <a:pPr algn="ctr"/>
              <a:r>
                <a:rPr lang="en-US" sz="1500" dirty="0">
                  <a:latin typeface="Arial" panose="020B0604020202020204" pitchFamily="34" charset="0"/>
                  <a:cs typeface="Arial" panose="020B0604020202020204" pitchFamily="34" charset="0"/>
                </a:rPr>
                <a:t>Project Kick-Off</a:t>
              </a:r>
            </a:p>
            <a:p>
              <a:pPr algn="ctr"/>
              <a:endParaRPr lang="en-US" sz="1500" dirty="0">
                <a:solidFill>
                  <a:schemeClr val="accent4"/>
                </a:solidFill>
                <a:latin typeface="Arial" panose="020B0604020202020204" pitchFamily="34" charset="0"/>
                <a:cs typeface="Arial" panose="020B0604020202020204" pitchFamily="34" charset="0"/>
              </a:endParaRPr>
            </a:p>
            <a:p>
              <a:pPr algn="ctr"/>
              <a:r>
                <a:rPr lang="en-US" sz="1500" b="1" dirty="0">
                  <a:solidFill>
                    <a:schemeClr val="accent1"/>
                  </a:solidFill>
                  <a:latin typeface="Arial" panose="020B0604020202020204" pitchFamily="34" charset="0"/>
                  <a:cs typeface="Arial" panose="020B0604020202020204" pitchFamily="34" charset="0"/>
                </a:rPr>
                <a:t>May 2025</a:t>
              </a:r>
            </a:p>
          </p:txBody>
        </p:sp>
      </p:grpSp>
      <p:grpSp>
        <p:nvGrpSpPr>
          <p:cNvPr id="44" name="Group 43">
            <a:extLst>
              <a:ext uri="{FF2B5EF4-FFF2-40B4-BE49-F238E27FC236}">
                <a16:creationId xmlns:a16="http://schemas.microsoft.com/office/drawing/2014/main" id="{E00561D1-A824-BC65-FB2E-025389FDD937}"/>
              </a:ext>
            </a:extLst>
          </p:cNvPr>
          <p:cNvGrpSpPr/>
          <p:nvPr/>
        </p:nvGrpSpPr>
        <p:grpSpPr>
          <a:xfrm>
            <a:off x="3708123" y="1438838"/>
            <a:ext cx="2306316" cy="2557693"/>
            <a:chOff x="2478351" y="1314218"/>
            <a:chExt cx="2306316" cy="2557693"/>
          </a:xfrm>
        </p:grpSpPr>
        <p:cxnSp>
          <p:nvCxnSpPr>
            <p:cNvPr id="27" name="Straight Connector 26">
              <a:extLst>
                <a:ext uri="{FF2B5EF4-FFF2-40B4-BE49-F238E27FC236}">
                  <a16:creationId xmlns:a16="http://schemas.microsoft.com/office/drawing/2014/main" id="{6BD61D5E-86D3-58E3-ABCA-7EC3C52E9728}"/>
                </a:ext>
              </a:extLst>
            </p:cNvPr>
            <p:cNvCxnSpPr>
              <a:cxnSpLocks/>
            </p:cNvCxnSpPr>
            <p:nvPr/>
          </p:nvCxnSpPr>
          <p:spPr>
            <a:xfrm>
              <a:off x="3609976" y="2526506"/>
              <a:ext cx="0" cy="113585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7272DC5B-2DC1-AF75-2889-B93D1018F2B0}"/>
                </a:ext>
              </a:extLst>
            </p:cNvPr>
            <p:cNvSpPr/>
            <p:nvPr/>
          </p:nvSpPr>
          <p:spPr>
            <a:xfrm>
              <a:off x="3495676" y="3662361"/>
              <a:ext cx="228600" cy="209550"/>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F068E8B5-A06E-6324-85A5-35108CCEC299}"/>
                </a:ext>
              </a:extLst>
            </p:cNvPr>
            <p:cNvSpPr txBox="1"/>
            <p:nvPr/>
          </p:nvSpPr>
          <p:spPr>
            <a:xfrm>
              <a:off x="2478351" y="1314218"/>
              <a:ext cx="2306316" cy="1015663"/>
            </a:xfrm>
            <a:prstGeom prst="rect">
              <a:avLst/>
            </a:prstGeom>
            <a:noFill/>
            <a:ln>
              <a:noFill/>
            </a:ln>
          </p:spPr>
          <p:txBody>
            <a:bodyPr wrap="square" rtlCol="0">
              <a:spAutoFit/>
            </a:bodyPr>
            <a:lstStyle/>
            <a:p>
              <a:pPr algn="ctr"/>
              <a:r>
                <a:rPr lang="en-US" sz="1500" b="1" dirty="0">
                  <a:solidFill>
                    <a:schemeClr val="accent4"/>
                  </a:solidFill>
                  <a:latin typeface="Arial" panose="020B0604020202020204" pitchFamily="34" charset="0"/>
                  <a:cs typeface="Arial" panose="020B0604020202020204" pitchFamily="34" charset="0"/>
                </a:rPr>
                <a:t>Task 3</a:t>
              </a:r>
            </a:p>
            <a:p>
              <a:pPr algn="ctr"/>
              <a:r>
                <a:rPr lang="en-US" sz="1500" dirty="0">
                  <a:latin typeface="Arial" panose="020B0604020202020204" pitchFamily="34" charset="0"/>
                  <a:cs typeface="Arial" panose="020B0604020202020204" pitchFamily="34" charset="0"/>
                </a:rPr>
                <a:t>Integration Development</a:t>
              </a:r>
            </a:p>
            <a:p>
              <a:pPr algn="ctr"/>
              <a:endParaRPr lang="en-US" sz="1500" dirty="0">
                <a:solidFill>
                  <a:schemeClr val="accent4"/>
                </a:solidFill>
                <a:latin typeface="Arial" panose="020B0604020202020204" pitchFamily="34" charset="0"/>
                <a:cs typeface="Arial" panose="020B0604020202020204" pitchFamily="34" charset="0"/>
              </a:endParaRPr>
            </a:p>
            <a:p>
              <a:pPr algn="ctr"/>
              <a:r>
                <a:rPr lang="en-US" sz="1500" b="1" dirty="0">
                  <a:solidFill>
                    <a:schemeClr val="accent1"/>
                  </a:solidFill>
                  <a:latin typeface="Arial" panose="020B0604020202020204" pitchFamily="34" charset="0"/>
                  <a:cs typeface="Arial" panose="020B0604020202020204" pitchFamily="34" charset="0"/>
                </a:rPr>
                <a:t>June 2025</a:t>
              </a:r>
            </a:p>
          </p:txBody>
        </p:sp>
      </p:grpSp>
      <p:grpSp>
        <p:nvGrpSpPr>
          <p:cNvPr id="36" name="Group 35">
            <a:extLst>
              <a:ext uri="{FF2B5EF4-FFF2-40B4-BE49-F238E27FC236}">
                <a16:creationId xmlns:a16="http://schemas.microsoft.com/office/drawing/2014/main" id="{73E08F7E-8BFD-F04D-4B1C-10171C693C19}"/>
              </a:ext>
            </a:extLst>
          </p:cNvPr>
          <p:cNvGrpSpPr/>
          <p:nvPr/>
        </p:nvGrpSpPr>
        <p:grpSpPr>
          <a:xfrm>
            <a:off x="1738149" y="3802071"/>
            <a:ext cx="2238042" cy="2397390"/>
            <a:chOff x="1192008" y="3652835"/>
            <a:chExt cx="2238042" cy="2397390"/>
          </a:xfrm>
        </p:grpSpPr>
        <p:cxnSp>
          <p:nvCxnSpPr>
            <p:cNvPr id="26" name="Straight Connector 25">
              <a:extLst>
                <a:ext uri="{FF2B5EF4-FFF2-40B4-BE49-F238E27FC236}">
                  <a16:creationId xmlns:a16="http://schemas.microsoft.com/office/drawing/2014/main" id="{3649FE10-B5C7-33BC-A967-07DAF4388829}"/>
                </a:ext>
              </a:extLst>
            </p:cNvPr>
            <p:cNvCxnSpPr>
              <a:cxnSpLocks/>
            </p:cNvCxnSpPr>
            <p:nvPr/>
          </p:nvCxnSpPr>
          <p:spPr>
            <a:xfrm>
              <a:off x="2311029" y="3862385"/>
              <a:ext cx="0" cy="113585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D358297F-5AA8-60CE-EE4C-545C34BA8AA7}"/>
                </a:ext>
              </a:extLst>
            </p:cNvPr>
            <p:cNvSpPr/>
            <p:nvPr/>
          </p:nvSpPr>
          <p:spPr>
            <a:xfrm>
              <a:off x="2196729" y="3652835"/>
              <a:ext cx="228600" cy="209550"/>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A340E1BA-A02E-38B6-349F-99CBE9D1A531}"/>
                </a:ext>
              </a:extLst>
            </p:cNvPr>
            <p:cNvSpPr txBox="1"/>
            <p:nvPr/>
          </p:nvSpPr>
          <p:spPr>
            <a:xfrm>
              <a:off x="1192008" y="5034562"/>
              <a:ext cx="2238042" cy="1015663"/>
            </a:xfrm>
            <a:prstGeom prst="rect">
              <a:avLst/>
            </a:prstGeom>
            <a:noFill/>
            <a:ln>
              <a:noFill/>
            </a:ln>
          </p:spPr>
          <p:txBody>
            <a:bodyPr wrap="square" rtlCol="0">
              <a:spAutoFit/>
            </a:bodyPr>
            <a:lstStyle/>
            <a:p>
              <a:pPr algn="ctr"/>
              <a:r>
                <a:rPr lang="en-US" sz="1500" b="1" dirty="0">
                  <a:solidFill>
                    <a:schemeClr val="accent4"/>
                  </a:solidFill>
                  <a:latin typeface="Arial" panose="020B0604020202020204" pitchFamily="34" charset="0"/>
                  <a:cs typeface="Arial" panose="020B0604020202020204" pitchFamily="34" charset="0"/>
                </a:rPr>
                <a:t>Task 2</a:t>
              </a:r>
            </a:p>
            <a:p>
              <a:pPr algn="ctr"/>
              <a:r>
                <a:rPr lang="en-US" sz="1500" dirty="0">
                  <a:latin typeface="Arial" panose="020B0604020202020204" pitchFamily="34" charset="0"/>
                  <a:cs typeface="Arial" panose="020B0604020202020204" pitchFamily="34" charset="0"/>
                </a:rPr>
                <a:t>Implementation Design</a:t>
              </a:r>
            </a:p>
            <a:p>
              <a:pPr algn="ctr"/>
              <a:endParaRPr lang="en-US" sz="1500" dirty="0">
                <a:solidFill>
                  <a:schemeClr val="accent4"/>
                </a:solidFill>
                <a:latin typeface="Arial" panose="020B0604020202020204" pitchFamily="34" charset="0"/>
                <a:cs typeface="Arial" panose="020B0604020202020204" pitchFamily="34" charset="0"/>
              </a:endParaRPr>
            </a:p>
            <a:p>
              <a:pPr algn="ctr"/>
              <a:r>
                <a:rPr lang="en-US" sz="1500" b="1" dirty="0">
                  <a:solidFill>
                    <a:schemeClr val="accent1"/>
                  </a:solidFill>
                  <a:latin typeface="Arial" panose="020B0604020202020204" pitchFamily="34" charset="0"/>
                  <a:cs typeface="Arial" panose="020B0604020202020204" pitchFamily="34" charset="0"/>
                </a:rPr>
                <a:t>May - June 2025</a:t>
              </a:r>
            </a:p>
          </p:txBody>
        </p:sp>
      </p:grpSp>
      <p:grpSp>
        <p:nvGrpSpPr>
          <p:cNvPr id="45" name="Group 44">
            <a:extLst>
              <a:ext uri="{FF2B5EF4-FFF2-40B4-BE49-F238E27FC236}">
                <a16:creationId xmlns:a16="http://schemas.microsoft.com/office/drawing/2014/main" id="{98A92335-C3BF-9185-968E-AB0396C81207}"/>
              </a:ext>
            </a:extLst>
          </p:cNvPr>
          <p:cNvGrpSpPr/>
          <p:nvPr/>
        </p:nvGrpSpPr>
        <p:grpSpPr>
          <a:xfrm>
            <a:off x="5679716" y="3770969"/>
            <a:ext cx="2254123" cy="2618857"/>
            <a:chOff x="3748297" y="3629024"/>
            <a:chExt cx="2254123" cy="2618857"/>
          </a:xfrm>
        </p:grpSpPr>
        <p:cxnSp>
          <p:nvCxnSpPr>
            <p:cNvPr id="28" name="Straight Connector 27">
              <a:extLst>
                <a:ext uri="{FF2B5EF4-FFF2-40B4-BE49-F238E27FC236}">
                  <a16:creationId xmlns:a16="http://schemas.microsoft.com/office/drawing/2014/main" id="{71CE2DE2-3454-73BC-8316-2B2BBAF202EC}"/>
                </a:ext>
              </a:extLst>
            </p:cNvPr>
            <p:cNvCxnSpPr>
              <a:cxnSpLocks/>
            </p:cNvCxnSpPr>
            <p:nvPr/>
          </p:nvCxnSpPr>
          <p:spPr>
            <a:xfrm>
              <a:off x="4861352" y="3809999"/>
              <a:ext cx="0" cy="113585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99DCAC1-35E1-863F-1476-B9F462B74E59}"/>
                </a:ext>
              </a:extLst>
            </p:cNvPr>
            <p:cNvSpPr/>
            <p:nvPr/>
          </p:nvSpPr>
          <p:spPr>
            <a:xfrm>
              <a:off x="4747052" y="3629024"/>
              <a:ext cx="228600" cy="209550"/>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A92415FA-BB91-8B3C-DEED-F5FAC502B3A3}"/>
                </a:ext>
              </a:extLst>
            </p:cNvPr>
            <p:cNvSpPr txBox="1"/>
            <p:nvPr/>
          </p:nvSpPr>
          <p:spPr>
            <a:xfrm>
              <a:off x="3748297" y="5001386"/>
              <a:ext cx="2254123" cy="1246495"/>
            </a:xfrm>
            <a:prstGeom prst="rect">
              <a:avLst/>
            </a:prstGeom>
            <a:noFill/>
            <a:ln>
              <a:noFill/>
            </a:ln>
          </p:spPr>
          <p:txBody>
            <a:bodyPr wrap="square" rtlCol="0">
              <a:spAutoFit/>
            </a:bodyPr>
            <a:lstStyle/>
            <a:p>
              <a:pPr algn="ctr"/>
              <a:r>
                <a:rPr lang="en-US" sz="1500" b="1" dirty="0">
                  <a:solidFill>
                    <a:schemeClr val="accent4"/>
                  </a:solidFill>
                  <a:latin typeface="Arial" panose="020B0604020202020204" pitchFamily="34" charset="0"/>
                  <a:cs typeface="Arial" panose="020B0604020202020204" pitchFamily="34" charset="0"/>
                </a:rPr>
                <a:t>Task 4</a:t>
              </a:r>
            </a:p>
            <a:p>
              <a:pPr algn="ctr"/>
              <a:r>
                <a:rPr lang="en-US" sz="1500" dirty="0">
                  <a:latin typeface="Arial" panose="020B0604020202020204" pitchFamily="34" charset="0"/>
                  <a:cs typeface="Arial" panose="020B0604020202020204" pitchFamily="34" charset="0"/>
                </a:rPr>
                <a:t>Internal Forms Architecture</a:t>
              </a:r>
            </a:p>
            <a:p>
              <a:pPr algn="ctr"/>
              <a:endParaRPr lang="en-US" sz="1500" dirty="0">
                <a:solidFill>
                  <a:schemeClr val="accent4"/>
                </a:solidFill>
                <a:latin typeface="Arial" panose="020B0604020202020204" pitchFamily="34" charset="0"/>
                <a:cs typeface="Arial" panose="020B0604020202020204" pitchFamily="34" charset="0"/>
              </a:endParaRPr>
            </a:p>
            <a:p>
              <a:pPr algn="ctr"/>
              <a:r>
                <a:rPr lang="en-US" sz="1500" b="1" dirty="0">
                  <a:solidFill>
                    <a:schemeClr val="accent1"/>
                  </a:solidFill>
                  <a:latin typeface="Arial" panose="020B0604020202020204" pitchFamily="34" charset="0"/>
                  <a:cs typeface="Arial" panose="020B0604020202020204" pitchFamily="34" charset="0"/>
                </a:rPr>
                <a:t>June - August 2025</a:t>
              </a:r>
            </a:p>
          </p:txBody>
        </p:sp>
      </p:grpSp>
      <p:grpSp>
        <p:nvGrpSpPr>
          <p:cNvPr id="46" name="Group 45">
            <a:extLst>
              <a:ext uri="{FF2B5EF4-FFF2-40B4-BE49-F238E27FC236}">
                <a16:creationId xmlns:a16="http://schemas.microsoft.com/office/drawing/2014/main" id="{A03E0038-9E47-7075-27C0-35B8C78A5CC7}"/>
              </a:ext>
            </a:extLst>
          </p:cNvPr>
          <p:cNvGrpSpPr/>
          <p:nvPr/>
        </p:nvGrpSpPr>
        <p:grpSpPr>
          <a:xfrm>
            <a:off x="7446071" y="1446445"/>
            <a:ext cx="2670460" cy="2518916"/>
            <a:chOff x="4796524" y="1324421"/>
            <a:chExt cx="2670460" cy="2518916"/>
          </a:xfrm>
        </p:grpSpPr>
        <p:cxnSp>
          <p:nvCxnSpPr>
            <p:cNvPr id="29" name="Straight Connector 28">
              <a:extLst>
                <a:ext uri="{FF2B5EF4-FFF2-40B4-BE49-F238E27FC236}">
                  <a16:creationId xmlns:a16="http://schemas.microsoft.com/office/drawing/2014/main" id="{F21DA7DE-83B2-823C-639E-D8580194DD77}"/>
                </a:ext>
              </a:extLst>
            </p:cNvPr>
            <p:cNvCxnSpPr>
              <a:cxnSpLocks/>
            </p:cNvCxnSpPr>
            <p:nvPr/>
          </p:nvCxnSpPr>
          <p:spPr>
            <a:xfrm>
              <a:off x="6131754" y="2526506"/>
              <a:ext cx="0" cy="113585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F410D9A-A24D-C55F-5A4F-0C1D55AA52AF}"/>
                </a:ext>
              </a:extLst>
            </p:cNvPr>
            <p:cNvSpPr/>
            <p:nvPr/>
          </p:nvSpPr>
          <p:spPr>
            <a:xfrm>
              <a:off x="6017454" y="3633787"/>
              <a:ext cx="228600" cy="209550"/>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07A82395-A719-D2C1-E941-A6951DF65B4B}"/>
                </a:ext>
              </a:extLst>
            </p:cNvPr>
            <p:cNvSpPr txBox="1"/>
            <p:nvPr/>
          </p:nvSpPr>
          <p:spPr>
            <a:xfrm>
              <a:off x="4796524" y="1324421"/>
              <a:ext cx="2670460" cy="1246495"/>
            </a:xfrm>
            <a:prstGeom prst="rect">
              <a:avLst/>
            </a:prstGeom>
            <a:noFill/>
            <a:ln>
              <a:noFill/>
            </a:ln>
          </p:spPr>
          <p:txBody>
            <a:bodyPr wrap="square" rtlCol="0">
              <a:spAutoFit/>
            </a:bodyPr>
            <a:lstStyle/>
            <a:p>
              <a:pPr algn="ctr"/>
              <a:r>
                <a:rPr lang="en-US" sz="1500" b="1" dirty="0">
                  <a:solidFill>
                    <a:schemeClr val="accent4"/>
                  </a:solidFill>
                  <a:latin typeface="Arial" panose="020B0604020202020204" pitchFamily="34" charset="0"/>
                  <a:cs typeface="Arial" panose="020B0604020202020204" pitchFamily="34" charset="0"/>
                </a:rPr>
                <a:t>Task 5</a:t>
              </a:r>
            </a:p>
            <a:p>
              <a:pPr algn="ctr"/>
              <a:r>
                <a:rPr lang="en-US" sz="1500" dirty="0">
                  <a:latin typeface="Arial" panose="020B0604020202020204" pitchFamily="34" charset="0"/>
                  <a:cs typeface="Arial" panose="020B0604020202020204" pitchFamily="34" charset="0"/>
                </a:rPr>
                <a:t>System &amp; Acceptance Testing</a:t>
              </a:r>
            </a:p>
            <a:p>
              <a:pPr algn="ctr"/>
              <a:endParaRPr lang="en-US" sz="1500" dirty="0">
                <a:solidFill>
                  <a:schemeClr val="accent4"/>
                </a:solidFill>
                <a:latin typeface="Arial" panose="020B0604020202020204" pitchFamily="34" charset="0"/>
                <a:cs typeface="Arial" panose="020B0604020202020204" pitchFamily="34" charset="0"/>
              </a:endParaRPr>
            </a:p>
            <a:p>
              <a:pPr algn="ctr"/>
              <a:r>
                <a:rPr lang="en-US" sz="1500" b="1" dirty="0">
                  <a:solidFill>
                    <a:schemeClr val="accent1"/>
                  </a:solidFill>
                  <a:latin typeface="Arial" panose="020B0604020202020204" pitchFamily="34" charset="0"/>
                  <a:cs typeface="Arial" panose="020B0604020202020204" pitchFamily="34" charset="0"/>
                </a:rPr>
                <a:t>September – October 2025</a:t>
              </a:r>
            </a:p>
          </p:txBody>
        </p:sp>
      </p:grpSp>
      <p:grpSp>
        <p:nvGrpSpPr>
          <p:cNvPr id="47" name="Group 46">
            <a:extLst>
              <a:ext uri="{FF2B5EF4-FFF2-40B4-BE49-F238E27FC236}">
                <a16:creationId xmlns:a16="http://schemas.microsoft.com/office/drawing/2014/main" id="{BA783523-2F3A-65FC-7EFA-10CF95BC67F0}"/>
              </a:ext>
            </a:extLst>
          </p:cNvPr>
          <p:cNvGrpSpPr/>
          <p:nvPr/>
        </p:nvGrpSpPr>
        <p:grpSpPr>
          <a:xfrm>
            <a:off x="9637364" y="3755811"/>
            <a:ext cx="2254123" cy="2614590"/>
            <a:chOff x="6187932" y="3600449"/>
            <a:chExt cx="2254123" cy="2614590"/>
          </a:xfrm>
        </p:grpSpPr>
        <p:cxnSp>
          <p:nvCxnSpPr>
            <p:cNvPr id="30" name="Straight Connector 29">
              <a:extLst>
                <a:ext uri="{FF2B5EF4-FFF2-40B4-BE49-F238E27FC236}">
                  <a16:creationId xmlns:a16="http://schemas.microsoft.com/office/drawing/2014/main" id="{547E1AC6-2162-E05C-139E-51120CB94AF2}"/>
                </a:ext>
              </a:extLst>
            </p:cNvPr>
            <p:cNvCxnSpPr>
              <a:cxnSpLocks/>
            </p:cNvCxnSpPr>
            <p:nvPr/>
          </p:nvCxnSpPr>
          <p:spPr>
            <a:xfrm>
              <a:off x="7306953" y="3809998"/>
              <a:ext cx="0" cy="113585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53FDCF63-5368-1716-48F7-A5B3F07E3BE9}"/>
                </a:ext>
              </a:extLst>
            </p:cNvPr>
            <p:cNvSpPr/>
            <p:nvPr/>
          </p:nvSpPr>
          <p:spPr>
            <a:xfrm>
              <a:off x="7192653" y="3600449"/>
              <a:ext cx="228600" cy="209550"/>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9D82950C-346E-7D34-16C3-3A4136557F53}"/>
                </a:ext>
              </a:extLst>
            </p:cNvPr>
            <p:cNvSpPr txBox="1"/>
            <p:nvPr/>
          </p:nvSpPr>
          <p:spPr>
            <a:xfrm>
              <a:off x="6187932" y="4968544"/>
              <a:ext cx="2254123" cy="1246495"/>
            </a:xfrm>
            <a:prstGeom prst="rect">
              <a:avLst/>
            </a:prstGeom>
            <a:noFill/>
            <a:ln>
              <a:noFill/>
            </a:ln>
          </p:spPr>
          <p:txBody>
            <a:bodyPr wrap="square" rtlCol="0">
              <a:spAutoFit/>
            </a:bodyPr>
            <a:lstStyle/>
            <a:p>
              <a:pPr algn="ctr"/>
              <a:r>
                <a:rPr lang="en-US" sz="1500" b="1" dirty="0">
                  <a:solidFill>
                    <a:schemeClr val="accent4"/>
                  </a:solidFill>
                  <a:latin typeface="Arial" panose="020B0604020202020204" pitchFamily="34" charset="0"/>
                  <a:cs typeface="Arial" panose="020B0604020202020204" pitchFamily="34" charset="0"/>
                </a:rPr>
                <a:t>Task 6</a:t>
              </a:r>
            </a:p>
            <a:p>
              <a:pPr algn="ctr"/>
              <a:r>
                <a:rPr lang="en-US" sz="1500" dirty="0">
                  <a:latin typeface="Arial" panose="020B0604020202020204" pitchFamily="34" charset="0"/>
                  <a:cs typeface="Arial" panose="020B0604020202020204" pitchFamily="34" charset="0"/>
                </a:rPr>
                <a:t>Final Product Implementation</a:t>
              </a:r>
            </a:p>
            <a:p>
              <a:pPr algn="ctr"/>
              <a:endParaRPr lang="en-US" sz="1500" dirty="0">
                <a:solidFill>
                  <a:schemeClr val="accent4"/>
                </a:solidFill>
                <a:latin typeface="Arial" panose="020B0604020202020204" pitchFamily="34" charset="0"/>
                <a:cs typeface="Arial" panose="020B0604020202020204" pitchFamily="34" charset="0"/>
              </a:endParaRPr>
            </a:p>
            <a:p>
              <a:pPr algn="ctr"/>
              <a:r>
                <a:rPr lang="en-US" sz="1500" b="1" dirty="0">
                  <a:solidFill>
                    <a:schemeClr val="accent1"/>
                  </a:solidFill>
                  <a:latin typeface="Arial" panose="020B0604020202020204" pitchFamily="34" charset="0"/>
                  <a:cs typeface="Arial" panose="020B0604020202020204" pitchFamily="34" charset="0"/>
                </a:rPr>
                <a:t>October 2025</a:t>
              </a:r>
            </a:p>
          </p:txBody>
        </p:sp>
      </p:grpSp>
      <p:pic>
        <p:nvPicPr>
          <p:cNvPr id="13" name="Graphic 12" descr="Star with solid fill">
            <a:extLst>
              <a:ext uri="{FF2B5EF4-FFF2-40B4-BE49-F238E27FC236}">
                <a16:creationId xmlns:a16="http://schemas.microsoft.com/office/drawing/2014/main" id="{E43A0237-7CDF-E79E-2F62-106DDBC604D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656850" y="1218678"/>
            <a:ext cx="267040" cy="267040"/>
          </a:xfrm>
          <a:prstGeom prst="rect">
            <a:avLst/>
          </a:prstGeom>
        </p:spPr>
      </p:pic>
    </p:spTree>
    <p:extLst>
      <p:ext uri="{BB962C8B-B14F-4D97-AF65-F5344CB8AC3E}">
        <p14:creationId xmlns:p14="http://schemas.microsoft.com/office/powerpoint/2010/main" val="34400648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9400" y="3021758"/>
            <a:ext cx="9144000" cy="964883"/>
          </a:xfrm>
        </p:spPr>
        <p:txBody>
          <a:bodyPr>
            <a:normAutofit/>
          </a:bodyPr>
          <a:lstStyle/>
          <a:p>
            <a:r>
              <a:rPr lang="en-US" sz="3000" dirty="0"/>
              <a:t>Solid Waste Information &amp; Assessment (SWIA)</a:t>
            </a:r>
          </a:p>
        </p:txBody>
      </p:sp>
    </p:spTree>
    <p:extLst>
      <p:ext uri="{BB962C8B-B14F-4D97-AF65-F5344CB8AC3E}">
        <p14:creationId xmlns:p14="http://schemas.microsoft.com/office/powerpoint/2010/main" val="2549159347"/>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81A90-B6EC-1F03-FEC4-768771B9B9D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F477034-248E-3D9A-B1C1-9A5E2364E138}"/>
              </a:ext>
            </a:extLst>
          </p:cNvPr>
          <p:cNvSpPr>
            <a:spLocks noGrp="1"/>
          </p:cNvSpPr>
          <p:nvPr>
            <p:ph type="title"/>
          </p:nvPr>
        </p:nvSpPr>
        <p:spPr/>
        <p:txBody>
          <a:bodyPr/>
          <a:lstStyle/>
          <a:p>
            <a:r>
              <a:rPr lang="en-US" dirty="0"/>
              <a:t>SWIA Reporting for CY2024</a:t>
            </a:r>
          </a:p>
        </p:txBody>
      </p:sp>
      <p:sp>
        <p:nvSpPr>
          <p:cNvPr id="3" name="Content Placeholder 2">
            <a:extLst>
              <a:ext uri="{FF2B5EF4-FFF2-40B4-BE49-F238E27FC236}">
                <a16:creationId xmlns:a16="http://schemas.microsoft.com/office/drawing/2014/main" id="{0F6C6760-C66C-04C6-BCF5-F218F0FC23BC}"/>
              </a:ext>
            </a:extLst>
          </p:cNvPr>
          <p:cNvSpPr>
            <a:spLocks noGrp="1"/>
          </p:cNvSpPr>
          <p:nvPr>
            <p:ph idx="1"/>
          </p:nvPr>
        </p:nvSpPr>
        <p:spPr>
          <a:xfrm>
            <a:off x="838200" y="1825625"/>
            <a:ext cx="10591800" cy="4351338"/>
          </a:xfrm>
        </p:spPr>
        <p:txBody>
          <a:bodyPr>
            <a:normAutofit fontScale="85000" lnSpcReduction="20000"/>
          </a:bodyPr>
          <a:lstStyle/>
          <a:p>
            <a:r>
              <a:rPr lang="en-US" sz="2400" dirty="0"/>
              <a:t>Who should report - All permitted solid waste management facilities that received and managed solid waste during the previous calendar year</a:t>
            </a:r>
          </a:p>
          <a:p>
            <a:endParaRPr lang="en-US" sz="2400" dirty="0"/>
          </a:p>
          <a:p>
            <a:r>
              <a:rPr lang="en-US" sz="2400" dirty="0"/>
              <a:t>All solid waste management facilities with remaining disposal capacity should report (excluding those in post closure)</a:t>
            </a:r>
          </a:p>
          <a:p>
            <a:endParaRPr lang="en-US" sz="2400" dirty="0"/>
          </a:p>
          <a:p>
            <a:r>
              <a:rPr lang="en-US" sz="2400" dirty="0"/>
              <a:t>CY2024: 199 permitted facilities reported </a:t>
            </a:r>
          </a:p>
          <a:p>
            <a:pPr marL="0" indent="0">
              <a:buNone/>
            </a:pPr>
            <a:endParaRPr lang="en-US" sz="2400" dirty="0"/>
          </a:p>
          <a:p>
            <a:r>
              <a:rPr lang="en-US" sz="2400" dirty="0"/>
              <a:t>CY2024 annual report currently under review with OSHNR</a:t>
            </a:r>
          </a:p>
          <a:p>
            <a:endParaRPr lang="en-US" sz="2400" dirty="0"/>
          </a:p>
          <a:p>
            <a:r>
              <a:rPr lang="en-US" sz="2400" dirty="0"/>
              <a:t>DEQ statewide report due by October 30</a:t>
            </a:r>
            <a:r>
              <a:rPr lang="en-US" sz="2400" baseline="30000" dirty="0"/>
              <a:t>th </a:t>
            </a:r>
            <a:endParaRPr lang="en-US" sz="2400" dirty="0"/>
          </a:p>
          <a:p>
            <a:pPr marL="0" indent="0">
              <a:buNone/>
            </a:pPr>
            <a:endParaRPr lang="en-US" sz="2400" dirty="0"/>
          </a:p>
          <a:p>
            <a:r>
              <a:rPr lang="en-US" sz="2400" dirty="0"/>
              <a:t>Report is available on DEQ website: </a:t>
            </a:r>
            <a:r>
              <a:rPr lang="en-US" sz="2400" dirty="0">
                <a:hlinkClick r:id="rId3"/>
              </a:rPr>
              <a:t>https://www.deq.virginia.gov/home/showpublisheddocument/24299/638551795838170000</a:t>
            </a:r>
            <a:endParaRPr lang="en-US" sz="2400" dirty="0"/>
          </a:p>
          <a:p>
            <a:pPr marL="0" indent="0">
              <a:buNone/>
            </a:pPr>
            <a:endParaRPr lang="en-US" sz="2300" dirty="0">
              <a:latin typeface="+mn-lt"/>
            </a:endParaRPr>
          </a:p>
          <a:p>
            <a:endParaRPr lang="en-US" sz="2300" dirty="0">
              <a:latin typeface="+mn-lt"/>
            </a:endParaRPr>
          </a:p>
          <a:p>
            <a:endParaRPr lang="en-US" sz="2300" dirty="0">
              <a:latin typeface="+mn-lt"/>
            </a:endParaRPr>
          </a:p>
        </p:txBody>
      </p:sp>
      <p:sp>
        <p:nvSpPr>
          <p:cNvPr id="4" name="Footer Placeholder 3">
            <a:extLst>
              <a:ext uri="{FF2B5EF4-FFF2-40B4-BE49-F238E27FC236}">
                <a16:creationId xmlns:a16="http://schemas.microsoft.com/office/drawing/2014/main" id="{593DFCE6-9D18-849C-38C8-31CE67AA3585}"/>
              </a:ext>
            </a:extLst>
          </p:cNvPr>
          <p:cNvSpPr>
            <a:spLocks noGrp="1"/>
          </p:cNvSpPr>
          <p:nvPr>
            <p:ph type="ftr" sz="quarter" idx="11"/>
          </p:nvPr>
        </p:nvSpPr>
        <p:spPr/>
        <p:txBody>
          <a:bodyPr/>
          <a:lstStyle/>
          <a:p>
            <a:pPr algn="l"/>
            <a:fld id="{61C9B584-852F-4056-BF30-ABA66A23FD41}" type="slidenum">
              <a:rPr lang="en-US" smtClean="0"/>
              <a:t>14</a:t>
            </a:fld>
            <a:r>
              <a:rPr lang="en-US"/>
              <a:t>					</a:t>
            </a:r>
            <a:endParaRPr lang="en-US" dirty="0">
              <a:solidFill>
                <a:srgbClr val="256EAB"/>
              </a:solidFill>
            </a:endParaRPr>
          </a:p>
        </p:txBody>
      </p:sp>
    </p:spTree>
    <p:extLst>
      <p:ext uri="{BB962C8B-B14F-4D97-AF65-F5344CB8AC3E}">
        <p14:creationId xmlns:p14="http://schemas.microsoft.com/office/powerpoint/2010/main" val="68228060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E8FD9-117A-3013-250C-780F4E3A49B0}"/>
              </a:ext>
            </a:extLst>
          </p:cNvPr>
          <p:cNvSpPr>
            <a:spLocks noGrp="1"/>
          </p:cNvSpPr>
          <p:nvPr>
            <p:ph type="title"/>
          </p:nvPr>
        </p:nvSpPr>
        <p:spPr>
          <a:xfrm>
            <a:off x="838200" y="365125"/>
            <a:ext cx="10515600" cy="1325563"/>
          </a:xfrm>
        </p:spPr>
        <p:txBody>
          <a:bodyPr anchor="ctr">
            <a:normAutofit/>
          </a:bodyPr>
          <a:lstStyle/>
          <a:p>
            <a:r>
              <a:rPr lang="en-US" dirty="0"/>
              <a:t>Solid Waste Received by Virginia Facilities (2016-2024)</a:t>
            </a:r>
          </a:p>
        </p:txBody>
      </p:sp>
      <p:pic>
        <p:nvPicPr>
          <p:cNvPr id="3074" name="Picture 2" descr="Figure 1 Total Solid Waste Received from 2016 to 2024, Picture">
            <a:extLst>
              <a:ext uri="{FF2B5EF4-FFF2-40B4-BE49-F238E27FC236}">
                <a16:creationId xmlns:a16="http://schemas.microsoft.com/office/drawing/2014/main" id="{9A41B399-B6E4-2890-80A1-CD88A012FED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838200" y="1288198"/>
            <a:ext cx="10415155" cy="5129464"/>
          </a:xfrm>
          <a:prstGeom prst="rect">
            <a:avLst/>
          </a:prstGeom>
          <a:solidFill>
            <a:srgbClr val="FFFFFF"/>
          </a:solidFill>
          <a:ln>
            <a:noFill/>
          </a:ln>
        </p:spPr>
      </p:pic>
      <p:sp>
        <p:nvSpPr>
          <p:cNvPr id="4" name="Footer Placeholder 3">
            <a:extLst>
              <a:ext uri="{FF2B5EF4-FFF2-40B4-BE49-F238E27FC236}">
                <a16:creationId xmlns:a16="http://schemas.microsoft.com/office/drawing/2014/main" id="{EF0974DC-3442-84D6-6638-3276AFCA6E67}"/>
              </a:ext>
            </a:extLst>
          </p:cNvPr>
          <p:cNvSpPr>
            <a:spLocks noGrp="1"/>
          </p:cNvSpPr>
          <p:nvPr>
            <p:ph type="ftr" sz="quarter" idx="11"/>
          </p:nvPr>
        </p:nvSpPr>
        <p:spPr>
          <a:xfrm>
            <a:off x="838200" y="6311900"/>
            <a:ext cx="10515600" cy="409575"/>
          </a:xfrm>
        </p:spPr>
        <p:txBody>
          <a:bodyPr anchor="ctr">
            <a:normAutofit/>
          </a:bodyPr>
          <a:lstStyle/>
          <a:p>
            <a:pPr algn="l">
              <a:spcAft>
                <a:spcPts val="600"/>
              </a:spcAft>
            </a:pPr>
            <a:fld id="{61C9B584-852F-4056-BF30-ABA66A23FD41}" type="slidenum">
              <a:rPr lang="en-US" smtClean="0"/>
              <a:pPr algn="l">
                <a:spcAft>
                  <a:spcPts val="600"/>
                </a:spcAft>
              </a:pPr>
              <a:t>15</a:t>
            </a:fld>
            <a:r>
              <a:rPr lang="en-US" dirty="0"/>
              <a:t>					</a:t>
            </a:r>
          </a:p>
        </p:txBody>
      </p:sp>
    </p:spTree>
    <p:extLst>
      <p:ext uri="{BB962C8B-B14F-4D97-AF65-F5344CB8AC3E}">
        <p14:creationId xmlns:p14="http://schemas.microsoft.com/office/powerpoint/2010/main" val="71841495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BEC82-D2D4-6419-E408-4695F3F2C2E5}"/>
              </a:ext>
            </a:extLst>
          </p:cNvPr>
          <p:cNvSpPr>
            <a:spLocks noGrp="1"/>
          </p:cNvSpPr>
          <p:nvPr>
            <p:ph type="title"/>
          </p:nvPr>
        </p:nvSpPr>
        <p:spPr/>
        <p:txBody>
          <a:bodyPr/>
          <a:lstStyle/>
          <a:p>
            <a:r>
              <a:rPr lang="en-US" dirty="0"/>
              <a:t>Total MSW Received from 2016 through 2024</a:t>
            </a:r>
          </a:p>
        </p:txBody>
      </p:sp>
      <p:pic>
        <p:nvPicPr>
          <p:cNvPr id="6" name="Content Placeholder 5">
            <a:extLst>
              <a:ext uri="{FF2B5EF4-FFF2-40B4-BE49-F238E27FC236}">
                <a16:creationId xmlns:a16="http://schemas.microsoft.com/office/drawing/2014/main" id="{C2D89227-AC50-674D-5ADB-2DA678EAD039}"/>
              </a:ext>
            </a:extLst>
          </p:cNvPr>
          <p:cNvPicPr>
            <a:picLocks noGrp="1" noChangeAspect="1"/>
          </p:cNvPicPr>
          <p:nvPr>
            <p:ph idx="1"/>
          </p:nvPr>
        </p:nvPicPr>
        <p:blipFill>
          <a:blip r:embed="rId2"/>
          <a:stretch>
            <a:fillRect/>
          </a:stretch>
        </p:blipFill>
        <p:spPr>
          <a:xfrm>
            <a:off x="1433944" y="1288027"/>
            <a:ext cx="9528464" cy="5299906"/>
          </a:xfrm>
          <a:prstGeom prst="rect">
            <a:avLst/>
          </a:prstGeom>
          <a:ln>
            <a:noFill/>
          </a:ln>
        </p:spPr>
      </p:pic>
      <p:sp>
        <p:nvSpPr>
          <p:cNvPr id="4" name="Footer Placeholder 3">
            <a:extLst>
              <a:ext uri="{FF2B5EF4-FFF2-40B4-BE49-F238E27FC236}">
                <a16:creationId xmlns:a16="http://schemas.microsoft.com/office/drawing/2014/main" id="{54F5092A-4538-D72C-86DD-027E22253D07}"/>
              </a:ext>
            </a:extLst>
          </p:cNvPr>
          <p:cNvSpPr>
            <a:spLocks noGrp="1"/>
          </p:cNvSpPr>
          <p:nvPr>
            <p:ph type="ftr" sz="quarter" idx="11"/>
          </p:nvPr>
        </p:nvSpPr>
        <p:spPr/>
        <p:txBody>
          <a:bodyPr/>
          <a:lstStyle/>
          <a:p>
            <a:pPr algn="l"/>
            <a:fld id="{61C9B584-852F-4056-BF30-ABA66A23FD41}" type="slidenum">
              <a:rPr lang="en-US" smtClean="0"/>
              <a:t>16</a:t>
            </a:fld>
            <a:r>
              <a:rPr lang="en-US" dirty="0"/>
              <a:t>					</a:t>
            </a:r>
            <a:endParaRPr lang="en-US" dirty="0">
              <a:solidFill>
                <a:srgbClr val="256EAB"/>
              </a:solidFill>
            </a:endParaRPr>
          </a:p>
        </p:txBody>
      </p:sp>
    </p:spTree>
    <p:extLst>
      <p:ext uri="{BB962C8B-B14F-4D97-AF65-F5344CB8AC3E}">
        <p14:creationId xmlns:p14="http://schemas.microsoft.com/office/powerpoint/2010/main" val="684367114"/>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F0730-4E58-063C-7B64-A2DDB8423E1E}"/>
              </a:ext>
            </a:extLst>
          </p:cNvPr>
          <p:cNvSpPr>
            <a:spLocks noGrp="1"/>
          </p:cNvSpPr>
          <p:nvPr>
            <p:ph type="title"/>
          </p:nvPr>
        </p:nvSpPr>
        <p:spPr/>
        <p:txBody>
          <a:bodyPr/>
          <a:lstStyle/>
          <a:p>
            <a:r>
              <a:rPr lang="en-US" dirty="0"/>
              <a:t>Disposal Method Comparison: 2016 vs 2024</a:t>
            </a:r>
          </a:p>
        </p:txBody>
      </p:sp>
      <p:graphicFrame>
        <p:nvGraphicFramePr>
          <p:cNvPr id="9" name="Content Placeholder 8">
            <a:extLst>
              <a:ext uri="{FF2B5EF4-FFF2-40B4-BE49-F238E27FC236}">
                <a16:creationId xmlns:a16="http://schemas.microsoft.com/office/drawing/2014/main" id="{689A61E6-6498-1118-1E40-337226C0855F}"/>
              </a:ext>
            </a:extLst>
          </p:cNvPr>
          <p:cNvGraphicFramePr>
            <a:graphicFrameLocks noGrp="1"/>
          </p:cNvGraphicFramePr>
          <p:nvPr>
            <p:ph sz="half" idx="1"/>
          </p:nvPr>
        </p:nvGraphicFramePr>
        <p:xfrm>
          <a:off x="838200" y="1690688"/>
          <a:ext cx="51816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1">
            <a:extLst>
              <a:ext uri="{FF2B5EF4-FFF2-40B4-BE49-F238E27FC236}">
                <a16:creationId xmlns:a16="http://schemas.microsoft.com/office/drawing/2014/main" id="{602CED46-4BB0-E931-EB16-9D20682AE7ED}"/>
              </a:ext>
            </a:extLst>
          </p:cNvPr>
          <p:cNvGraphicFramePr>
            <a:graphicFrameLocks noGrp="1"/>
          </p:cNvGraphicFramePr>
          <p:nvPr>
            <p:ph sz="half" idx="2"/>
          </p:nvPr>
        </p:nvGraphicFramePr>
        <p:xfrm>
          <a:off x="6172202" y="1690688"/>
          <a:ext cx="51816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4" name="Footer Placeholder 3">
            <a:extLst>
              <a:ext uri="{FF2B5EF4-FFF2-40B4-BE49-F238E27FC236}">
                <a16:creationId xmlns:a16="http://schemas.microsoft.com/office/drawing/2014/main" id="{5BC96301-9E1B-0DFC-EE32-531E230CEE25}"/>
              </a:ext>
            </a:extLst>
          </p:cNvPr>
          <p:cNvSpPr>
            <a:spLocks noGrp="1"/>
          </p:cNvSpPr>
          <p:nvPr>
            <p:ph type="ftr" sz="quarter" idx="11"/>
          </p:nvPr>
        </p:nvSpPr>
        <p:spPr>
          <a:xfrm>
            <a:off x="838200" y="6311900"/>
            <a:ext cx="10515600" cy="409575"/>
          </a:xfrm>
          <a:prstGeom prst="rect">
            <a:avLst/>
          </a:prstGeom>
        </p:spPr>
        <p:txBody>
          <a:bodyPr anchor="ctr"/>
          <a:lstStyle>
            <a:defPPr>
              <a:defRPr lang="en-US"/>
            </a:defPPr>
            <a:lvl1pPr marL="0" algn="l" defTabSz="457200" rtl="0" eaLnBrk="1" latinLnBrk="0" hangingPunct="1">
              <a:defRPr sz="11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1C9B584-852F-4056-BF30-ABA66A23FD41}" type="slidenum">
              <a:rPr lang="en-US" sz="1200" smtClean="0">
                <a:latin typeface="Calibri" panose="020F0502020204030204" pitchFamily="34" charset="0"/>
                <a:ea typeface="Calibri" panose="020F0502020204030204" pitchFamily="34" charset="0"/>
                <a:cs typeface="Calibri" panose="020F0502020204030204" pitchFamily="34" charset="0"/>
              </a:rPr>
              <a:pPr algn="l"/>
              <a:t>17</a:t>
            </a:fld>
            <a:r>
              <a:rPr lang="en-US" sz="1200" dirty="0">
                <a:latin typeface="Calibri" panose="020F0502020204030204" pitchFamily="34" charset="0"/>
                <a:ea typeface="Calibri" panose="020F0502020204030204" pitchFamily="34" charset="0"/>
                <a:cs typeface="Calibri" panose="020F0502020204030204" pitchFamily="34" charset="0"/>
              </a:rPr>
              <a:t>					</a:t>
            </a:r>
            <a:endParaRPr lang="en-US" sz="1200" dirty="0">
              <a:solidFill>
                <a:srgbClr val="256EAB"/>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35263520"/>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9400" y="3021758"/>
            <a:ext cx="9144000" cy="964883"/>
          </a:xfrm>
        </p:spPr>
        <p:txBody>
          <a:bodyPr>
            <a:normAutofit/>
          </a:bodyPr>
          <a:lstStyle/>
          <a:p>
            <a:r>
              <a:rPr lang="en-US" sz="3000" dirty="0"/>
              <a:t>Recycling Rate Reports (RRR)</a:t>
            </a:r>
          </a:p>
        </p:txBody>
      </p:sp>
    </p:spTree>
    <p:extLst>
      <p:ext uri="{BB962C8B-B14F-4D97-AF65-F5344CB8AC3E}">
        <p14:creationId xmlns:p14="http://schemas.microsoft.com/office/powerpoint/2010/main" val="3284603302"/>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545771"/>
            <a:ext cx="10515600" cy="4860120"/>
          </a:xfrm>
        </p:spPr>
        <p:txBody>
          <a:bodyPr>
            <a:normAutofit/>
          </a:bodyPr>
          <a:lstStyle/>
          <a:p>
            <a:r>
              <a:rPr lang="en-US" sz="2000" dirty="0"/>
              <a:t>SWPUs shall maintain a minimum recycling rate for municipal solid waste generated annually</a:t>
            </a:r>
          </a:p>
          <a:p>
            <a:pPr lvl="1"/>
            <a:endParaRPr lang="en-US" sz="2000" dirty="0"/>
          </a:p>
          <a:p>
            <a:r>
              <a:rPr lang="en-US" sz="2000" dirty="0"/>
              <a:t>Two-tiered recycling mandate:</a:t>
            </a:r>
          </a:p>
          <a:p>
            <a:pPr marL="0" lvl="0" indent="0">
              <a:buNone/>
            </a:pPr>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Planning units must meet and maintain their recycling rate annually (even if not required to report annually) </a:t>
            </a:r>
          </a:p>
          <a:p>
            <a:pPr lvl="2"/>
            <a:r>
              <a:rPr lang="en-US" dirty="0"/>
              <a:t>Can voluntarily report annually</a:t>
            </a:r>
          </a:p>
        </p:txBody>
      </p:sp>
      <p:graphicFrame>
        <p:nvGraphicFramePr>
          <p:cNvPr id="13" name="Diagram 12">
            <a:extLst>
              <a:ext uri="{FF2B5EF4-FFF2-40B4-BE49-F238E27FC236}">
                <a16:creationId xmlns:a16="http://schemas.microsoft.com/office/drawing/2014/main" id="{48E5526F-AEC2-582F-EF2F-7BC4C0DC34D2}"/>
              </a:ext>
            </a:extLst>
          </p:cNvPr>
          <p:cNvGraphicFramePr/>
          <p:nvPr>
            <p:extLst>
              <p:ext uri="{D42A27DB-BD31-4B8C-83A1-F6EECF244321}">
                <p14:modId xmlns:p14="http://schemas.microsoft.com/office/powerpoint/2010/main" val="3713663520"/>
              </p:ext>
            </p:extLst>
          </p:nvPr>
        </p:nvGraphicFramePr>
        <p:xfrm>
          <a:off x="2738870" y="2007824"/>
          <a:ext cx="7194839" cy="43040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838200" y="365125"/>
            <a:ext cx="10515600" cy="1325563"/>
          </a:xfrm>
        </p:spPr>
        <p:txBody>
          <a:bodyPr>
            <a:normAutofit/>
          </a:bodyPr>
          <a:lstStyle/>
          <a:p>
            <a:r>
              <a:rPr lang="en-US" dirty="0"/>
              <a:t>Recycling Rate Requirements</a:t>
            </a:r>
          </a:p>
        </p:txBody>
      </p:sp>
      <p:sp>
        <p:nvSpPr>
          <p:cNvPr id="4" name="Footer Placeholder 3"/>
          <p:cNvSpPr>
            <a:spLocks noGrp="1"/>
          </p:cNvSpPr>
          <p:nvPr>
            <p:ph type="ftr" sz="quarter" idx="11"/>
          </p:nvPr>
        </p:nvSpPr>
        <p:spPr>
          <a:xfrm>
            <a:off x="838200" y="6311900"/>
            <a:ext cx="10515600" cy="409575"/>
          </a:xfrm>
        </p:spPr>
        <p:txBody>
          <a:bodyPr/>
          <a:lstStyle/>
          <a:p>
            <a:pPr algn="l"/>
            <a:fld id="{61C9B584-852F-4056-BF30-ABA66A23FD41}" type="slidenum">
              <a:rPr lang="en-US" smtClean="0"/>
              <a:pPr algn="l"/>
              <a:t>19</a:t>
            </a:fld>
            <a:r>
              <a:rPr lang="en-US"/>
              <a:t>					</a:t>
            </a:r>
          </a:p>
        </p:txBody>
      </p:sp>
    </p:spTree>
    <p:extLst>
      <p:ext uri="{BB962C8B-B14F-4D97-AF65-F5344CB8AC3E}">
        <p14:creationId xmlns:p14="http://schemas.microsoft.com/office/powerpoint/2010/main" val="14504595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0DBC6-E65E-3825-E853-5CB127849023}"/>
              </a:ext>
            </a:extLst>
          </p:cNvPr>
          <p:cNvSpPr>
            <a:spLocks noGrp="1"/>
          </p:cNvSpPr>
          <p:nvPr>
            <p:ph type="title"/>
          </p:nvPr>
        </p:nvSpPr>
        <p:spPr/>
        <p:txBody>
          <a:bodyPr/>
          <a:lstStyle/>
          <a:p>
            <a:r>
              <a:rPr lang="en-US"/>
              <a:t>Background: Solid Waste Infrastructure for Recycling (SWIFR) Grant</a:t>
            </a:r>
          </a:p>
        </p:txBody>
      </p:sp>
      <p:sp>
        <p:nvSpPr>
          <p:cNvPr id="4" name="Footer Placeholder 3">
            <a:extLst>
              <a:ext uri="{FF2B5EF4-FFF2-40B4-BE49-F238E27FC236}">
                <a16:creationId xmlns:a16="http://schemas.microsoft.com/office/drawing/2014/main" id="{0FA4C828-BE8E-81C2-4227-C7B271CAAAF9}"/>
              </a:ext>
            </a:extLst>
          </p:cNvPr>
          <p:cNvSpPr>
            <a:spLocks noGrp="1"/>
          </p:cNvSpPr>
          <p:nvPr>
            <p:ph type="ftr" sz="quarter" idx="11"/>
          </p:nvPr>
        </p:nvSpPr>
        <p:spPr/>
        <p:txBody>
          <a:bodyPr/>
          <a:lstStyle/>
          <a:p>
            <a:pPr algn="l"/>
            <a:fld id="{61C9B584-852F-4056-BF30-ABA66A23FD41}" type="slidenum">
              <a:rPr lang="en-US" smtClean="0"/>
              <a:t>2</a:t>
            </a:fld>
            <a:r>
              <a:rPr lang="en-US"/>
              <a:t>					</a:t>
            </a:r>
            <a:endParaRPr lang="en-US">
              <a:solidFill>
                <a:srgbClr val="256EAB"/>
              </a:solidFill>
            </a:endParaRPr>
          </a:p>
        </p:txBody>
      </p:sp>
      <p:sp>
        <p:nvSpPr>
          <p:cNvPr id="5" name="Oval 4">
            <a:extLst>
              <a:ext uri="{FF2B5EF4-FFF2-40B4-BE49-F238E27FC236}">
                <a16:creationId xmlns:a16="http://schemas.microsoft.com/office/drawing/2014/main" id="{0107A94A-7383-88E3-CE53-BB9A1E58A059}"/>
              </a:ext>
            </a:extLst>
          </p:cNvPr>
          <p:cNvSpPr/>
          <p:nvPr/>
        </p:nvSpPr>
        <p:spPr>
          <a:xfrm>
            <a:off x="1381125" y="2286000"/>
            <a:ext cx="3267075" cy="3314700"/>
          </a:xfrm>
          <a:prstGeom prst="ellipse">
            <a:avLst/>
          </a:prstGeom>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400">
              <a:solidFill>
                <a:schemeClr val="bg1"/>
              </a:solidFill>
            </a:endParaRPr>
          </a:p>
        </p:txBody>
      </p:sp>
      <p:sp>
        <p:nvSpPr>
          <p:cNvPr id="6" name="Oval 5">
            <a:extLst>
              <a:ext uri="{FF2B5EF4-FFF2-40B4-BE49-F238E27FC236}">
                <a16:creationId xmlns:a16="http://schemas.microsoft.com/office/drawing/2014/main" id="{EE253A78-71D7-0134-0CA1-261E86E6EAD0}"/>
              </a:ext>
            </a:extLst>
          </p:cNvPr>
          <p:cNvSpPr/>
          <p:nvPr/>
        </p:nvSpPr>
        <p:spPr>
          <a:xfrm>
            <a:off x="2695575" y="2733675"/>
            <a:ext cx="647700" cy="61912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raphic 9" descr="Coins outline">
            <a:extLst>
              <a:ext uri="{FF2B5EF4-FFF2-40B4-BE49-F238E27FC236}">
                <a16:creationId xmlns:a16="http://schemas.microsoft.com/office/drawing/2014/main" id="{AC44E701-07E5-D83D-4B05-00EE7F20F4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786062" y="2814637"/>
            <a:ext cx="457200" cy="457200"/>
          </a:xfrm>
          <a:prstGeom prst="rect">
            <a:avLst/>
          </a:prstGeom>
        </p:spPr>
      </p:pic>
      <p:sp>
        <p:nvSpPr>
          <p:cNvPr id="12" name="Oval 11">
            <a:extLst>
              <a:ext uri="{FF2B5EF4-FFF2-40B4-BE49-F238E27FC236}">
                <a16:creationId xmlns:a16="http://schemas.microsoft.com/office/drawing/2014/main" id="{463CAFBE-1DBA-40A5-3A93-01930D1102E9}"/>
              </a:ext>
            </a:extLst>
          </p:cNvPr>
          <p:cNvSpPr/>
          <p:nvPr/>
        </p:nvSpPr>
        <p:spPr>
          <a:xfrm>
            <a:off x="4131469" y="2214562"/>
            <a:ext cx="3267075" cy="3314700"/>
          </a:xfrm>
          <a:prstGeom prst="ellipse">
            <a:avLst/>
          </a:prstGeom>
          <a:solidFill>
            <a:schemeClr val="accent4"/>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600" b="1" baseline="0">
              <a:solidFill>
                <a:schemeClr val="bg1"/>
              </a:solidFill>
              <a:latin typeface="Aptos" panose="020B0004020202020204" pitchFamily="34" charset="0"/>
            </a:endParaRPr>
          </a:p>
          <a:p>
            <a:pPr algn="ctr"/>
            <a:endParaRPr lang="en-US" sz="1600" b="1">
              <a:solidFill>
                <a:schemeClr val="bg1"/>
              </a:solidFill>
              <a:latin typeface="Aptos" panose="020B0004020202020204" pitchFamily="34" charset="0"/>
            </a:endParaRPr>
          </a:p>
          <a:p>
            <a:pPr algn="ctr"/>
            <a:endParaRPr lang="en-US" sz="1600" b="1" baseline="0">
              <a:solidFill>
                <a:schemeClr val="bg1"/>
              </a:solidFill>
              <a:latin typeface="Aptos" panose="020B0004020202020204" pitchFamily="34" charset="0"/>
            </a:endParaRPr>
          </a:p>
          <a:p>
            <a:pPr algn="ctr"/>
            <a:endParaRPr lang="en-US" sz="1600" b="1">
              <a:solidFill>
                <a:schemeClr val="bg1"/>
              </a:solidFill>
              <a:latin typeface="Aptos" panose="020B0004020202020204" pitchFamily="34" charset="0"/>
            </a:endParaRPr>
          </a:p>
          <a:p>
            <a:pPr algn="ctr"/>
            <a:endParaRPr lang="en-US" sz="1600" b="1" baseline="0">
              <a:solidFill>
                <a:schemeClr val="bg1"/>
              </a:solidFill>
              <a:latin typeface="Aptos" panose="020B0004020202020204" pitchFamily="34" charset="0"/>
            </a:endParaRPr>
          </a:p>
          <a:p>
            <a:pPr algn="ctr"/>
            <a:endParaRPr lang="en-US" sz="1600" b="1">
              <a:solidFill>
                <a:schemeClr val="bg1"/>
              </a:solidFill>
              <a:latin typeface="Aptos" panose="020B0004020202020204" pitchFamily="34" charset="0"/>
            </a:endParaRPr>
          </a:p>
        </p:txBody>
      </p:sp>
      <p:sp>
        <p:nvSpPr>
          <p:cNvPr id="13" name="Oval 12">
            <a:extLst>
              <a:ext uri="{FF2B5EF4-FFF2-40B4-BE49-F238E27FC236}">
                <a16:creationId xmlns:a16="http://schemas.microsoft.com/office/drawing/2014/main" id="{0B771729-0B08-35F0-ADEA-4D0600C41AC4}"/>
              </a:ext>
            </a:extLst>
          </p:cNvPr>
          <p:cNvSpPr/>
          <p:nvPr/>
        </p:nvSpPr>
        <p:spPr>
          <a:xfrm>
            <a:off x="6962775" y="2214562"/>
            <a:ext cx="3267075" cy="3314700"/>
          </a:xfrm>
          <a:prstGeom prst="ellipse">
            <a:avLst/>
          </a:prstGeom>
          <a:solidFill>
            <a:schemeClr val="accent3"/>
          </a:solidFill>
          <a:ln w="762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b"/>
          <a:lstStyle/>
          <a:p>
            <a:pPr algn="ctr"/>
            <a:endParaRPr lang="en-US" sz="1400">
              <a:solidFill>
                <a:schemeClr val="bg1"/>
              </a:solidFill>
            </a:endParaRPr>
          </a:p>
        </p:txBody>
      </p:sp>
      <p:sp>
        <p:nvSpPr>
          <p:cNvPr id="14" name="Oval 13">
            <a:extLst>
              <a:ext uri="{FF2B5EF4-FFF2-40B4-BE49-F238E27FC236}">
                <a16:creationId xmlns:a16="http://schemas.microsoft.com/office/drawing/2014/main" id="{7DF78C35-400F-1993-2D0F-CC0A14F02E40}"/>
              </a:ext>
            </a:extLst>
          </p:cNvPr>
          <p:cNvSpPr/>
          <p:nvPr/>
        </p:nvSpPr>
        <p:spPr>
          <a:xfrm>
            <a:off x="5436394" y="2652711"/>
            <a:ext cx="647700" cy="61912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50912C5-97C2-7DD9-E99E-493712E3589C}"/>
              </a:ext>
            </a:extLst>
          </p:cNvPr>
          <p:cNvSpPr/>
          <p:nvPr/>
        </p:nvSpPr>
        <p:spPr>
          <a:xfrm>
            <a:off x="8272462" y="2652712"/>
            <a:ext cx="647700" cy="619125"/>
          </a:xfrm>
          <a:prstGeom prst="ellipse">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BDA17B8-80AE-7792-F9E1-5C504BA50747}"/>
              </a:ext>
            </a:extLst>
          </p:cNvPr>
          <p:cNvSpPr txBox="1"/>
          <p:nvPr/>
        </p:nvSpPr>
        <p:spPr>
          <a:xfrm>
            <a:off x="2076451" y="3574018"/>
            <a:ext cx="1795462" cy="369332"/>
          </a:xfrm>
          <a:prstGeom prst="rect">
            <a:avLst/>
          </a:prstGeom>
          <a:noFill/>
        </p:spPr>
        <p:txBody>
          <a:bodyPr wrap="square" rtlCol="0">
            <a:spAutoFit/>
          </a:bodyPr>
          <a:lstStyle/>
          <a:p>
            <a:pPr algn="ctr"/>
            <a:r>
              <a:rPr lang="en-US" sz="1800" b="1" baseline="0">
                <a:solidFill>
                  <a:schemeClr val="bg1"/>
                </a:solidFill>
                <a:latin typeface="Arial" panose="020B0604020202020204" pitchFamily="34" charset="0"/>
                <a:cs typeface="Arial" panose="020B0604020202020204" pitchFamily="34" charset="0"/>
              </a:rPr>
              <a:t>EPA Funding</a:t>
            </a:r>
          </a:p>
        </p:txBody>
      </p:sp>
      <p:sp>
        <p:nvSpPr>
          <p:cNvPr id="17" name="TextBox 16">
            <a:extLst>
              <a:ext uri="{FF2B5EF4-FFF2-40B4-BE49-F238E27FC236}">
                <a16:creationId xmlns:a16="http://schemas.microsoft.com/office/drawing/2014/main" id="{FDFF3836-8B51-229B-561A-14B463100200}"/>
              </a:ext>
            </a:extLst>
          </p:cNvPr>
          <p:cNvSpPr txBox="1"/>
          <p:nvPr/>
        </p:nvSpPr>
        <p:spPr>
          <a:xfrm>
            <a:off x="4453033" y="3590973"/>
            <a:ext cx="2506265" cy="369332"/>
          </a:xfrm>
          <a:prstGeom prst="rect">
            <a:avLst/>
          </a:prstGeom>
          <a:noFill/>
        </p:spPr>
        <p:txBody>
          <a:bodyPr wrap="square" rtlCol="0">
            <a:spAutoFit/>
          </a:bodyPr>
          <a:lstStyle/>
          <a:p>
            <a:pPr algn="ctr"/>
            <a:r>
              <a:rPr lang="en-US" sz="1800" b="1" baseline="0">
                <a:solidFill>
                  <a:schemeClr val="bg1"/>
                </a:solidFill>
                <a:latin typeface="Arial" panose="020B0604020202020204" pitchFamily="34" charset="0"/>
                <a:cs typeface="Arial" panose="020B0604020202020204" pitchFamily="34" charset="0"/>
              </a:rPr>
              <a:t>DEQ SWIFR Projects</a:t>
            </a:r>
          </a:p>
        </p:txBody>
      </p:sp>
      <p:sp>
        <p:nvSpPr>
          <p:cNvPr id="18" name="TextBox 17">
            <a:extLst>
              <a:ext uri="{FF2B5EF4-FFF2-40B4-BE49-F238E27FC236}">
                <a16:creationId xmlns:a16="http://schemas.microsoft.com/office/drawing/2014/main" id="{1A1E4C4B-2C7C-FE82-DFE7-26F9E401E020}"/>
              </a:ext>
            </a:extLst>
          </p:cNvPr>
          <p:cNvSpPr txBox="1"/>
          <p:nvPr/>
        </p:nvSpPr>
        <p:spPr>
          <a:xfrm>
            <a:off x="7264812" y="3590973"/>
            <a:ext cx="2663000" cy="369332"/>
          </a:xfrm>
          <a:prstGeom prst="rect">
            <a:avLst/>
          </a:prstGeom>
          <a:noFill/>
        </p:spPr>
        <p:txBody>
          <a:bodyPr wrap="square" rtlCol="0">
            <a:spAutoFit/>
          </a:bodyPr>
          <a:lstStyle/>
          <a:p>
            <a:pPr algn="ctr"/>
            <a:r>
              <a:rPr lang="en-US" b="1">
                <a:solidFill>
                  <a:schemeClr val="bg1"/>
                </a:solidFill>
                <a:latin typeface="Arial" panose="020B0604020202020204" pitchFamily="34" charset="0"/>
                <a:cs typeface="Arial" panose="020B0604020202020204" pitchFamily="34" charset="0"/>
              </a:rPr>
              <a:t>State Recycling Rate</a:t>
            </a:r>
            <a:endParaRPr lang="en-US" sz="1800" b="1" baseline="0">
              <a:solidFill>
                <a:schemeClr val="bg1"/>
              </a:solidFill>
              <a:latin typeface="Arial" panose="020B0604020202020204" pitchFamily="34" charset="0"/>
              <a:cs typeface="Arial" panose="020B0604020202020204" pitchFamily="34" charset="0"/>
            </a:endParaRPr>
          </a:p>
        </p:txBody>
      </p:sp>
      <p:pic>
        <p:nvPicPr>
          <p:cNvPr id="22" name="Graphic 21" descr="Recycle outline">
            <a:extLst>
              <a:ext uri="{FF2B5EF4-FFF2-40B4-BE49-F238E27FC236}">
                <a16:creationId xmlns:a16="http://schemas.microsoft.com/office/drawing/2014/main" id="{1F4810E2-92BE-4A9E-B8B3-DBF13E5B5B2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361758" y="2715178"/>
            <a:ext cx="469108" cy="469108"/>
          </a:xfrm>
          <a:prstGeom prst="rect">
            <a:avLst/>
          </a:prstGeom>
        </p:spPr>
      </p:pic>
      <p:pic>
        <p:nvPicPr>
          <p:cNvPr id="24" name="Graphic 23" descr="List outline">
            <a:extLst>
              <a:ext uri="{FF2B5EF4-FFF2-40B4-BE49-F238E27FC236}">
                <a16:creationId xmlns:a16="http://schemas.microsoft.com/office/drawing/2014/main" id="{BC252384-7D5D-7D19-4961-69695D6750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26879" y="2727719"/>
            <a:ext cx="469108" cy="469108"/>
          </a:xfrm>
          <a:prstGeom prst="rect">
            <a:avLst/>
          </a:prstGeom>
        </p:spPr>
      </p:pic>
      <p:sp>
        <p:nvSpPr>
          <p:cNvPr id="25" name="TextBox 24">
            <a:extLst>
              <a:ext uri="{FF2B5EF4-FFF2-40B4-BE49-F238E27FC236}">
                <a16:creationId xmlns:a16="http://schemas.microsoft.com/office/drawing/2014/main" id="{1A2672D5-5D88-2CA5-CC71-92581A3A03DB}"/>
              </a:ext>
            </a:extLst>
          </p:cNvPr>
          <p:cNvSpPr txBox="1"/>
          <p:nvPr/>
        </p:nvSpPr>
        <p:spPr>
          <a:xfrm>
            <a:off x="1885951" y="3943350"/>
            <a:ext cx="2176462" cy="954107"/>
          </a:xfrm>
          <a:prstGeom prst="rect">
            <a:avLst/>
          </a:prstGeom>
          <a:noFill/>
        </p:spPr>
        <p:txBody>
          <a:bodyPr wrap="square" rtlCol="0">
            <a:spAutoFit/>
          </a:bodyPr>
          <a:lstStyle/>
          <a:p>
            <a:pPr algn="ctr"/>
            <a:r>
              <a:rPr lang="en-US" sz="1400" b="0" baseline="0" dirty="0">
                <a:solidFill>
                  <a:schemeClr val="bg1"/>
                </a:solidFill>
                <a:latin typeface="Arial" panose="020B0604020202020204" pitchFamily="34" charset="0"/>
                <a:cs typeface="Arial" panose="020B0604020202020204" pitchFamily="34" charset="0"/>
              </a:rPr>
              <a:t>EPA funding for states to improve post-consumer materials management programs</a:t>
            </a:r>
            <a:endParaRPr lang="en-US" sz="1400" dirty="0">
              <a:solidFill>
                <a:schemeClr val="bg1"/>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284CA346-69D9-79A8-9C66-50A5E5DE1640}"/>
              </a:ext>
            </a:extLst>
          </p:cNvPr>
          <p:cNvSpPr txBox="1"/>
          <p:nvPr/>
        </p:nvSpPr>
        <p:spPr>
          <a:xfrm>
            <a:off x="4592242" y="3946934"/>
            <a:ext cx="2426492" cy="1031051"/>
          </a:xfrm>
          <a:prstGeom prst="rect">
            <a:avLst/>
          </a:prstGeom>
          <a:noFill/>
        </p:spPr>
        <p:txBody>
          <a:bodyPr wrap="square" rtlCol="0">
            <a:spAutoFit/>
          </a:bodyPr>
          <a:lstStyle/>
          <a:p>
            <a:pPr marL="171450" lvl="2" indent="-171450" algn="l">
              <a:spcAft>
                <a:spcPts val="600"/>
              </a:spcAft>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S</a:t>
            </a:r>
            <a:r>
              <a:rPr lang="en-US" sz="1400" b="0" baseline="0" dirty="0">
                <a:solidFill>
                  <a:schemeClr val="bg1"/>
                </a:solidFill>
                <a:latin typeface="Arial" panose="020B0604020202020204" pitchFamily="34" charset="0"/>
                <a:cs typeface="Arial" panose="020B0604020202020204" pitchFamily="34" charset="0"/>
              </a:rPr>
              <a:t>tatewide solid waste management plan</a:t>
            </a:r>
          </a:p>
          <a:p>
            <a:pPr marL="171450" lvl="2" indent="-171450" algn="l">
              <a:spcAft>
                <a:spcPts val="600"/>
              </a:spcAft>
              <a:buFont typeface="Arial" panose="020B0604020202020204" pitchFamily="34" charset="0"/>
              <a:buChar char="•"/>
            </a:pPr>
            <a:r>
              <a:rPr lang="en-US" sz="1400" dirty="0">
                <a:solidFill>
                  <a:schemeClr val="bg1"/>
                </a:solidFill>
                <a:latin typeface="Arial" panose="020B0604020202020204" pitchFamily="34" charset="0"/>
                <a:cs typeface="Arial" panose="020B0604020202020204" pitchFamily="34" charset="0"/>
              </a:rPr>
              <a:t>R</a:t>
            </a:r>
            <a:r>
              <a:rPr lang="en-US" sz="1400" b="0" baseline="0" dirty="0">
                <a:solidFill>
                  <a:schemeClr val="bg1"/>
                </a:solidFill>
                <a:latin typeface="Arial" panose="020B0604020202020204" pitchFamily="34" charset="0"/>
                <a:cs typeface="Arial" panose="020B0604020202020204" pitchFamily="34" charset="0"/>
              </a:rPr>
              <a:t>ecycling data collection and analysis application</a:t>
            </a:r>
          </a:p>
        </p:txBody>
      </p:sp>
      <p:sp>
        <p:nvSpPr>
          <p:cNvPr id="27" name="TextBox 26">
            <a:extLst>
              <a:ext uri="{FF2B5EF4-FFF2-40B4-BE49-F238E27FC236}">
                <a16:creationId xmlns:a16="http://schemas.microsoft.com/office/drawing/2014/main" id="{F33229DA-09EF-7463-9C38-874920049E5E}"/>
              </a:ext>
            </a:extLst>
          </p:cNvPr>
          <p:cNvSpPr txBox="1"/>
          <p:nvPr/>
        </p:nvSpPr>
        <p:spPr>
          <a:xfrm>
            <a:off x="7536657" y="3983037"/>
            <a:ext cx="2176462" cy="738664"/>
          </a:xfrm>
          <a:prstGeom prst="rect">
            <a:avLst/>
          </a:prstGeom>
          <a:noFill/>
        </p:spPr>
        <p:txBody>
          <a:bodyPr wrap="square" rtlCol="0">
            <a:spAutoFit/>
          </a:bodyPr>
          <a:lstStyle/>
          <a:p>
            <a:pPr algn="ctr"/>
            <a:r>
              <a:rPr lang="en-US" sz="1400" b="0" baseline="0" dirty="0">
                <a:solidFill>
                  <a:schemeClr val="bg1"/>
                </a:solidFill>
                <a:latin typeface="Arial" panose="020B0604020202020204" pitchFamily="34" charset="0"/>
                <a:cs typeface="Arial" panose="020B0604020202020204" pitchFamily="34" charset="0"/>
              </a:rPr>
              <a:t>Virginia’s statewide recycling rate for CY2024 is </a:t>
            </a:r>
            <a:r>
              <a:rPr lang="en-US" sz="1400" dirty="0">
                <a:solidFill>
                  <a:schemeClr val="bg1"/>
                </a:solidFill>
                <a:latin typeface="Arial" panose="020B0604020202020204" pitchFamily="34" charset="0"/>
                <a:cs typeface="Arial" panose="020B0604020202020204" pitchFamily="34" charset="0"/>
              </a:rPr>
              <a:t>39</a:t>
            </a:r>
            <a:r>
              <a:rPr lang="en-US" sz="1400" b="0" baseline="0" dirty="0">
                <a:solidFill>
                  <a:schemeClr val="bg1"/>
                </a:solidFill>
                <a:latin typeface="Arial" panose="020B0604020202020204" pitchFamily="34" charset="0"/>
                <a:cs typeface="Arial" panose="020B0604020202020204" pitchFamily="34" charset="0"/>
              </a:rPr>
              <a:t>.5%</a:t>
            </a:r>
            <a:endParaRPr lang="en-US"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0570971"/>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826DB-CFFD-05AB-FA39-751EC8BD960F}"/>
              </a:ext>
            </a:extLst>
          </p:cNvPr>
          <p:cNvSpPr>
            <a:spLocks noGrp="1"/>
          </p:cNvSpPr>
          <p:nvPr>
            <p:ph type="title"/>
          </p:nvPr>
        </p:nvSpPr>
        <p:spPr>
          <a:xfrm>
            <a:off x="838200" y="365125"/>
            <a:ext cx="10515600" cy="1325563"/>
          </a:xfrm>
        </p:spPr>
        <p:txBody>
          <a:bodyPr/>
          <a:lstStyle/>
          <a:p>
            <a:r>
              <a:rPr lang="en-US"/>
              <a:t>Recycling Rate Reporting</a:t>
            </a:r>
          </a:p>
        </p:txBody>
      </p:sp>
      <p:graphicFrame>
        <p:nvGraphicFramePr>
          <p:cNvPr id="5" name="Content Placeholder 4">
            <a:extLst>
              <a:ext uri="{FF2B5EF4-FFF2-40B4-BE49-F238E27FC236}">
                <a16:creationId xmlns:a16="http://schemas.microsoft.com/office/drawing/2014/main" id="{2191D2E4-04C5-590B-D8D2-23ECB566A332}"/>
              </a:ext>
            </a:extLst>
          </p:cNvPr>
          <p:cNvGraphicFramePr>
            <a:graphicFrameLocks noGrp="1"/>
          </p:cNvGraphicFramePr>
          <p:nvPr>
            <p:ph idx="1"/>
            <p:extLst>
              <p:ext uri="{D42A27DB-BD31-4B8C-83A1-F6EECF244321}">
                <p14:modId xmlns:p14="http://schemas.microsoft.com/office/powerpoint/2010/main" val="1213552348"/>
              </p:ext>
            </p:extLst>
          </p:nvPr>
        </p:nvGraphicFramePr>
        <p:xfrm>
          <a:off x="1309837" y="1844876"/>
          <a:ext cx="9903595" cy="35837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9DD8F6BF-F15B-FFEA-D902-A1B9C4754A74}"/>
              </a:ext>
            </a:extLst>
          </p:cNvPr>
          <p:cNvSpPr>
            <a:spLocks noGrp="1"/>
          </p:cNvSpPr>
          <p:nvPr>
            <p:ph type="ftr" sz="quarter" idx="11"/>
          </p:nvPr>
        </p:nvSpPr>
        <p:spPr>
          <a:xfrm>
            <a:off x="838200" y="6311900"/>
            <a:ext cx="10515600" cy="409575"/>
          </a:xfrm>
        </p:spPr>
        <p:txBody>
          <a:bodyPr/>
          <a:lstStyle/>
          <a:p>
            <a:pPr algn="l"/>
            <a:fld id="{61C9B584-852F-4056-BF30-ABA66A23FD41}" type="slidenum">
              <a:rPr lang="en-US" smtClean="0"/>
              <a:pPr algn="l"/>
              <a:t>20</a:t>
            </a:fld>
            <a:r>
              <a:rPr lang="en-US"/>
              <a:t>					</a:t>
            </a:r>
          </a:p>
        </p:txBody>
      </p:sp>
    </p:spTree>
    <p:extLst>
      <p:ext uri="{BB962C8B-B14F-4D97-AF65-F5344CB8AC3E}">
        <p14:creationId xmlns:p14="http://schemas.microsoft.com/office/powerpoint/2010/main" val="3473333947"/>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Recycling in Virginia in CY2024</a:t>
            </a:r>
          </a:p>
        </p:txBody>
      </p:sp>
      <p:sp>
        <p:nvSpPr>
          <p:cNvPr id="3" name="Content Placeholder 2"/>
          <p:cNvSpPr>
            <a:spLocks noGrp="1"/>
          </p:cNvSpPr>
          <p:nvPr>
            <p:ph idx="1"/>
          </p:nvPr>
        </p:nvSpPr>
        <p:spPr/>
        <p:txBody>
          <a:bodyPr>
            <a:normAutofit/>
          </a:bodyPr>
          <a:lstStyle/>
          <a:p>
            <a:r>
              <a:rPr lang="en-US" sz="2200" dirty="0"/>
              <a:t>For CY2024, all 71 SWPUs were required to report</a:t>
            </a:r>
          </a:p>
          <a:p>
            <a:pPr lvl="1"/>
            <a:r>
              <a:rPr lang="en-US" sz="2200" dirty="0"/>
              <a:t>67 have reported</a:t>
            </a:r>
          </a:p>
          <a:p>
            <a:pPr lvl="1"/>
            <a:r>
              <a:rPr lang="en-US" sz="2200" dirty="0"/>
              <a:t>4 have still not reported</a:t>
            </a:r>
          </a:p>
          <a:p>
            <a:pPr marL="0" indent="0">
              <a:buNone/>
            </a:pPr>
            <a:endParaRPr lang="en-US" sz="2200" dirty="0"/>
          </a:p>
          <a:p>
            <a:r>
              <a:rPr lang="en-US" sz="2200" dirty="0"/>
              <a:t>CY2024 data reviewed and finalized in Sep 2025</a:t>
            </a:r>
          </a:p>
          <a:p>
            <a:endParaRPr lang="en-US" sz="2200" dirty="0"/>
          </a:p>
          <a:p>
            <a:r>
              <a:rPr lang="en-US" sz="2200" dirty="0"/>
              <a:t>CY2024 annual draft report currently under internal review</a:t>
            </a:r>
          </a:p>
          <a:p>
            <a:pPr marL="0" indent="0">
              <a:buNone/>
            </a:pPr>
            <a:endParaRPr lang="en-US" sz="2200" dirty="0"/>
          </a:p>
          <a:p>
            <a:r>
              <a:rPr lang="en-US" sz="2200" dirty="0"/>
              <a:t>State recycling rate for CY2024 = 39.5%</a:t>
            </a:r>
          </a:p>
          <a:p>
            <a:endParaRPr lang="en-US" sz="2200" dirty="0"/>
          </a:p>
          <a:p>
            <a:pPr marL="0" indent="0">
              <a:buNone/>
            </a:pPr>
            <a:endParaRPr lang="en-US" sz="2300" dirty="0">
              <a:latin typeface="+mn-lt"/>
            </a:endParaRPr>
          </a:p>
          <a:p>
            <a:endParaRPr lang="en-US" sz="2300" dirty="0">
              <a:latin typeface="+mn-lt"/>
            </a:endParaRPr>
          </a:p>
          <a:p>
            <a:endParaRPr lang="en-US" sz="2300" dirty="0">
              <a:latin typeface="+mn-lt"/>
            </a:endParaRPr>
          </a:p>
        </p:txBody>
      </p:sp>
      <p:sp>
        <p:nvSpPr>
          <p:cNvPr id="4" name="Footer Placeholder 3"/>
          <p:cNvSpPr>
            <a:spLocks noGrp="1"/>
          </p:cNvSpPr>
          <p:nvPr>
            <p:ph type="ftr" sz="quarter" idx="11"/>
          </p:nvPr>
        </p:nvSpPr>
        <p:spPr/>
        <p:txBody>
          <a:bodyPr/>
          <a:lstStyle/>
          <a:p>
            <a:pPr algn="l"/>
            <a:fld id="{61C9B584-852F-4056-BF30-ABA66A23FD41}" type="slidenum">
              <a:rPr lang="en-US" smtClean="0"/>
              <a:t>21</a:t>
            </a:fld>
            <a:r>
              <a:rPr lang="en-US"/>
              <a:t>					</a:t>
            </a:r>
            <a:endParaRPr lang="en-US" dirty="0">
              <a:solidFill>
                <a:srgbClr val="256EAB"/>
              </a:solidFill>
            </a:endParaRPr>
          </a:p>
        </p:txBody>
      </p:sp>
    </p:spTree>
    <p:extLst>
      <p:ext uri="{BB962C8B-B14F-4D97-AF65-F5344CB8AC3E}">
        <p14:creationId xmlns:p14="http://schemas.microsoft.com/office/powerpoint/2010/main" val="1135918883"/>
      </p:ext>
    </p:extLst>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1625"/>
            <a:ext cx="10515600" cy="1325563"/>
          </a:xfrm>
        </p:spPr>
        <p:txBody>
          <a:bodyPr/>
          <a:lstStyle/>
          <a:p>
            <a:r>
              <a:rPr lang="en-US" dirty="0"/>
              <a:t>Virginia’s MSW, Recycling Tonnage and Recycling Rates</a:t>
            </a:r>
          </a:p>
        </p:txBody>
      </p:sp>
      <p:sp>
        <p:nvSpPr>
          <p:cNvPr id="4" name="Footer Placeholder 3"/>
          <p:cNvSpPr>
            <a:spLocks noGrp="1"/>
          </p:cNvSpPr>
          <p:nvPr>
            <p:ph type="ftr" sz="quarter" idx="11"/>
          </p:nvPr>
        </p:nvSpPr>
        <p:spPr/>
        <p:txBody>
          <a:bodyPr/>
          <a:lstStyle/>
          <a:p>
            <a:pPr algn="l"/>
            <a:fld id="{61C9B584-852F-4056-BF30-ABA66A23FD41}" type="slidenum">
              <a:rPr lang="en-US" smtClean="0"/>
              <a:t>22</a:t>
            </a:fld>
            <a:r>
              <a:rPr lang="en-US"/>
              <a:t>					</a:t>
            </a:r>
            <a:endParaRPr lang="en-US" dirty="0">
              <a:solidFill>
                <a:srgbClr val="256EAB"/>
              </a:solidFill>
            </a:endParaRPr>
          </a:p>
        </p:txBody>
      </p:sp>
      <p:pic>
        <p:nvPicPr>
          <p:cNvPr id="7" name="Content Placeholder 6">
            <a:extLst>
              <a:ext uri="{FF2B5EF4-FFF2-40B4-BE49-F238E27FC236}">
                <a16:creationId xmlns:a16="http://schemas.microsoft.com/office/drawing/2014/main" id="{35EE4B3A-714E-03A9-253E-344894CE2E29}"/>
              </a:ext>
            </a:extLst>
          </p:cNvPr>
          <p:cNvPicPr>
            <a:picLocks noGrp="1" noChangeAspect="1"/>
          </p:cNvPicPr>
          <p:nvPr>
            <p:ph idx="1"/>
          </p:nvPr>
        </p:nvPicPr>
        <p:blipFill>
          <a:blip r:embed="rId4"/>
          <a:stretch>
            <a:fillRect/>
          </a:stretch>
        </p:blipFill>
        <p:spPr>
          <a:xfrm>
            <a:off x="1662224" y="1268200"/>
            <a:ext cx="8867552" cy="5402688"/>
          </a:xfrm>
          <a:prstGeom prst="rect">
            <a:avLst/>
          </a:prstGeom>
        </p:spPr>
      </p:pic>
    </p:spTree>
    <p:extLst>
      <p:ext uri="{BB962C8B-B14F-4D97-AF65-F5344CB8AC3E}">
        <p14:creationId xmlns:p14="http://schemas.microsoft.com/office/powerpoint/2010/main" val="2803505801"/>
      </p:ext>
    </p:extLst>
  </p:cSld>
  <p:clrMapOvr>
    <a:masterClrMapping/>
  </p:clrMapOvr>
  <p:transition spd="slow">
    <p:push dir="u"/>
  </p:transition>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9400" y="3021758"/>
            <a:ext cx="9144000" cy="964883"/>
          </a:xfrm>
        </p:spPr>
        <p:txBody>
          <a:bodyPr>
            <a:normAutofit/>
          </a:bodyPr>
          <a:lstStyle/>
          <a:p>
            <a:r>
              <a:rPr lang="en-US" sz="3000" dirty="0"/>
              <a:t>Litter Prevention &amp; Recycling Grants</a:t>
            </a:r>
          </a:p>
        </p:txBody>
      </p:sp>
    </p:spTree>
    <p:extLst>
      <p:ext uri="{BB962C8B-B14F-4D97-AF65-F5344CB8AC3E}">
        <p14:creationId xmlns:p14="http://schemas.microsoft.com/office/powerpoint/2010/main" val="533378755"/>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Litter &amp; Recycling Grants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974975812"/>
              </p:ext>
            </p:extLst>
          </p:nvPr>
        </p:nvGraphicFramePr>
        <p:xfrm>
          <a:off x="838200" y="1456660"/>
          <a:ext cx="10515600" cy="4855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ooter Placeholder 3"/>
          <p:cNvSpPr>
            <a:spLocks noGrp="1"/>
          </p:cNvSpPr>
          <p:nvPr>
            <p:ph type="ftr" sz="quarter" idx="11"/>
          </p:nvPr>
        </p:nvSpPr>
        <p:spPr/>
        <p:txBody>
          <a:bodyPr/>
          <a:lstStyle/>
          <a:p>
            <a:pPr algn="l"/>
            <a:fld id="{61C9B584-852F-4056-BF30-ABA66A23FD41}" type="slidenum">
              <a:rPr lang="en-US" smtClean="0"/>
              <a:t>24</a:t>
            </a:fld>
            <a:r>
              <a:rPr lang="en-US" dirty="0"/>
              <a:t>					</a:t>
            </a:r>
            <a:endParaRPr lang="en-US" dirty="0">
              <a:solidFill>
                <a:srgbClr val="256EAB"/>
              </a:solidFill>
            </a:endParaRPr>
          </a:p>
        </p:txBody>
      </p:sp>
    </p:spTree>
    <p:extLst>
      <p:ext uri="{BB962C8B-B14F-4D97-AF65-F5344CB8AC3E}">
        <p14:creationId xmlns:p14="http://schemas.microsoft.com/office/powerpoint/2010/main" val="1027349168"/>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Litter &amp; Recycling Grants – Grant Year 2026</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808054452"/>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846286428"/>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Footer Placeholder 3">
            <a:extLst>
              <a:ext uri="{FF2B5EF4-FFF2-40B4-BE49-F238E27FC236}">
                <a16:creationId xmlns:a16="http://schemas.microsoft.com/office/drawing/2014/main" id="{F1CD7B6B-843E-5775-8618-8DD005447A17}"/>
              </a:ext>
            </a:extLst>
          </p:cNvPr>
          <p:cNvSpPr txBox="1">
            <a:spLocks/>
          </p:cNvSpPr>
          <p:nvPr/>
        </p:nvSpPr>
        <p:spPr>
          <a:xfrm>
            <a:off x="838200" y="6311900"/>
            <a:ext cx="10515600" cy="40957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C9B584-852F-4056-BF30-ABA66A23FD41}" type="slidenum">
              <a:rPr lang="en-US" sz="1200" smtClean="0">
                <a:solidFill>
                  <a:schemeClr val="tx1">
                    <a:lumMod val="50000"/>
                    <a:lumOff val="50000"/>
                  </a:schemeClr>
                </a:solidFill>
              </a:rPr>
              <a:pPr/>
              <a:t>25</a:t>
            </a:fld>
            <a:r>
              <a:rPr lang="en-US" sz="1200" dirty="0">
                <a:solidFill>
                  <a:schemeClr val="tx1">
                    <a:lumMod val="50000"/>
                    <a:lumOff val="50000"/>
                  </a:schemeClr>
                </a:solidFill>
              </a:rPr>
              <a:t>					</a:t>
            </a:r>
          </a:p>
        </p:txBody>
      </p:sp>
    </p:spTree>
    <p:extLst>
      <p:ext uri="{BB962C8B-B14F-4D97-AF65-F5344CB8AC3E}">
        <p14:creationId xmlns:p14="http://schemas.microsoft.com/office/powerpoint/2010/main" val="279595227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9400" y="3021758"/>
            <a:ext cx="9144000" cy="964883"/>
          </a:xfrm>
        </p:spPr>
        <p:txBody>
          <a:bodyPr>
            <a:normAutofit/>
          </a:bodyPr>
          <a:lstStyle/>
          <a:p>
            <a:r>
              <a:rPr lang="en-US" sz="3000" dirty="0"/>
              <a:t>Expanded Polystyrene (EPS) Ban &amp; Campaign</a:t>
            </a:r>
          </a:p>
        </p:txBody>
      </p:sp>
    </p:spTree>
    <p:extLst>
      <p:ext uri="{BB962C8B-B14F-4D97-AF65-F5344CB8AC3E}">
        <p14:creationId xmlns:p14="http://schemas.microsoft.com/office/powerpoint/2010/main" val="2359313001"/>
      </p:ext>
    </p:extLst>
  </p:cSld>
  <p:clrMapOvr>
    <a:masterClrMapping/>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b="1" dirty="0"/>
              <a:t>Expanded Polystyrene (EPS) Campaign &amp; Ban</a:t>
            </a:r>
          </a:p>
        </p:txBody>
      </p:sp>
      <p:sp>
        <p:nvSpPr>
          <p:cNvPr id="3" name="Content Placeholder 2"/>
          <p:cNvSpPr>
            <a:spLocks noGrp="1"/>
          </p:cNvSpPr>
          <p:nvPr>
            <p:ph sz="half" idx="1"/>
          </p:nvPr>
        </p:nvSpPr>
        <p:spPr>
          <a:xfrm>
            <a:off x="838200" y="1339702"/>
            <a:ext cx="10515600" cy="5153173"/>
          </a:xfrm>
        </p:spPr>
        <p:txBody>
          <a:bodyPr vert="horz" lIns="91440" tIns="45720" rIns="91440" bIns="45720" rtlCol="0" anchor="t">
            <a:noAutofit/>
          </a:bodyPr>
          <a:lstStyle/>
          <a:p>
            <a:r>
              <a:rPr lang="en-US" sz="1600" dirty="0"/>
              <a:t>§ 10.1-1424.3. Expanded polystyrene food service containers prohibited; civil penalty</a:t>
            </a:r>
          </a:p>
          <a:p>
            <a:pPr lvl="1"/>
            <a:r>
              <a:rPr lang="en-US" sz="1600" dirty="0"/>
              <a:t>Beginning July 1, 2023, no food vendor that is a restaurant or similar retail food establishment and is part of a chain with 20 or more locations offering for sale substantially the same menu items and doing business under the same name, regardless of the form of ownership of such locations, shall dispense prepared food to a customer in an expanded polystyrene food service container.</a:t>
            </a:r>
          </a:p>
          <a:p>
            <a:pPr lvl="1"/>
            <a:r>
              <a:rPr lang="en-US" sz="1600" dirty="0"/>
              <a:t>Beginning July 1, 2025, no food vendor of any type shall dispense prepared food to a customer in an expanded polystyrene food service container.</a:t>
            </a:r>
          </a:p>
          <a:p>
            <a:endParaRPr lang="en-US" sz="1600" dirty="0"/>
          </a:p>
          <a:p>
            <a:r>
              <a:rPr lang="en-US" sz="1600" dirty="0"/>
              <a:t>Prohibition of use by food vendors {§10.1-1424.3}</a:t>
            </a:r>
          </a:p>
          <a:p>
            <a:pPr lvl="1"/>
            <a:r>
              <a:rPr lang="en-US" sz="1600" dirty="0"/>
              <a:t>July 1, </a:t>
            </a:r>
            <a:r>
              <a:rPr lang="en-US" sz="1600" strike="sngStrike" dirty="0"/>
              <a:t>2023</a:t>
            </a:r>
            <a:r>
              <a:rPr lang="en-US" sz="1600" dirty="0"/>
              <a:t> </a:t>
            </a:r>
            <a:r>
              <a:rPr lang="en-US" sz="1600" strike="sngStrike" dirty="0"/>
              <a:t>2028</a:t>
            </a:r>
            <a:r>
              <a:rPr lang="en-US" sz="1600" dirty="0">
                <a:solidFill>
                  <a:srgbClr val="FF0000"/>
                </a:solidFill>
              </a:rPr>
              <a:t> </a:t>
            </a:r>
            <a:r>
              <a:rPr lang="en-US" sz="1600" b="1" dirty="0">
                <a:solidFill>
                  <a:srgbClr val="FF0000"/>
                </a:solidFill>
              </a:rPr>
              <a:t>2025</a:t>
            </a:r>
            <a:r>
              <a:rPr lang="en-US" sz="1600" dirty="0">
                <a:solidFill>
                  <a:srgbClr val="FF0000"/>
                </a:solidFill>
              </a:rPr>
              <a:t> </a:t>
            </a:r>
            <a:r>
              <a:rPr lang="en-US" sz="1600" dirty="0"/>
              <a:t>for chain restaurants</a:t>
            </a:r>
          </a:p>
          <a:p>
            <a:pPr lvl="1"/>
            <a:r>
              <a:rPr lang="en-US" sz="1600" dirty="0"/>
              <a:t>July 1, </a:t>
            </a:r>
            <a:r>
              <a:rPr lang="en-US" sz="1600" strike="sngStrike" dirty="0"/>
              <a:t>2025</a:t>
            </a:r>
            <a:r>
              <a:rPr lang="en-US" sz="1600" dirty="0"/>
              <a:t> </a:t>
            </a:r>
            <a:r>
              <a:rPr lang="en-US" sz="1600" strike="sngStrike" dirty="0"/>
              <a:t>2030</a:t>
            </a:r>
            <a:r>
              <a:rPr lang="en-US" sz="1600" dirty="0"/>
              <a:t> </a:t>
            </a:r>
            <a:r>
              <a:rPr lang="en-US" sz="1600" b="1" dirty="0">
                <a:solidFill>
                  <a:srgbClr val="FF0000"/>
                </a:solidFill>
              </a:rPr>
              <a:t>2026</a:t>
            </a:r>
            <a:r>
              <a:rPr lang="en-US" sz="1600" dirty="0"/>
              <a:t> for all other vendors</a:t>
            </a:r>
          </a:p>
          <a:p>
            <a:pPr lvl="1"/>
            <a:r>
              <a:rPr lang="en-US" sz="1600" dirty="0"/>
              <a:t>Localities responsible for enforcement &amp; can grant exemptions</a:t>
            </a:r>
          </a:p>
          <a:p>
            <a:endParaRPr lang="en-US" sz="1600" dirty="0"/>
          </a:p>
          <a:p>
            <a:r>
              <a:rPr lang="en-US" sz="1600" dirty="0"/>
              <a:t>Updated DEQ webpages with resources and information on the ban</a:t>
            </a:r>
          </a:p>
          <a:p>
            <a:endParaRPr lang="en-US" sz="1600" dirty="0"/>
          </a:p>
          <a:p>
            <a:r>
              <a:rPr lang="en-US" sz="1600" dirty="0"/>
              <a:t>Reached out to VA localities and requested for the designated locality contact for implementing the EPS ban - Information will be posted on our website in the next few weeks.</a:t>
            </a:r>
          </a:p>
        </p:txBody>
      </p:sp>
      <p:sp>
        <p:nvSpPr>
          <p:cNvPr id="4" name="Footer Placeholder 3">
            <a:extLst>
              <a:ext uri="{FF2B5EF4-FFF2-40B4-BE49-F238E27FC236}">
                <a16:creationId xmlns:a16="http://schemas.microsoft.com/office/drawing/2014/main" id="{2EB05EF3-544D-F528-9DF7-A74344FB85CB}"/>
              </a:ext>
            </a:extLst>
          </p:cNvPr>
          <p:cNvSpPr>
            <a:spLocks noGrp="1"/>
          </p:cNvSpPr>
          <p:nvPr/>
        </p:nvSpPr>
        <p:spPr>
          <a:xfrm>
            <a:off x="838200" y="6311900"/>
            <a:ext cx="10515600" cy="409575"/>
          </a:xfrm>
          <a:prstGeom prst="rect">
            <a:avLst/>
          </a:prstGeom>
        </p:spPr>
        <p:txBody>
          <a:bodyPr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1C9B584-852F-4056-BF30-ABA66A23FD41}" type="slidenum">
              <a:rPr lang="en-US" sz="1200" smtClean="0">
                <a:solidFill>
                  <a:schemeClr val="tx1">
                    <a:lumMod val="50000"/>
                    <a:lumOff val="50000"/>
                  </a:schemeClr>
                </a:solidFill>
              </a:rPr>
              <a:pPr algn="l"/>
              <a:t>27</a:t>
            </a:fld>
            <a:r>
              <a:rPr lang="en-US" sz="1400" dirty="0">
                <a:solidFill>
                  <a:schemeClr val="tx1">
                    <a:lumMod val="65000"/>
                    <a:lumOff val="35000"/>
                  </a:schemeClr>
                </a:solidFill>
              </a:rPr>
              <a:t>					</a:t>
            </a:r>
          </a:p>
        </p:txBody>
      </p:sp>
    </p:spTree>
    <p:extLst>
      <p:ext uri="{BB962C8B-B14F-4D97-AF65-F5344CB8AC3E}">
        <p14:creationId xmlns:p14="http://schemas.microsoft.com/office/powerpoint/2010/main" val="2026901816"/>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B8B15-8C17-DB55-1BFC-A0858A29F919}"/>
              </a:ext>
            </a:extLst>
          </p:cNvPr>
          <p:cNvSpPr>
            <a:spLocks noGrp="1"/>
          </p:cNvSpPr>
          <p:nvPr>
            <p:ph type="title"/>
          </p:nvPr>
        </p:nvSpPr>
        <p:spPr/>
        <p:txBody>
          <a:bodyPr/>
          <a:lstStyle/>
          <a:p>
            <a:r>
              <a:rPr lang="en-US" sz="3200" dirty="0"/>
              <a:t>EPS Campaign</a:t>
            </a:r>
            <a:endParaRPr lang="en-US" dirty="0"/>
          </a:p>
        </p:txBody>
      </p:sp>
      <p:sp>
        <p:nvSpPr>
          <p:cNvPr id="3" name="Content Placeholder 2">
            <a:extLst>
              <a:ext uri="{FF2B5EF4-FFF2-40B4-BE49-F238E27FC236}">
                <a16:creationId xmlns:a16="http://schemas.microsoft.com/office/drawing/2014/main" id="{56A5CA1C-FA0F-7CD7-EC31-BBC27BC4437B}"/>
              </a:ext>
            </a:extLst>
          </p:cNvPr>
          <p:cNvSpPr>
            <a:spLocks noGrp="1"/>
          </p:cNvSpPr>
          <p:nvPr>
            <p:ph idx="1"/>
          </p:nvPr>
        </p:nvSpPr>
        <p:spPr/>
        <p:txBody>
          <a:bodyPr>
            <a:normAutofit/>
          </a:bodyPr>
          <a:lstStyle/>
          <a:p>
            <a:r>
              <a:rPr lang="en-US" sz="2300" dirty="0"/>
              <a:t>HB1902 (2021 GA) – Changes to allocation of Litter Grant funds. </a:t>
            </a:r>
            <a:r>
              <a:rPr lang="en-US" sz="2300" u="sng" dirty="0"/>
              <a:t>Up to 5% allocation for EPS campaign</a:t>
            </a:r>
          </a:p>
          <a:p>
            <a:endParaRPr lang="en-US" sz="2300" u="sng" dirty="0"/>
          </a:p>
          <a:p>
            <a:r>
              <a:rPr lang="en-US" sz="2300" dirty="0"/>
              <a:t>The operation of public information campaigns to discourage the sale and use of expanded polystyrene products and to promote alternatives to expanded polystyrene.</a:t>
            </a:r>
          </a:p>
          <a:p>
            <a:endParaRPr lang="en-US" sz="2300" dirty="0"/>
          </a:p>
          <a:p>
            <a:r>
              <a:rPr lang="en-US" sz="2300" dirty="0"/>
              <a:t>Localities can currently opt into receiving additional funds for the EPS campaign as part of their non-competitive litter grant</a:t>
            </a:r>
          </a:p>
        </p:txBody>
      </p:sp>
      <p:sp>
        <p:nvSpPr>
          <p:cNvPr id="4" name="Footer Placeholder 3">
            <a:extLst>
              <a:ext uri="{FF2B5EF4-FFF2-40B4-BE49-F238E27FC236}">
                <a16:creationId xmlns:a16="http://schemas.microsoft.com/office/drawing/2014/main" id="{DC68F6F4-C023-C966-D27A-07F18D9FED21}"/>
              </a:ext>
            </a:extLst>
          </p:cNvPr>
          <p:cNvSpPr>
            <a:spLocks noGrp="1"/>
          </p:cNvSpPr>
          <p:nvPr>
            <p:ph type="ftr" sz="quarter" idx="11"/>
          </p:nvPr>
        </p:nvSpPr>
        <p:spPr/>
        <p:txBody>
          <a:bodyPr/>
          <a:lstStyle/>
          <a:p>
            <a:pPr algn="l"/>
            <a:fld id="{61C9B584-852F-4056-BF30-ABA66A23FD41}" type="slidenum">
              <a:rPr lang="en-US" smtClean="0"/>
              <a:t>28</a:t>
            </a:fld>
            <a:r>
              <a:rPr lang="en-US"/>
              <a:t>					</a:t>
            </a:r>
            <a:endParaRPr lang="en-US">
              <a:solidFill>
                <a:srgbClr val="256EAB"/>
              </a:solidFill>
            </a:endParaRPr>
          </a:p>
        </p:txBody>
      </p:sp>
    </p:spTree>
    <p:extLst>
      <p:ext uri="{BB962C8B-B14F-4D97-AF65-F5344CB8AC3E}">
        <p14:creationId xmlns:p14="http://schemas.microsoft.com/office/powerpoint/2010/main" val="568608795"/>
      </p:ext>
    </p:extLst>
  </p:cSld>
  <p:clrMapOvr>
    <a:masterClrMapping/>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9400" y="3021758"/>
            <a:ext cx="9144000" cy="964883"/>
          </a:xfrm>
        </p:spPr>
        <p:txBody>
          <a:bodyPr>
            <a:normAutofit/>
          </a:bodyPr>
          <a:lstStyle/>
          <a:p>
            <a:r>
              <a:rPr lang="en-US" sz="3000" dirty="0"/>
              <a:t>Solid Waste Management Plans (SWMPs)</a:t>
            </a:r>
          </a:p>
        </p:txBody>
      </p:sp>
    </p:spTree>
    <p:extLst>
      <p:ext uri="{BB962C8B-B14F-4D97-AF65-F5344CB8AC3E}">
        <p14:creationId xmlns:p14="http://schemas.microsoft.com/office/powerpoint/2010/main" val="3033533540"/>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F22C73-9885-DD45-A4B2-9B095C6A57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E859BCE-39E4-F5E9-B032-2EBB659B946B}"/>
              </a:ext>
            </a:extLst>
          </p:cNvPr>
          <p:cNvSpPr>
            <a:spLocks noGrp="1"/>
          </p:cNvSpPr>
          <p:nvPr>
            <p:ph type="ctrTitle"/>
          </p:nvPr>
        </p:nvSpPr>
        <p:spPr>
          <a:xfrm>
            <a:off x="1549400" y="3021758"/>
            <a:ext cx="9144000" cy="964883"/>
          </a:xfrm>
        </p:spPr>
        <p:txBody>
          <a:bodyPr>
            <a:normAutofit/>
          </a:bodyPr>
          <a:lstStyle/>
          <a:p>
            <a:r>
              <a:rPr lang="en-US" sz="3000" dirty="0"/>
              <a:t>Statewide Solid Waste Management Plan (SWMP) Development</a:t>
            </a:r>
          </a:p>
        </p:txBody>
      </p:sp>
    </p:spTree>
    <p:extLst>
      <p:ext uri="{BB962C8B-B14F-4D97-AF65-F5344CB8AC3E}">
        <p14:creationId xmlns:p14="http://schemas.microsoft.com/office/powerpoint/2010/main" val="828749166"/>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SWMPs – 5-Year Updates</a:t>
            </a:r>
          </a:p>
        </p:txBody>
      </p:sp>
      <p:sp>
        <p:nvSpPr>
          <p:cNvPr id="3" name="Content Placeholder 2"/>
          <p:cNvSpPr>
            <a:spLocks noGrp="1"/>
          </p:cNvSpPr>
          <p:nvPr>
            <p:ph idx="1"/>
          </p:nvPr>
        </p:nvSpPr>
        <p:spPr/>
        <p:txBody>
          <a:bodyPr>
            <a:normAutofit/>
          </a:bodyPr>
          <a:lstStyle/>
          <a:p>
            <a:r>
              <a:rPr lang="en-US" sz="2200" dirty="0"/>
              <a:t>Submit a 5-year update </a:t>
            </a:r>
            <a:r>
              <a:rPr lang="en-US" sz="2200" dirty="0">
                <a:effectLst/>
                <a:ea typeface="Times New Roman" panose="02020603050405020304" pitchFamily="18" charset="0"/>
              </a:rPr>
              <a:t>certification letter stating that the 3 elements covered under 9VAC20-130-173 have been maintained and updated</a:t>
            </a:r>
          </a:p>
          <a:p>
            <a:endParaRPr lang="en-US" sz="2200" dirty="0">
              <a:ea typeface="Times New Roman" panose="02020603050405020304" pitchFamily="18" charset="0"/>
            </a:endParaRPr>
          </a:p>
          <a:p>
            <a:r>
              <a:rPr lang="en-US" sz="2200" dirty="0">
                <a:effectLst/>
                <a:ea typeface="Times New Roman" panose="02020603050405020304" pitchFamily="18" charset="0"/>
              </a:rPr>
              <a:t>Copy of the updated SWMP reflecting updates certified in the certification letter</a:t>
            </a:r>
          </a:p>
          <a:p>
            <a:endParaRPr lang="en-US" sz="2200" dirty="0">
              <a:effectLst/>
              <a:ea typeface="Times New Roman" panose="02020603050405020304" pitchFamily="18" charset="0"/>
            </a:endParaRPr>
          </a:p>
          <a:p>
            <a:r>
              <a:rPr lang="en-US" sz="2200" dirty="0">
                <a:effectLst/>
                <a:ea typeface="Times New Roman" panose="02020603050405020304" pitchFamily="18" charset="0"/>
              </a:rPr>
              <a:t>Does not require public participation unless the SWPU’s internal process requires it</a:t>
            </a:r>
            <a:endParaRPr lang="en-US" sz="2200" dirty="0">
              <a:effectLst/>
              <a:ea typeface="Aptos" panose="020B0004020202020204" pitchFamily="34" charset="0"/>
            </a:endParaRPr>
          </a:p>
          <a:p>
            <a:pPr marL="0" indent="0">
              <a:buNone/>
            </a:pPr>
            <a:endParaRPr lang="en-US" sz="2500" dirty="0">
              <a:latin typeface="+mn-lt"/>
            </a:endParaRPr>
          </a:p>
          <a:p>
            <a:pPr marL="0" indent="0">
              <a:buNone/>
            </a:pPr>
            <a:endParaRPr lang="en-US" sz="2300" dirty="0">
              <a:latin typeface="+mn-lt"/>
            </a:endParaRPr>
          </a:p>
          <a:p>
            <a:endParaRPr lang="en-US" sz="2300" dirty="0">
              <a:latin typeface="+mn-lt"/>
            </a:endParaRPr>
          </a:p>
          <a:p>
            <a:endParaRPr lang="en-US" sz="2300" dirty="0">
              <a:latin typeface="+mn-lt"/>
            </a:endParaRPr>
          </a:p>
        </p:txBody>
      </p:sp>
      <p:sp>
        <p:nvSpPr>
          <p:cNvPr id="4" name="Footer Placeholder 3"/>
          <p:cNvSpPr>
            <a:spLocks noGrp="1"/>
          </p:cNvSpPr>
          <p:nvPr>
            <p:ph type="ftr" sz="quarter" idx="11"/>
          </p:nvPr>
        </p:nvSpPr>
        <p:spPr/>
        <p:txBody>
          <a:bodyPr/>
          <a:lstStyle/>
          <a:p>
            <a:pPr algn="l"/>
            <a:fld id="{61C9B584-852F-4056-BF30-ABA66A23FD41}" type="slidenum">
              <a:rPr lang="en-US" smtClean="0"/>
              <a:t>30</a:t>
            </a:fld>
            <a:r>
              <a:rPr lang="en-US"/>
              <a:t>					</a:t>
            </a:r>
            <a:endParaRPr lang="en-US" dirty="0">
              <a:solidFill>
                <a:srgbClr val="256EAB"/>
              </a:solidFill>
            </a:endParaRPr>
          </a:p>
        </p:txBody>
      </p:sp>
    </p:spTree>
    <p:extLst>
      <p:ext uri="{BB962C8B-B14F-4D97-AF65-F5344CB8AC3E}">
        <p14:creationId xmlns:p14="http://schemas.microsoft.com/office/powerpoint/2010/main" val="1259094380"/>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SWMPs – Minor Amendments</a:t>
            </a:r>
          </a:p>
        </p:txBody>
      </p:sp>
      <p:sp>
        <p:nvSpPr>
          <p:cNvPr id="3" name="Content Placeholder 2"/>
          <p:cNvSpPr>
            <a:spLocks noGrp="1"/>
          </p:cNvSpPr>
          <p:nvPr>
            <p:ph idx="1"/>
          </p:nvPr>
        </p:nvSpPr>
        <p:spPr/>
        <p:txBody>
          <a:bodyPr>
            <a:normAutofit/>
          </a:bodyPr>
          <a:lstStyle/>
          <a:p>
            <a:r>
              <a:rPr lang="en-US" sz="2200" dirty="0"/>
              <a:t>Submit a minor amendment letter identifying the amendment per 9VAC20-130-175.C and stating the purpose of the amendment</a:t>
            </a:r>
          </a:p>
          <a:p>
            <a:endParaRPr lang="en-US" sz="2200" dirty="0"/>
          </a:p>
          <a:p>
            <a:r>
              <a:rPr lang="en-US" sz="2200" dirty="0"/>
              <a:t>Copy of the updated pages/SWMP reflecting the minor amendment</a:t>
            </a:r>
          </a:p>
          <a:p>
            <a:endParaRPr lang="en-US" sz="2200" dirty="0"/>
          </a:p>
          <a:p>
            <a:r>
              <a:rPr lang="en-US" sz="2200" dirty="0"/>
              <a:t>Does not require public participation except if the SWPU’s internal process requires it</a:t>
            </a:r>
          </a:p>
          <a:p>
            <a:pPr marL="0" indent="0">
              <a:buNone/>
            </a:pPr>
            <a:endParaRPr lang="en-US" sz="2300" dirty="0">
              <a:latin typeface="+mn-lt"/>
            </a:endParaRPr>
          </a:p>
        </p:txBody>
      </p:sp>
      <p:sp>
        <p:nvSpPr>
          <p:cNvPr id="4" name="Footer Placeholder 3"/>
          <p:cNvSpPr>
            <a:spLocks noGrp="1"/>
          </p:cNvSpPr>
          <p:nvPr>
            <p:ph type="ftr" sz="quarter" idx="11"/>
          </p:nvPr>
        </p:nvSpPr>
        <p:spPr/>
        <p:txBody>
          <a:bodyPr/>
          <a:lstStyle/>
          <a:p>
            <a:pPr algn="l"/>
            <a:fld id="{61C9B584-852F-4056-BF30-ABA66A23FD41}" type="slidenum">
              <a:rPr lang="en-US" smtClean="0"/>
              <a:t>31</a:t>
            </a:fld>
            <a:r>
              <a:rPr lang="en-US"/>
              <a:t>					</a:t>
            </a:r>
            <a:endParaRPr lang="en-US" dirty="0">
              <a:solidFill>
                <a:srgbClr val="256EAB"/>
              </a:solidFill>
            </a:endParaRPr>
          </a:p>
        </p:txBody>
      </p:sp>
    </p:spTree>
    <p:extLst>
      <p:ext uri="{BB962C8B-B14F-4D97-AF65-F5344CB8AC3E}">
        <p14:creationId xmlns:p14="http://schemas.microsoft.com/office/powerpoint/2010/main" val="2246054334"/>
      </p:ext>
    </p:extLst>
  </p:cSld>
  <p:clrMapOvr>
    <a:masterClrMapping/>
  </p:clrMapOvr>
  <p:transition spd="slow">
    <p:push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SWMPs – Major Amendments</a:t>
            </a:r>
          </a:p>
        </p:txBody>
      </p:sp>
      <p:sp>
        <p:nvSpPr>
          <p:cNvPr id="3" name="Content Placeholder 2"/>
          <p:cNvSpPr>
            <a:spLocks noGrp="1"/>
          </p:cNvSpPr>
          <p:nvPr>
            <p:ph idx="1"/>
          </p:nvPr>
        </p:nvSpPr>
        <p:spPr/>
        <p:txBody>
          <a:bodyPr>
            <a:normAutofit fontScale="92500" lnSpcReduction="10000"/>
          </a:bodyPr>
          <a:lstStyle/>
          <a:p>
            <a:r>
              <a:rPr lang="en-US" sz="2200" dirty="0"/>
              <a:t>Submit a major amendment letter identifying the amendment per 9VAC20-130-175.B and stating the purpose of the amendment</a:t>
            </a:r>
          </a:p>
          <a:p>
            <a:endParaRPr lang="en-US" sz="2200" dirty="0"/>
          </a:p>
          <a:p>
            <a:r>
              <a:rPr lang="en-US" sz="2200" dirty="0"/>
              <a:t>Copy of the updated SWMP reflecting the major amendment</a:t>
            </a:r>
          </a:p>
          <a:p>
            <a:endParaRPr lang="en-US" sz="2200" dirty="0"/>
          </a:p>
          <a:p>
            <a:r>
              <a:rPr lang="en-US" sz="2200" dirty="0"/>
              <a:t>Requires public participation per 9VAC20-130-130</a:t>
            </a:r>
          </a:p>
          <a:p>
            <a:pPr lvl="1"/>
            <a:r>
              <a:rPr lang="en-US" sz="2200" dirty="0"/>
              <a:t>Public notice copy, which should explicitly state the major amendment being conducted (for example: a major amendment is being done for an increase in landfill capacity from XX cubic yards to YY cubic yards)</a:t>
            </a:r>
          </a:p>
          <a:p>
            <a:pPr lvl="1"/>
            <a:endParaRPr lang="en-US" sz="2200" dirty="0"/>
          </a:p>
          <a:p>
            <a:pPr lvl="1"/>
            <a:r>
              <a:rPr lang="en-US" sz="2200" dirty="0"/>
              <a:t>Public hearing/meeting documentation</a:t>
            </a:r>
          </a:p>
          <a:p>
            <a:pPr lvl="1"/>
            <a:endParaRPr lang="en-US" sz="2200" dirty="0"/>
          </a:p>
          <a:p>
            <a:pPr lvl="1"/>
            <a:r>
              <a:rPr lang="en-US" sz="2200" dirty="0"/>
              <a:t>Copy of written and/or oral comments received and the SWPUs response to the comments</a:t>
            </a:r>
          </a:p>
          <a:p>
            <a:pPr lvl="1"/>
            <a:endParaRPr lang="en-US" sz="2300" dirty="0">
              <a:latin typeface="+mn-lt"/>
            </a:endParaRPr>
          </a:p>
          <a:p>
            <a:endParaRPr lang="en-US" sz="2300" dirty="0">
              <a:latin typeface="+mn-lt"/>
            </a:endParaRPr>
          </a:p>
          <a:p>
            <a:endParaRPr lang="en-US" sz="2300" dirty="0">
              <a:latin typeface="+mn-lt"/>
            </a:endParaRPr>
          </a:p>
        </p:txBody>
      </p:sp>
      <p:sp>
        <p:nvSpPr>
          <p:cNvPr id="4" name="Footer Placeholder 3"/>
          <p:cNvSpPr>
            <a:spLocks noGrp="1"/>
          </p:cNvSpPr>
          <p:nvPr>
            <p:ph type="ftr" sz="quarter" idx="11"/>
          </p:nvPr>
        </p:nvSpPr>
        <p:spPr/>
        <p:txBody>
          <a:bodyPr/>
          <a:lstStyle/>
          <a:p>
            <a:pPr algn="l"/>
            <a:fld id="{61C9B584-852F-4056-BF30-ABA66A23FD41}" type="slidenum">
              <a:rPr lang="en-US" smtClean="0"/>
              <a:t>32</a:t>
            </a:fld>
            <a:r>
              <a:rPr lang="en-US"/>
              <a:t>					</a:t>
            </a:r>
            <a:endParaRPr lang="en-US" dirty="0">
              <a:solidFill>
                <a:srgbClr val="256EAB"/>
              </a:solidFill>
            </a:endParaRPr>
          </a:p>
        </p:txBody>
      </p:sp>
    </p:spTree>
    <p:extLst>
      <p:ext uri="{BB962C8B-B14F-4D97-AF65-F5344CB8AC3E}">
        <p14:creationId xmlns:p14="http://schemas.microsoft.com/office/powerpoint/2010/main" val="627841140"/>
      </p:ext>
    </p:extLst>
  </p:cSld>
  <p:clrMapOvr>
    <a:masterClrMapping/>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SWMPs – Plan Amendments</a:t>
            </a:r>
          </a:p>
        </p:txBody>
      </p:sp>
      <p:sp>
        <p:nvSpPr>
          <p:cNvPr id="3" name="Content Placeholder 2"/>
          <p:cNvSpPr>
            <a:spLocks noGrp="1"/>
          </p:cNvSpPr>
          <p:nvPr>
            <p:ph idx="1"/>
          </p:nvPr>
        </p:nvSpPr>
        <p:spPr>
          <a:xfrm>
            <a:off x="847060" y="1825625"/>
            <a:ext cx="10515600" cy="4351338"/>
          </a:xfrm>
        </p:spPr>
        <p:txBody>
          <a:bodyPr>
            <a:normAutofit/>
          </a:bodyPr>
          <a:lstStyle/>
          <a:p>
            <a:r>
              <a:rPr lang="en-US" sz="2200" dirty="0"/>
              <a:t>Submit a plan amendment letter identifying the amendment per 9VAC20-130-110 and stating the purpose of the amendment (usually occurs if you have a new plan or it is rewritten)</a:t>
            </a:r>
          </a:p>
          <a:p>
            <a:endParaRPr lang="en-US" sz="2200" dirty="0"/>
          </a:p>
          <a:p>
            <a:r>
              <a:rPr lang="en-US" sz="2200" dirty="0"/>
              <a:t>Copy of the updated/revised SWMP reflecting the plan amendment</a:t>
            </a:r>
          </a:p>
          <a:p>
            <a:endParaRPr lang="en-US" sz="2200" dirty="0"/>
          </a:p>
          <a:p>
            <a:r>
              <a:rPr lang="en-US" sz="2200" dirty="0"/>
              <a:t>Requires public participation per 9VAC20-130-130</a:t>
            </a:r>
          </a:p>
          <a:p>
            <a:endParaRPr lang="en-US" sz="2200" dirty="0"/>
          </a:p>
          <a:p>
            <a:r>
              <a:rPr lang="en-US" sz="2200" dirty="0"/>
              <a:t>Note: 5-year updates will still be due from the original plan approval date, even though the plan has been amended/revised in full</a:t>
            </a:r>
          </a:p>
          <a:p>
            <a:pPr marL="0" indent="0">
              <a:buNone/>
            </a:pPr>
            <a:endParaRPr lang="en-US" sz="2300" dirty="0">
              <a:latin typeface="+mn-lt"/>
            </a:endParaRPr>
          </a:p>
        </p:txBody>
      </p:sp>
      <p:sp>
        <p:nvSpPr>
          <p:cNvPr id="4" name="Footer Placeholder 3"/>
          <p:cNvSpPr>
            <a:spLocks noGrp="1"/>
          </p:cNvSpPr>
          <p:nvPr>
            <p:ph type="ftr" sz="quarter" idx="11"/>
          </p:nvPr>
        </p:nvSpPr>
        <p:spPr/>
        <p:txBody>
          <a:bodyPr/>
          <a:lstStyle/>
          <a:p>
            <a:pPr algn="l"/>
            <a:fld id="{61C9B584-852F-4056-BF30-ABA66A23FD41}" type="slidenum">
              <a:rPr lang="en-US" smtClean="0"/>
              <a:t>33</a:t>
            </a:fld>
            <a:r>
              <a:rPr lang="en-US"/>
              <a:t>					</a:t>
            </a:r>
            <a:endParaRPr lang="en-US" dirty="0">
              <a:solidFill>
                <a:srgbClr val="256EAB"/>
              </a:solidFill>
            </a:endParaRPr>
          </a:p>
        </p:txBody>
      </p:sp>
    </p:spTree>
    <p:extLst>
      <p:ext uri="{BB962C8B-B14F-4D97-AF65-F5344CB8AC3E}">
        <p14:creationId xmlns:p14="http://schemas.microsoft.com/office/powerpoint/2010/main" val="1459324904"/>
      </p:ext>
    </p:extLst>
  </p:cSld>
  <p:clrMapOvr>
    <a:masterClrMapping/>
  </p:clrMapOvr>
  <p:transition spd="slow">
    <p:push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normAutofit/>
          </a:bodyPr>
          <a:lstStyle/>
          <a:p>
            <a:pPr marL="0" indent="0" algn="ctr">
              <a:buNone/>
            </a:pPr>
            <a:endParaRPr lang="en-US" sz="2200" dirty="0">
              <a:solidFill>
                <a:schemeClr val="tx1"/>
              </a:solidFill>
            </a:endParaRPr>
          </a:p>
          <a:p>
            <a:pPr marL="0" indent="0" algn="ctr">
              <a:buNone/>
            </a:pPr>
            <a:r>
              <a:rPr lang="en-US" sz="2200" dirty="0">
                <a:solidFill>
                  <a:schemeClr val="tx1"/>
                </a:solidFill>
              </a:rPr>
              <a:t>Sanjay Thirunagari </a:t>
            </a:r>
          </a:p>
          <a:p>
            <a:pPr marL="0" indent="0" algn="ctr">
              <a:buNone/>
            </a:pPr>
            <a:r>
              <a:rPr lang="en-US" sz="2200" dirty="0">
                <a:solidFill>
                  <a:srgbClr val="92D050"/>
                </a:solidFill>
                <a:hlinkClick r:id="rId3"/>
              </a:rPr>
              <a:t>sanjay.thirunagari@deq.virginia.gov</a:t>
            </a:r>
            <a:endParaRPr lang="en-US" sz="2200" dirty="0">
              <a:solidFill>
                <a:srgbClr val="92D050"/>
              </a:solidFill>
            </a:endParaRPr>
          </a:p>
          <a:p>
            <a:pPr marL="0" indent="0" algn="ctr">
              <a:buNone/>
            </a:pPr>
            <a:r>
              <a:rPr lang="en-US" sz="2200" dirty="0">
                <a:solidFill>
                  <a:schemeClr val="tx1"/>
                </a:solidFill>
              </a:rPr>
              <a:t>(804)659-1532</a:t>
            </a:r>
          </a:p>
          <a:p>
            <a:pPr marL="0" indent="0" algn="ctr">
              <a:buNone/>
            </a:pPr>
            <a:endParaRPr lang="en-US" sz="2200" dirty="0">
              <a:solidFill>
                <a:schemeClr val="tx1"/>
              </a:solidFill>
            </a:endParaRPr>
          </a:p>
          <a:p>
            <a:pPr marL="0" indent="0" algn="ctr">
              <a:buNone/>
            </a:pPr>
            <a:r>
              <a:rPr lang="en-US" sz="2200" dirty="0">
                <a:solidFill>
                  <a:schemeClr val="tx1"/>
                </a:solidFill>
              </a:rPr>
              <a:t>Prina Chudasama</a:t>
            </a:r>
          </a:p>
          <a:p>
            <a:pPr marL="0" indent="0" algn="ctr">
              <a:buNone/>
            </a:pPr>
            <a:r>
              <a:rPr lang="en-US" sz="2200" dirty="0">
                <a:solidFill>
                  <a:schemeClr val="tx1"/>
                </a:solidFill>
                <a:hlinkClick r:id="rId4"/>
              </a:rPr>
              <a:t>prina.chudasama@deq.virginia.gov</a:t>
            </a:r>
            <a:endParaRPr lang="en-US" sz="2200" dirty="0">
              <a:solidFill>
                <a:schemeClr val="tx1"/>
              </a:solidFill>
            </a:endParaRPr>
          </a:p>
          <a:p>
            <a:pPr marL="0" indent="0" algn="ctr">
              <a:buNone/>
            </a:pPr>
            <a:r>
              <a:rPr lang="en-US" sz="2200" dirty="0">
                <a:solidFill>
                  <a:schemeClr val="tx1"/>
                </a:solidFill>
              </a:rPr>
              <a:t>(804)659-1530</a:t>
            </a:r>
          </a:p>
          <a:p>
            <a:pPr marL="0" indent="0" algn="ctr">
              <a:buNone/>
            </a:pPr>
            <a:endParaRPr lang="en-US" sz="2500" dirty="0">
              <a:solidFill>
                <a:schemeClr val="tx1"/>
              </a:solidFill>
              <a:latin typeface="Calibri" panose="020F0502020204030204" pitchFamily="34" charset="0"/>
              <a:cs typeface="Times New Roman" pitchFamily="18" charset="0"/>
            </a:endParaRPr>
          </a:p>
          <a:p>
            <a:pPr marL="0" indent="0" algn="ctr">
              <a:buNone/>
            </a:pPr>
            <a:endParaRPr lang="en-US" sz="2500" dirty="0">
              <a:solidFill>
                <a:schemeClr val="tx1"/>
              </a:solidFill>
              <a:latin typeface="Calibri" panose="020F0502020204030204" pitchFamily="34" charset="0"/>
              <a:cs typeface="Times New Roman" pitchFamily="18" charset="0"/>
            </a:endParaRPr>
          </a:p>
        </p:txBody>
      </p:sp>
      <p:sp>
        <p:nvSpPr>
          <p:cNvPr id="4" name="Footer Placeholder 3"/>
          <p:cNvSpPr>
            <a:spLocks noGrp="1"/>
          </p:cNvSpPr>
          <p:nvPr>
            <p:ph type="ftr" sz="quarter" idx="1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61C9B584-852F-4056-BF30-ABA66A23FD4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34</a:t>
            </a:fld>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					</a:t>
            </a:r>
            <a:endParaRPr kumimoji="0" lang="en-US" sz="1200" b="0" i="0" u="none" strike="noStrike" kern="1200" cap="none" spc="0" normalizeH="0" baseline="0" noProof="0" dirty="0">
              <a:ln>
                <a:noFill/>
              </a:ln>
              <a:solidFill>
                <a:srgbClr val="256EAB"/>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804230"/>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75203-347B-E10C-9259-21BFBDC17F77}"/>
              </a:ext>
            </a:extLst>
          </p:cNvPr>
          <p:cNvSpPr>
            <a:spLocks noGrp="1"/>
          </p:cNvSpPr>
          <p:nvPr>
            <p:ph type="title"/>
          </p:nvPr>
        </p:nvSpPr>
        <p:spPr>
          <a:xfrm>
            <a:off x="838200" y="2766218"/>
            <a:ext cx="10515600" cy="1325563"/>
          </a:xfrm>
        </p:spPr>
        <p:txBody>
          <a:bodyPr>
            <a:normAutofit/>
          </a:bodyPr>
          <a:lstStyle/>
          <a:p>
            <a:pPr algn="ctr"/>
            <a:r>
              <a:rPr lang="en-US" sz="4000" dirty="0"/>
              <a:t>Questions?</a:t>
            </a:r>
          </a:p>
        </p:txBody>
      </p:sp>
      <p:sp>
        <p:nvSpPr>
          <p:cNvPr id="4" name="Footer Placeholder 3">
            <a:extLst>
              <a:ext uri="{FF2B5EF4-FFF2-40B4-BE49-F238E27FC236}">
                <a16:creationId xmlns:a16="http://schemas.microsoft.com/office/drawing/2014/main" id="{C002D0D5-E7E8-8783-DB2A-D64EC1FD5421}"/>
              </a:ext>
            </a:extLst>
          </p:cNvPr>
          <p:cNvSpPr>
            <a:spLocks noGrp="1"/>
          </p:cNvSpPr>
          <p:nvPr>
            <p:ph type="ftr" sz="quarter" idx="11"/>
          </p:nvPr>
        </p:nvSpPr>
        <p:spPr/>
        <p:txBody>
          <a:bodyPr/>
          <a:lstStyle/>
          <a:p>
            <a:pPr algn="l"/>
            <a:fld id="{61C9B584-852F-4056-BF30-ABA66A23FD41}" type="slidenum">
              <a:rPr lang="en-US" smtClean="0"/>
              <a:t>35</a:t>
            </a:fld>
            <a:r>
              <a:rPr lang="en-US"/>
              <a:t>					</a:t>
            </a:r>
            <a:endParaRPr lang="en-US">
              <a:solidFill>
                <a:srgbClr val="256EAB"/>
              </a:solidFill>
            </a:endParaRPr>
          </a:p>
        </p:txBody>
      </p:sp>
    </p:spTree>
    <p:extLst>
      <p:ext uri="{BB962C8B-B14F-4D97-AF65-F5344CB8AC3E}">
        <p14:creationId xmlns:p14="http://schemas.microsoft.com/office/powerpoint/2010/main" val="421195664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68AA3-C01A-A226-75E1-A2F164D29257}"/>
            </a:ext>
          </a:extLst>
        </p:cNvPr>
        <p:cNvGrpSpPr/>
        <p:nvPr/>
      </p:nvGrpSpPr>
      <p:grpSpPr>
        <a:xfrm>
          <a:off x="0" y="0"/>
          <a:ext cx="0" cy="0"/>
          <a:chOff x="0" y="0"/>
          <a:chExt cx="0" cy="0"/>
        </a:xfrm>
      </p:grpSpPr>
      <p:sp>
        <p:nvSpPr>
          <p:cNvPr id="9" name="Rectangle 8">
            <a:extLst>
              <a:ext uri="{FF2B5EF4-FFF2-40B4-BE49-F238E27FC236}">
                <a16:creationId xmlns:a16="http://schemas.microsoft.com/office/drawing/2014/main" id="{65CE6C69-B340-717F-FA18-B0192F5B7BE5}"/>
              </a:ext>
            </a:extLst>
          </p:cNvPr>
          <p:cNvSpPr/>
          <p:nvPr/>
        </p:nvSpPr>
        <p:spPr>
          <a:xfrm>
            <a:off x="3448050" y="1400174"/>
            <a:ext cx="2609850" cy="4911725"/>
          </a:xfrm>
          <a:prstGeom prst="rect">
            <a:avLst/>
          </a:prstGeom>
          <a:solidFill>
            <a:schemeClr val="accent1">
              <a:alpha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latin typeface="Arial" panose="020B0604020202020204" pitchFamily="34" charset="0"/>
                <a:cs typeface="Arial" panose="020B0604020202020204" pitchFamily="34" charset="0"/>
              </a:rPr>
              <a:t>1979 Plan defined the policies, goals, and objectives of the State with regard to resource recovery and solid waste disposal practices </a:t>
            </a:r>
          </a:p>
        </p:txBody>
      </p:sp>
      <p:sp>
        <p:nvSpPr>
          <p:cNvPr id="10" name="Rectangle 9">
            <a:extLst>
              <a:ext uri="{FF2B5EF4-FFF2-40B4-BE49-F238E27FC236}">
                <a16:creationId xmlns:a16="http://schemas.microsoft.com/office/drawing/2014/main" id="{A8336139-0EF9-1FE7-ADEB-F1A78074E7A7}"/>
              </a:ext>
            </a:extLst>
          </p:cNvPr>
          <p:cNvSpPr/>
          <p:nvPr/>
        </p:nvSpPr>
        <p:spPr>
          <a:xfrm>
            <a:off x="6057900" y="1400173"/>
            <a:ext cx="2609850" cy="4911725"/>
          </a:xfrm>
          <a:prstGeom prst="rect">
            <a:avLst/>
          </a:prstGeom>
          <a:solidFill>
            <a:schemeClr val="accent1">
              <a:alpha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spcAft>
                <a:spcPts val="1200"/>
              </a:spcAft>
            </a:pPr>
            <a:r>
              <a:rPr lang="en-US" sz="1600" dirty="0">
                <a:latin typeface="Arial"/>
                <a:cs typeface="Arial"/>
              </a:rPr>
              <a:t>Several regulations have been promulgated to implement waste management hierarchy, increase recycling and permit solid and hazardous waste facilities</a:t>
            </a:r>
          </a:p>
        </p:txBody>
      </p:sp>
      <p:sp>
        <p:nvSpPr>
          <p:cNvPr id="11" name="Rectangle 10">
            <a:extLst>
              <a:ext uri="{FF2B5EF4-FFF2-40B4-BE49-F238E27FC236}">
                <a16:creationId xmlns:a16="http://schemas.microsoft.com/office/drawing/2014/main" id="{97FF4EF6-E664-55ED-8E22-1D5887519A1E}"/>
              </a:ext>
            </a:extLst>
          </p:cNvPr>
          <p:cNvSpPr/>
          <p:nvPr/>
        </p:nvSpPr>
        <p:spPr>
          <a:xfrm>
            <a:off x="8667750" y="1400173"/>
            <a:ext cx="2609850" cy="4911725"/>
          </a:xfrm>
          <a:prstGeom prst="rect">
            <a:avLst/>
          </a:prstGeom>
          <a:solidFill>
            <a:schemeClr val="accent1">
              <a:alpha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1600" dirty="0">
                <a:latin typeface="Arial" panose="020B0604020202020204" pitchFamily="34" charset="0"/>
                <a:cs typeface="Arial" panose="020B0604020202020204" pitchFamily="34" charset="0"/>
              </a:rPr>
              <a:t>DEQ aspires to produce a statewide SWMP that reflects the current needs of the industry and serves as a road map for the future</a:t>
            </a:r>
          </a:p>
        </p:txBody>
      </p:sp>
      <p:sp>
        <p:nvSpPr>
          <p:cNvPr id="2" name="Title 1">
            <a:extLst>
              <a:ext uri="{FF2B5EF4-FFF2-40B4-BE49-F238E27FC236}">
                <a16:creationId xmlns:a16="http://schemas.microsoft.com/office/drawing/2014/main" id="{97B09238-D901-BB0F-3D21-747BFBBE01BE}"/>
              </a:ext>
            </a:extLst>
          </p:cNvPr>
          <p:cNvSpPr>
            <a:spLocks noGrp="1"/>
          </p:cNvSpPr>
          <p:nvPr>
            <p:ph type="title"/>
          </p:nvPr>
        </p:nvSpPr>
        <p:spPr/>
        <p:txBody>
          <a:bodyPr/>
          <a:lstStyle/>
          <a:p>
            <a:r>
              <a:rPr lang="en-US">
                <a:latin typeface="Arial"/>
                <a:cs typeface="Arial"/>
              </a:rPr>
              <a:t>Background: Current Statewide SWMP + Future</a:t>
            </a:r>
          </a:p>
        </p:txBody>
      </p:sp>
      <p:sp>
        <p:nvSpPr>
          <p:cNvPr id="4" name="Footer Placeholder 3">
            <a:extLst>
              <a:ext uri="{FF2B5EF4-FFF2-40B4-BE49-F238E27FC236}">
                <a16:creationId xmlns:a16="http://schemas.microsoft.com/office/drawing/2014/main" id="{0AB7EF49-3FF0-FB83-9EBD-CE082BFACB85}"/>
              </a:ext>
            </a:extLst>
          </p:cNvPr>
          <p:cNvSpPr>
            <a:spLocks noGrp="1"/>
          </p:cNvSpPr>
          <p:nvPr>
            <p:ph type="ftr" sz="quarter" idx="11"/>
          </p:nvPr>
        </p:nvSpPr>
        <p:spPr/>
        <p:txBody>
          <a:bodyPr/>
          <a:lstStyle/>
          <a:p>
            <a:pPr algn="l"/>
            <a:fld id="{61C9B584-852F-4056-BF30-ABA66A23FD41}" type="slidenum">
              <a:rPr lang="en-US" smtClean="0"/>
              <a:t>4</a:t>
            </a:fld>
            <a:r>
              <a:rPr lang="en-US"/>
              <a:t>					</a:t>
            </a:r>
            <a:endParaRPr lang="en-US">
              <a:solidFill>
                <a:srgbClr val="256EAB"/>
              </a:solidFill>
            </a:endParaRPr>
          </a:p>
        </p:txBody>
      </p:sp>
      <p:pic>
        <p:nvPicPr>
          <p:cNvPr id="15" name="Graphic 14" descr="Scroll outline">
            <a:extLst>
              <a:ext uri="{FF2B5EF4-FFF2-40B4-BE49-F238E27FC236}">
                <a16:creationId xmlns:a16="http://schemas.microsoft.com/office/drawing/2014/main" id="{18DC50BA-7BE7-34E7-B61B-F8F544B8B0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88776" y="1673264"/>
            <a:ext cx="748098" cy="748098"/>
          </a:xfrm>
          <a:prstGeom prst="rect">
            <a:avLst/>
          </a:prstGeom>
        </p:spPr>
      </p:pic>
      <p:grpSp>
        <p:nvGrpSpPr>
          <p:cNvPr id="26" name="Group 25">
            <a:extLst>
              <a:ext uri="{FF2B5EF4-FFF2-40B4-BE49-F238E27FC236}">
                <a16:creationId xmlns:a16="http://schemas.microsoft.com/office/drawing/2014/main" id="{D1182D02-33AE-0D5D-F7C9-C161986C830E}"/>
              </a:ext>
            </a:extLst>
          </p:cNvPr>
          <p:cNvGrpSpPr/>
          <p:nvPr/>
        </p:nvGrpSpPr>
        <p:grpSpPr>
          <a:xfrm>
            <a:off x="838200" y="1400173"/>
            <a:ext cx="2609850" cy="4911725"/>
            <a:chOff x="838200" y="1400173"/>
            <a:chExt cx="2609850" cy="4911725"/>
          </a:xfrm>
        </p:grpSpPr>
        <p:sp>
          <p:nvSpPr>
            <p:cNvPr id="5" name="Rectangle 4">
              <a:extLst>
                <a:ext uri="{FF2B5EF4-FFF2-40B4-BE49-F238E27FC236}">
                  <a16:creationId xmlns:a16="http://schemas.microsoft.com/office/drawing/2014/main" id="{3E9C9FDB-338E-61C4-3BF9-477B79138F08}"/>
                </a:ext>
              </a:extLst>
            </p:cNvPr>
            <p:cNvSpPr/>
            <p:nvPr/>
          </p:nvSpPr>
          <p:spPr>
            <a:xfrm>
              <a:off x="838200" y="1400173"/>
              <a:ext cx="2609850" cy="4911725"/>
            </a:xfrm>
            <a:prstGeom prst="rect">
              <a:avLst/>
            </a:prstGeom>
            <a:solidFill>
              <a:schemeClr val="accent1">
                <a:alpha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Aft>
                  <a:spcPts val="1200"/>
                </a:spcAft>
              </a:pPr>
              <a:r>
                <a:rPr lang="en-US" sz="1600" dirty="0">
                  <a:latin typeface="Arial" panose="020B0604020202020204" pitchFamily="34" charset="0"/>
                  <a:cs typeface="Arial" panose="020B0604020202020204" pitchFamily="34" charset="0"/>
                </a:rPr>
                <a:t>Developed in 1979 in accordance with the 40 CFR 256 Final Rule, Guidelines for Development and Implementation of State Solid Waste Management Plans</a:t>
              </a:r>
            </a:p>
          </p:txBody>
        </p:sp>
        <p:pic>
          <p:nvPicPr>
            <p:cNvPr id="21" name="Graphic 20" descr="Bank outline">
              <a:extLst>
                <a:ext uri="{FF2B5EF4-FFF2-40B4-BE49-F238E27FC236}">
                  <a16:creationId xmlns:a16="http://schemas.microsoft.com/office/drawing/2014/main" id="{34222189-4A4E-7003-3146-F0FC3762AE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09737" y="1633238"/>
              <a:ext cx="840600" cy="840600"/>
            </a:xfrm>
            <a:prstGeom prst="rect">
              <a:avLst/>
            </a:prstGeom>
          </p:spPr>
        </p:pic>
      </p:grpSp>
      <p:pic>
        <p:nvPicPr>
          <p:cNvPr id="19" name="Graphic 18" descr="Address Book outline">
            <a:extLst>
              <a:ext uri="{FF2B5EF4-FFF2-40B4-BE49-F238E27FC236}">
                <a16:creationId xmlns:a16="http://schemas.microsoft.com/office/drawing/2014/main" id="{026A1985-6380-7896-E210-CED7C0AFBC2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45762" y="1646326"/>
            <a:ext cx="814425" cy="814425"/>
          </a:xfrm>
          <a:prstGeom prst="rect">
            <a:avLst/>
          </a:prstGeom>
        </p:spPr>
      </p:pic>
      <p:pic>
        <p:nvPicPr>
          <p:cNvPr id="17" name="Graphic 16" descr="Route (Two Pins With A Path) outline">
            <a:extLst>
              <a:ext uri="{FF2B5EF4-FFF2-40B4-BE49-F238E27FC236}">
                <a16:creationId xmlns:a16="http://schemas.microsoft.com/office/drawing/2014/main" id="{3654CF2A-DD17-A89D-CA91-453968E6025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603600" y="1678238"/>
            <a:ext cx="738150" cy="738150"/>
          </a:xfrm>
          <a:prstGeom prst="rect">
            <a:avLst/>
          </a:prstGeom>
        </p:spPr>
      </p:pic>
    </p:spTree>
    <p:extLst>
      <p:ext uri="{BB962C8B-B14F-4D97-AF65-F5344CB8AC3E}">
        <p14:creationId xmlns:p14="http://schemas.microsoft.com/office/powerpoint/2010/main" val="34524331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E8E45A-8DBA-D9DC-506F-7B9570215A42}"/>
            </a:ext>
          </a:extLst>
        </p:cNvPr>
        <p:cNvGrpSpPr/>
        <p:nvPr/>
      </p:nvGrpSpPr>
      <p:grpSpPr>
        <a:xfrm>
          <a:off x="0" y="0"/>
          <a:ext cx="0" cy="0"/>
          <a:chOff x="0" y="0"/>
          <a:chExt cx="0" cy="0"/>
        </a:xfrm>
      </p:grpSpPr>
      <p:graphicFrame>
        <p:nvGraphicFramePr>
          <p:cNvPr id="36" name="Table 35">
            <a:extLst>
              <a:ext uri="{FF2B5EF4-FFF2-40B4-BE49-F238E27FC236}">
                <a16:creationId xmlns:a16="http://schemas.microsoft.com/office/drawing/2014/main" id="{E96C816F-F172-44F8-E810-4F0DE19FDD8C}"/>
              </a:ext>
            </a:extLst>
          </p:cNvPr>
          <p:cNvGraphicFramePr>
            <a:graphicFrameLocks noGrp="1"/>
          </p:cNvGraphicFramePr>
          <p:nvPr>
            <p:extLst>
              <p:ext uri="{D42A27DB-BD31-4B8C-83A1-F6EECF244321}">
                <p14:modId xmlns:p14="http://schemas.microsoft.com/office/powerpoint/2010/main" val="1372791718"/>
              </p:ext>
            </p:extLst>
          </p:nvPr>
        </p:nvGraphicFramePr>
        <p:xfrm>
          <a:off x="1581912" y="5698967"/>
          <a:ext cx="8695944" cy="370840"/>
        </p:xfrm>
        <a:graphic>
          <a:graphicData uri="http://schemas.openxmlformats.org/drawingml/2006/table">
            <a:tbl>
              <a:tblPr firstRow="1" bandRow="1">
                <a:tableStyleId>{5C22544A-7EE6-4342-B048-85BDC9FD1C3A}</a:tableStyleId>
              </a:tblPr>
              <a:tblGrid>
                <a:gridCol w="8695944">
                  <a:extLst>
                    <a:ext uri="{9D8B030D-6E8A-4147-A177-3AD203B41FA5}">
                      <a16:colId xmlns:a16="http://schemas.microsoft.com/office/drawing/2014/main" val="27929673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n w="0">
                            <a:noFill/>
                          </a:ln>
                          <a:solidFill>
                            <a:schemeClr val="accent4"/>
                          </a:solidFill>
                          <a:latin typeface="Arial" panose="020B0604020202020204" pitchFamily="34" charset="0"/>
                          <a:cs typeface="Arial" panose="020B0604020202020204" pitchFamily="34" charset="0"/>
                        </a:rPr>
                        <a:t>            Reflect the current needs of the industry and serves as a road map for the future</a:t>
                      </a:r>
                      <a:endParaRPr lang="en-US" sz="1600" b="1" dirty="0">
                        <a:solidFill>
                          <a:schemeClr val="accent4"/>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101737"/>
                  </a:ext>
                </a:extLst>
              </a:tr>
            </a:tbl>
          </a:graphicData>
        </a:graphic>
      </p:graphicFrame>
      <p:sp>
        <p:nvSpPr>
          <p:cNvPr id="2" name="Title 1">
            <a:extLst>
              <a:ext uri="{FF2B5EF4-FFF2-40B4-BE49-F238E27FC236}">
                <a16:creationId xmlns:a16="http://schemas.microsoft.com/office/drawing/2014/main" id="{B2953D2C-3D51-4B03-AE52-2062C6EA3239}"/>
              </a:ext>
            </a:extLst>
          </p:cNvPr>
          <p:cNvSpPr>
            <a:spLocks noGrp="1"/>
          </p:cNvSpPr>
          <p:nvPr>
            <p:ph type="title"/>
          </p:nvPr>
        </p:nvSpPr>
        <p:spPr>
          <a:xfrm>
            <a:off x="532601" y="437356"/>
            <a:ext cx="10515600" cy="1325563"/>
          </a:xfrm>
        </p:spPr>
        <p:txBody>
          <a:bodyPr/>
          <a:lstStyle/>
          <a:p>
            <a:r>
              <a:rPr lang="en-US"/>
              <a:t>Virginia SWMP Goals</a:t>
            </a:r>
          </a:p>
        </p:txBody>
      </p:sp>
      <p:sp>
        <p:nvSpPr>
          <p:cNvPr id="4" name="Footer Placeholder 3">
            <a:extLst>
              <a:ext uri="{FF2B5EF4-FFF2-40B4-BE49-F238E27FC236}">
                <a16:creationId xmlns:a16="http://schemas.microsoft.com/office/drawing/2014/main" id="{4802329D-F664-0A8E-79F6-182FE1B1F577}"/>
              </a:ext>
            </a:extLst>
          </p:cNvPr>
          <p:cNvSpPr>
            <a:spLocks noGrp="1"/>
          </p:cNvSpPr>
          <p:nvPr>
            <p:ph type="ftr" sz="quarter" idx="11"/>
          </p:nvPr>
        </p:nvSpPr>
        <p:spPr/>
        <p:txBody>
          <a:bodyPr anchor="ctr"/>
          <a:lstStyle/>
          <a:p>
            <a:pPr algn="l"/>
            <a:fld id="{61C9B584-852F-4056-BF30-ABA66A23FD41}" type="slidenum">
              <a:rPr lang="en-US" smtClean="0">
                <a:solidFill>
                  <a:srgbClr val="898989"/>
                </a:solidFill>
              </a:rPr>
              <a:t>5</a:t>
            </a:fld>
            <a:r>
              <a:rPr lang="en-US" sz="1400">
                <a:solidFill>
                  <a:srgbClr val="898989"/>
                </a:solidFill>
              </a:rPr>
              <a:t>					</a:t>
            </a:r>
          </a:p>
        </p:txBody>
      </p:sp>
      <p:sp>
        <p:nvSpPr>
          <p:cNvPr id="6" name="Rectangle: Rounded Corners 5">
            <a:extLst>
              <a:ext uri="{FF2B5EF4-FFF2-40B4-BE49-F238E27FC236}">
                <a16:creationId xmlns:a16="http://schemas.microsoft.com/office/drawing/2014/main" id="{FC8A427C-B8D9-B1CA-2D45-5D159146DB1E}"/>
              </a:ext>
            </a:extLst>
          </p:cNvPr>
          <p:cNvSpPr/>
          <p:nvPr/>
        </p:nvSpPr>
        <p:spPr>
          <a:xfrm>
            <a:off x="9879269" y="372770"/>
            <a:ext cx="1565170" cy="1325563"/>
          </a:xfrm>
          <a:prstGeom prst="roundRect">
            <a:avLst/>
          </a:prstGeom>
          <a:solidFill>
            <a:srgbClr val="198569">
              <a:alpha val="70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latin typeface="Arial" panose="020B0604020202020204" pitchFamily="34" charset="0"/>
                <a:cs typeface="Arial" panose="020B0604020202020204" pitchFamily="34" charset="0"/>
              </a:rPr>
              <a:t>Solid Waste Proposed Plan Period: 2026 - 2046</a:t>
            </a:r>
          </a:p>
        </p:txBody>
      </p:sp>
      <p:sp>
        <p:nvSpPr>
          <p:cNvPr id="20" name="Circle: Hollow 19">
            <a:extLst>
              <a:ext uri="{FF2B5EF4-FFF2-40B4-BE49-F238E27FC236}">
                <a16:creationId xmlns:a16="http://schemas.microsoft.com/office/drawing/2014/main" id="{402EC29C-5EAB-007E-46E0-4C8C110EA323}"/>
              </a:ext>
            </a:extLst>
          </p:cNvPr>
          <p:cNvSpPr/>
          <p:nvPr/>
        </p:nvSpPr>
        <p:spPr>
          <a:xfrm>
            <a:off x="-1917957" y="1589739"/>
            <a:ext cx="4918510" cy="4688966"/>
          </a:xfrm>
          <a:prstGeom prst="donut">
            <a:avLst/>
          </a:prstGeom>
          <a:solidFill>
            <a:schemeClr val="accent1">
              <a:alpha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Rectangle 17">
            <a:extLst>
              <a:ext uri="{FF2B5EF4-FFF2-40B4-BE49-F238E27FC236}">
                <a16:creationId xmlns:a16="http://schemas.microsoft.com/office/drawing/2014/main" id="{6CA9E0BA-B386-9DB3-692B-EF31F3331F8E}"/>
              </a:ext>
            </a:extLst>
          </p:cNvPr>
          <p:cNvSpPr/>
          <p:nvPr/>
        </p:nvSpPr>
        <p:spPr>
          <a:xfrm>
            <a:off x="-2375544" y="1518770"/>
            <a:ext cx="2908145" cy="48309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2467937E-EC4D-4182-6D37-517D8FA19C4E}"/>
              </a:ext>
            </a:extLst>
          </p:cNvPr>
          <p:cNvCxnSpPr>
            <a:cxnSpLocks/>
          </p:cNvCxnSpPr>
          <p:nvPr/>
        </p:nvCxnSpPr>
        <p:spPr>
          <a:xfrm flipV="1">
            <a:off x="1530417" y="2598821"/>
            <a:ext cx="1029903" cy="606392"/>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59458E4-8ED4-A859-10A5-81FFAB7558E3}"/>
              </a:ext>
            </a:extLst>
          </p:cNvPr>
          <p:cNvCxnSpPr>
            <a:cxnSpLocks/>
          </p:cNvCxnSpPr>
          <p:nvPr/>
        </p:nvCxnSpPr>
        <p:spPr>
          <a:xfrm>
            <a:off x="1530417" y="4639377"/>
            <a:ext cx="860358" cy="837498"/>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aphicFrame>
        <p:nvGraphicFramePr>
          <p:cNvPr id="32" name="Table 31">
            <a:extLst>
              <a:ext uri="{FF2B5EF4-FFF2-40B4-BE49-F238E27FC236}">
                <a16:creationId xmlns:a16="http://schemas.microsoft.com/office/drawing/2014/main" id="{8D62178C-5786-6AC3-FF03-A2E2915B3594}"/>
              </a:ext>
            </a:extLst>
          </p:cNvPr>
          <p:cNvGraphicFramePr>
            <a:graphicFrameLocks noGrp="1"/>
          </p:cNvGraphicFramePr>
          <p:nvPr>
            <p:extLst>
              <p:ext uri="{D42A27DB-BD31-4B8C-83A1-F6EECF244321}">
                <p14:modId xmlns:p14="http://schemas.microsoft.com/office/powerpoint/2010/main" val="1809586680"/>
              </p:ext>
            </p:extLst>
          </p:nvPr>
        </p:nvGraphicFramePr>
        <p:xfrm>
          <a:off x="1829370" y="1577500"/>
          <a:ext cx="7488366" cy="370840"/>
        </p:xfrm>
        <a:graphic>
          <a:graphicData uri="http://schemas.openxmlformats.org/drawingml/2006/table">
            <a:tbl>
              <a:tblPr firstRow="1" bandRow="1">
                <a:tableStyleId>{5C22544A-7EE6-4342-B048-85BDC9FD1C3A}</a:tableStyleId>
              </a:tblPr>
              <a:tblGrid>
                <a:gridCol w="7488366">
                  <a:extLst>
                    <a:ext uri="{9D8B030D-6E8A-4147-A177-3AD203B41FA5}">
                      <a16:colId xmlns:a16="http://schemas.microsoft.com/office/drawing/2014/main" val="27929673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ln w="0">
                            <a:noFill/>
                          </a:ln>
                          <a:solidFill>
                            <a:schemeClr val="accent4"/>
                          </a:solidFill>
                          <a:latin typeface="Arial" panose="020B0604020202020204" pitchFamily="34" charset="0"/>
                          <a:cs typeface="Arial" panose="020B0604020202020204" pitchFamily="34" charset="0"/>
                        </a:rPr>
                        <a:t>Develop or update plans to advance post-consumer materials management</a:t>
                      </a:r>
                      <a:endParaRPr lang="en-US" sz="1600" b="1" dirty="0">
                        <a:solidFill>
                          <a:schemeClr val="accent4"/>
                        </a:solidFill>
                        <a:latin typeface="Arial" panose="020B0604020202020204" pitchFamily="34" charset="0"/>
                        <a:cs typeface="Arial" panose="020B0604020202020204" pitchFamily="34" charset="0"/>
                      </a:endParaRPr>
                    </a:p>
                  </a:txBody>
                  <a:tcP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101737"/>
                  </a:ext>
                </a:extLst>
              </a:tr>
            </a:tbl>
          </a:graphicData>
        </a:graphic>
      </p:graphicFrame>
      <p:graphicFrame>
        <p:nvGraphicFramePr>
          <p:cNvPr id="35" name="Table 34">
            <a:extLst>
              <a:ext uri="{FF2B5EF4-FFF2-40B4-BE49-F238E27FC236}">
                <a16:creationId xmlns:a16="http://schemas.microsoft.com/office/drawing/2014/main" id="{91E5E0BF-6271-6FD4-9516-583F64D47005}"/>
              </a:ext>
            </a:extLst>
          </p:cNvPr>
          <p:cNvGraphicFramePr>
            <a:graphicFrameLocks noGrp="1"/>
          </p:cNvGraphicFramePr>
          <p:nvPr>
            <p:extLst>
              <p:ext uri="{D42A27DB-BD31-4B8C-83A1-F6EECF244321}">
                <p14:modId xmlns:p14="http://schemas.microsoft.com/office/powerpoint/2010/main" val="1070638321"/>
              </p:ext>
            </p:extLst>
          </p:nvPr>
        </p:nvGraphicFramePr>
        <p:xfrm>
          <a:off x="2945159" y="3290253"/>
          <a:ext cx="7021802" cy="1066800"/>
        </p:xfrm>
        <a:graphic>
          <a:graphicData uri="http://schemas.openxmlformats.org/drawingml/2006/table">
            <a:tbl>
              <a:tblPr firstRow="1" bandRow="1">
                <a:tableStyleId>{5C22544A-7EE6-4342-B048-85BDC9FD1C3A}</a:tableStyleId>
              </a:tblPr>
              <a:tblGrid>
                <a:gridCol w="7021802">
                  <a:extLst>
                    <a:ext uri="{9D8B030D-6E8A-4147-A177-3AD203B41FA5}">
                      <a16:colId xmlns:a16="http://schemas.microsoft.com/office/drawing/2014/main" val="279296731"/>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n w="0">
                            <a:noFill/>
                          </a:ln>
                          <a:solidFill>
                            <a:schemeClr val="accent4"/>
                          </a:solidFill>
                          <a:latin typeface="Arial" panose="020B0604020202020204" pitchFamily="34" charset="0"/>
                          <a:cs typeface="Arial" panose="020B0604020202020204" pitchFamily="34" charset="0"/>
                        </a:rPr>
                        <a:t>Develop, strengthen, and/or implement comprehensive data collection efforts that demonstrate progress towards:</a:t>
                      </a:r>
                    </a:p>
                    <a:p>
                      <a:pPr marL="285750"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accent4"/>
                          </a:solidFill>
                          <a:latin typeface="Arial" panose="020B0604020202020204" pitchFamily="34" charset="0"/>
                          <a:cs typeface="Arial" panose="020B0604020202020204" pitchFamily="34" charset="0"/>
                        </a:rPr>
                        <a:t>National Recycling Goal (50% by 2023)</a:t>
                      </a:r>
                    </a:p>
                    <a:p>
                      <a:pPr marL="285750" marR="0" lvl="0" indent="1762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b="0" dirty="0">
                          <a:solidFill>
                            <a:schemeClr val="accent4"/>
                          </a:solidFill>
                          <a:latin typeface="Arial" panose="020B0604020202020204" pitchFamily="34" charset="0"/>
                          <a:cs typeface="Arial" panose="020B0604020202020204" pitchFamily="34" charset="0"/>
                        </a:rPr>
                        <a:t>National Food Loss &amp; Waste Reduction Goals (50% by 2030)</a:t>
                      </a:r>
                    </a:p>
                  </a:txBody>
                  <a:tcPr>
                    <a:lnL w="12700" cmpd="sng">
                      <a:noFill/>
                    </a:lnL>
                    <a:lnR w="12700" cmpd="sng">
                      <a:noFill/>
                    </a:lnR>
                    <a:lnT w="12700" cmpd="sng">
                      <a:noFill/>
                    </a:lnT>
                    <a:lnB w="12700"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93101737"/>
                  </a:ext>
                </a:extLst>
              </a:tr>
            </a:tbl>
          </a:graphicData>
        </a:graphic>
      </p:graphicFrame>
      <p:pic>
        <p:nvPicPr>
          <p:cNvPr id="37" name="Picture 2" descr="Graphic that says 50 percent recycling rate by 2030">
            <a:extLst>
              <a:ext uri="{FF2B5EF4-FFF2-40B4-BE49-F238E27FC236}">
                <a16:creationId xmlns:a16="http://schemas.microsoft.com/office/drawing/2014/main" id="{C35FB846-92F5-AFD6-06B9-D029C4DEB6C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52863" y="3364129"/>
            <a:ext cx="1029903" cy="935888"/>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group of objects on a table&#10;&#10;AI-generated content may be incorrect.">
            <a:extLst>
              <a:ext uri="{FF2B5EF4-FFF2-40B4-BE49-F238E27FC236}">
                <a16:creationId xmlns:a16="http://schemas.microsoft.com/office/drawing/2014/main" id="{1DD1DAF2-6C4C-D0F9-9264-3DA4DD33B0ED}"/>
              </a:ext>
            </a:extLst>
          </p:cNvPr>
          <p:cNvPicPr>
            <a:picLocks noChangeAspect="1"/>
          </p:cNvPicPr>
          <p:nvPr/>
        </p:nvPicPr>
        <p:blipFill>
          <a:blip r:embed="rId4"/>
          <a:stretch>
            <a:fillRect/>
          </a:stretch>
        </p:blipFill>
        <p:spPr>
          <a:xfrm>
            <a:off x="10063577" y="2982632"/>
            <a:ext cx="2014855" cy="1367449"/>
          </a:xfrm>
          <a:prstGeom prst="rect">
            <a:avLst/>
          </a:prstGeom>
        </p:spPr>
      </p:pic>
    </p:spTree>
    <p:extLst>
      <p:ext uri="{BB962C8B-B14F-4D97-AF65-F5344CB8AC3E}">
        <p14:creationId xmlns:p14="http://schemas.microsoft.com/office/powerpoint/2010/main" val="19113916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strVal val="#ppt_x"/>
                                          </p:val>
                                        </p:tav>
                                        <p:tav tm="100000">
                                          <p:val>
                                            <p:strVal val="#ppt_x"/>
                                          </p:val>
                                        </p:tav>
                                      </p:tavLst>
                                    </p:anim>
                                    <p:anim calcmode="lin" valueType="num">
                                      <p:cBhvr>
                                        <p:cTn id="14" dur="1000" fill="hold"/>
                                        <p:tgtEl>
                                          <p:spTgt spid="3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1000"/>
                                        <p:tgtEl>
                                          <p:spTgt spid="36"/>
                                        </p:tgtEl>
                                      </p:cBhvr>
                                    </p:animEffect>
                                    <p:anim calcmode="lin" valueType="num">
                                      <p:cBhvr>
                                        <p:cTn id="25" dur="1000" fill="hold"/>
                                        <p:tgtEl>
                                          <p:spTgt spid="36"/>
                                        </p:tgtEl>
                                        <p:attrNameLst>
                                          <p:attrName>ppt_x</p:attrName>
                                        </p:attrNameLst>
                                      </p:cBhvr>
                                      <p:tavLst>
                                        <p:tav tm="0">
                                          <p:val>
                                            <p:strVal val="#ppt_x"/>
                                          </p:val>
                                        </p:tav>
                                        <p:tav tm="100000">
                                          <p:val>
                                            <p:strVal val="#ppt_x"/>
                                          </p:val>
                                        </p:tav>
                                      </p:tavLst>
                                    </p:anim>
                                    <p:anim calcmode="lin" valueType="num">
                                      <p:cBhvr>
                                        <p:cTn id="2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021187-E171-F612-B7F9-0BC11E1ABE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92D771-7423-AA28-BC42-4A9BC9A94950}"/>
              </a:ext>
            </a:extLst>
          </p:cNvPr>
          <p:cNvSpPr>
            <a:spLocks noGrp="1"/>
          </p:cNvSpPr>
          <p:nvPr>
            <p:ph type="title"/>
          </p:nvPr>
        </p:nvSpPr>
        <p:spPr/>
        <p:txBody>
          <a:bodyPr/>
          <a:lstStyle/>
          <a:p>
            <a:r>
              <a:rPr lang="en-US" dirty="0"/>
              <a:t>Key Contracted Activities to Support Statewide SWMP Development</a:t>
            </a:r>
          </a:p>
        </p:txBody>
      </p:sp>
      <p:sp>
        <p:nvSpPr>
          <p:cNvPr id="4" name="Footer Placeholder 3">
            <a:extLst>
              <a:ext uri="{FF2B5EF4-FFF2-40B4-BE49-F238E27FC236}">
                <a16:creationId xmlns:a16="http://schemas.microsoft.com/office/drawing/2014/main" id="{758B6EC0-CB92-222E-25C0-0677F837AA8F}"/>
              </a:ext>
            </a:extLst>
          </p:cNvPr>
          <p:cNvSpPr>
            <a:spLocks noGrp="1"/>
          </p:cNvSpPr>
          <p:nvPr>
            <p:ph type="ftr" sz="quarter" idx="11"/>
          </p:nvPr>
        </p:nvSpPr>
        <p:spPr/>
        <p:txBody>
          <a:bodyPr/>
          <a:lstStyle/>
          <a:p>
            <a:pPr algn="l"/>
            <a:fld id="{61C9B584-852F-4056-BF30-ABA66A23FD41}" type="slidenum">
              <a:rPr lang="en-US" smtClean="0"/>
              <a:t>6</a:t>
            </a:fld>
            <a:r>
              <a:rPr lang="en-US"/>
              <a:t>					</a:t>
            </a:r>
            <a:endParaRPr lang="en-US">
              <a:solidFill>
                <a:srgbClr val="256EAB"/>
              </a:solidFill>
            </a:endParaRPr>
          </a:p>
        </p:txBody>
      </p:sp>
      <p:graphicFrame>
        <p:nvGraphicFramePr>
          <p:cNvPr id="5" name="Content Placeholder 2">
            <a:extLst>
              <a:ext uri="{FF2B5EF4-FFF2-40B4-BE49-F238E27FC236}">
                <a16:creationId xmlns:a16="http://schemas.microsoft.com/office/drawing/2014/main" id="{471C543D-6A75-5825-DCED-6CB09CB6AE56}"/>
              </a:ext>
            </a:extLst>
          </p:cNvPr>
          <p:cNvGraphicFramePr>
            <a:graphicFrameLocks noGrp="1"/>
          </p:cNvGraphicFramePr>
          <p:nvPr>
            <p:ph idx="1"/>
            <p:extLst>
              <p:ext uri="{D42A27DB-BD31-4B8C-83A1-F6EECF244321}">
                <p14:modId xmlns:p14="http://schemas.microsoft.com/office/powerpoint/2010/main" val="3612792818"/>
              </p:ext>
            </p:extLst>
          </p:nvPr>
        </p:nvGraphicFramePr>
        <p:xfrm>
          <a:off x="838200" y="1574800"/>
          <a:ext cx="10673080"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6259744"/>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F7D64-36B9-5AFD-45CD-4A044521303E}"/>
              </a:ext>
            </a:extLst>
          </p:cNvPr>
          <p:cNvSpPr>
            <a:spLocks noGrp="1"/>
          </p:cNvSpPr>
          <p:nvPr>
            <p:ph type="title"/>
          </p:nvPr>
        </p:nvSpPr>
        <p:spPr/>
        <p:txBody>
          <a:bodyPr/>
          <a:lstStyle/>
          <a:p>
            <a:r>
              <a:rPr lang="en-US" dirty="0"/>
              <a:t>Key Contracted Activities to Support Statewide SWMP Development</a:t>
            </a:r>
          </a:p>
        </p:txBody>
      </p:sp>
      <p:sp>
        <p:nvSpPr>
          <p:cNvPr id="4" name="Footer Placeholder 3">
            <a:extLst>
              <a:ext uri="{FF2B5EF4-FFF2-40B4-BE49-F238E27FC236}">
                <a16:creationId xmlns:a16="http://schemas.microsoft.com/office/drawing/2014/main" id="{56C18742-0D56-5EE9-77FB-E4EF915A8400}"/>
              </a:ext>
            </a:extLst>
          </p:cNvPr>
          <p:cNvSpPr>
            <a:spLocks noGrp="1"/>
          </p:cNvSpPr>
          <p:nvPr>
            <p:ph type="ftr" sz="quarter" idx="11"/>
          </p:nvPr>
        </p:nvSpPr>
        <p:spPr/>
        <p:txBody>
          <a:bodyPr/>
          <a:lstStyle/>
          <a:p>
            <a:pPr algn="l"/>
            <a:fld id="{61C9B584-852F-4056-BF30-ABA66A23FD41}" type="slidenum">
              <a:rPr lang="en-US" smtClean="0"/>
              <a:t>7</a:t>
            </a:fld>
            <a:r>
              <a:rPr lang="en-US"/>
              <a:t>					</a:t>
            </a:r>
            <a:endParaRPr lang="en-US">
              <a:solidFill>
                <a:srgbClr val="256EAB"/>
              </a:solidFill>
            </a:endParaRPr>
          </a:p>
        </p:txBody>
      </p:sp>
      <p:graphicFrame>
        <p:nvGraphicFramePr>
          <p:cNvPr id="5" name="Content Placeholder 2">
            <a:extLst>
              <a:ext uri="{FF2B5EF4-FFF2-40B4-BE49-F238E27FC236}">
                <a16:creationId xmlns:a16="http://schemas.microsoft.com/office/drawing/2014/main" id="{0C34CF53-6B0D-2040-F4D5-FEF664668E6D}"/>
              </a:ext>
            </a:extLst>
          </p:cNvPr>
          <p:cNvGraphicFramePr>
            <a:graphicFrameLocks noGrp="1"/>
          </p:cNvGraphicFramePr>
          <p:nvPr>
            <p:ph idx="1"/>
            <p:extLst>
              <p:ext uri="{D42A27DB-BD31-4B8C-83A1-F6EECF244321}">
                <p14:modId xmlns:p14="http://schemas.microsoft.com/office/powerpoint/2010/main" val="1947953850"/>
              </p:ext>
            </p:extLst>
          </p:nvPr>
        </p:nvGraphicFramePr>
        <p:xfrm>
          <a:off x="838200" y="1574800"/>
          <a:ext cx="10673080" cy="4602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618985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B2AA6-0305-8C23-98B8-8F05CF20884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FC7939B-B4E5-13EC-998A-66BCBE003931}"/>
              </a:ext>
            </a:extLst>
          </p:cNvPr>
          <p:cNvSpPr>
            <a:spLocks noGrp="1"/>
          </p:cNvSpPr>
          <p:nvPr>
            <p:ph type="title"/>
          </p:nvPr>
        </p:nvSpPr>
        <p:spPr/>
        <p:txBody>
          <a:bodyPr/>
          <a:lstStyle/>
          <a:p>
            <a:r>
              <a:rPr lang="en-US" dirty="0">
                <a:latin typeface="Arial"/>
                <a:cs typeface="Arial"/>
              </a:rPr>
              <a:t>SWMP Development – Tasks &amp; Timeline</a:t>
            </a:r>
          </a:p>
        </p:txBody>
      </p:sp>
      <p:sp>
        <p:nvSpPr>
          <p:cNvPr id="4" name="Footer Placeholder 3">
            <a:extLst>
              <a:ext uri="{FF2B5EF4-FFF2-40B4-BE49-F238E27FC236}">
                <a16:creationId xmlns:a16="http://schemas.microsoft.com/office/drawing/2014/main" id="{1EB1853A-504B-203F-69D9-1A096F284300}"/>
              </a:ext>
            </a:extLst>
          </p:cNvPr>
          <p:cNvSpPr>
            <a:spLocks noGrp="1"/>
          </p:cNvSpPr>
          <p:nvPr>
            <p:ph type="ftr" sz="quarter" idx="4294967295"/>
          </p:nvPr>
        </p:nvSpPr>
        <p:spPr>
          <a:xfrm>
            <a:off x="0" y="6311900"/>
            <a:ext cx="10515600" cy="409575"/>
          </a:xfrm>
        </p:spPr>
        <p:txBody>
          <a:bodyPr anchor="ctr"/>
          <a:lstStyle/>
          <a:p>
            <a:pPr algn="l"/>
            <a:r>
              <a:rPr lang="en-US" dirty="0">
                <a:solidFill>
                  <a:srgbClr val="898989"/>
                </a:solidFill>
              </a:rPr>
              <a:t>                      </a:t>
            </a:r>
            <a:fld id="{61C9B584-852F-4056-BF30-ABA66A23FD41}" type="slidenum">
              <a:rPr lang="en-US" smtClean="0">
                <a:solidFill>
                  <a:srgbClr val="898989"/>
                </a:solidFill>
              </a:rPr>
              <a:t>8</a:t>
            </a:fld>
            <a:r>
              <a:rPr lang="en-US" dirty="0">
                <a:solidFill>
                  <a:srgbClr val="898989"/>
                </a:solidFill>
              </a:rPr>
              <a:t>	</a:t>
            </a:r>
            <a:r>
              <a:rPr lang="en-US" sz="1400" dirty="0">
                <a:solidFill>
                  <a:srgbClr val="898989"/>
                </a:solidFill>
              </a:rPr>
              <a:t>				</a:t>
            </a:r>
          </a:p>
        </p:txBody>
      </p:sp>
      <p:cxnSp>
        <p:nvCxnSpPr>
          <p:cNvPr id="8" name="Straight Connector 7">
            <a:extLst>
              <a:ext uri="{FF2B5EF4-FFF2-40B4-BE49-F238E27FC236}">
                <a16:creationId xmlns:a16="http://schemas.microsoft.com/office/drawing/2014/main" id="{71F358AA-476A-C4F8-F043-ACF647AA5190}"/>
              </a:ext>
            </a:extLst>
          </p:cNvPr>
          <p:cNvCxnSpPr>
            <a:cxnSpLocks/>
          </p:cNvCxnSpPr>
          <p:nvPr/>
        </p:nvCxnSpPr>
        <p:spPr>
          <a:xfrm flipV="1">
            <a:off x="497840" y="3848145"/>
            <a:ext cx="10855960" cy="103799"/>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A66CB4F-DC78-99CC-D0B2-6C7F453BE44E}"/>
              </a:ext>
            </a:extLst>
          </p:cNvPr>
          <p:cNvGrpSpPr/>
          <p:nvPr/>
        </p:nvGrpSpPr>
        <p:grpSpPr>
          <a:xfrm>
            <a:off x="248199" y="1717219"/>
            <a:ext cx="1748031" cy="2310403"/>
            <a:chOff x="205865" y="1575797"/>
            <a:chExt cx="1748031" cy="2310403"/>
          </a:xfrm>
        </p:grpSpPr>
        <p:cxnSp>
          <p:nvCxnSpPr>
            <p:cNvPr id="10" name="Straight Connector 9">
              <a:extLst>
                <a:ext uri="{FF2B5EF4-FFF2-40B4-BE49-F238E27FC236}">
                  <a16:creationId xmlns:a16="http://schemas.microsoft.com/office/drawing/2014/main" id="{F300E502-CC52-CBB1-A461-02DA46499573}"/>
                </a:ext>
              </a:extLst>
            </p:cNvPr>
            <p:cNvCxnSpPr>
              <a:cxnSpLocks/>
            </p:cNvCxnSpPr>
            <p:nvPr/>
          </p:nvCxnSpPr>
          <p:spPr>
            <a:xfrm>
              <a:off x="1066800" y="2597944"/>
              <a:ext cx="0" cy="113585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14C324A6-CAFD-7156-B934-1F4E5417C790}"/>
                </a:ext>
              </a:extLst>
            </p:cNvPr>
            <p:cNvSpPr/>
            <p:nvPr/>
          </p:nvSpPr>
          <p:spPr>
            <a:xfrm>
              <a:off x="952500" y="3676650"/>
              <a:ext cx="228600" cy="209550"/>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295202C-0516-73D3-795B-AAFC36F35380}"/>
                </a:ext>
              </a:extLst>
            </p:cNvPr>
            <p:cNvSpPr txBox="1"/>
            <p:nvPr/>
          </p:nvSpPr>
          <p:spPr>
            <a:xfrm>
              <a:off x="205865" y="1575797"/>
              <a:ext cx="1748031" cy="1015663"/>
            </a:xfrm>
            <a:prstGeom prst="rect">
              <a:avLst/>
            </a:prstGeom>
            <a:noFill/>
            <a:ln>
              <a:noFill/>
            </a:ln>
          </p:spPr>
          <p:txBody>
            <a:bodyPr wrap="square" rtlCol="0">
              <a:spAutoFit/>
            </a:bodyPr>
            <a:lstStyle/>
            <a:p>
              <a:pPr algn="ctr"/>
              <a:r>
                <a:rPr lang="en-US" sz="1500" b="1" dirty="0">
                  <a:solidFill>
                    <a:schemeClr val="accent4"/>
                  </a:solidFill>
                  <a:latin typeface="Arial" panose="020B0604020202020204" pitchFamily="34" charset="0"/>
                  <a:cs typeface="Arial" panose="020B0604020202020204" pitchFamily="34" charset="0"/>
                </a:rPr>
                <a:t>Task 1</a:t>
              </a:r>
            </a:p>
            <a:p>
              <a:pPr algn="ctr"/>
              <a:r>
                <a:rPr lang="en-US" sz="1500" dirty="0">
                  <a:latin typeface="Arial" panose="020B0604020202020204" pitchFamily="34" charset="0"/>
                  <a:cs typeface="Arial" panose="020B0604020202020204" pitchFamily="34" charset="0"/>
                </a:rPr>
                <a:t>Project Kick-Off</a:t>
              </a:r>
            </a:p>
            <a:p>
              <a:pPr algn="ctr"/>
              <a:endParaRPr lang="en-US" sz="1500" dirty="0">
                <a:solidFill>
                  <a:schemeClr val="accent4"/>
                </a:solidFill>
                <a:latin typeface="Arial" panose="020B0604020202020204" pitchFamily="34" charset="0"/>
                <a:cs typeface="Arial" panose="020B0604020202020204" pitchFamily="34" charset="0"/>
              </a:endParaRPr>
            </a:p>
            <a:p>
              <a:pPr algn="ctr"/>
              <a:r>
                <a:rPr lang="en-US" sz="1500" b="1" dirty="0">
                  <a:solidFill>
                    <a:schemeClr val="accent1"/>
                  </a:solidFill>
                  <a:latin typeface="Arial" panose="020B0604020202020204" pitchFamily="34" charset="0"/>
                  <a:cs typeface="Arial" panose="020B0604020202020204" pitchFamily="34" charset="0"/>
                </a:rPr>
                <a:t>December 2024</a:t>
              </a:r>
            </a:p>
          </p:txBody>
        </p:sp>
      </p:grpSp>
      <p:grpSp>
        <p:nvGrpSpPr>
          <p:cNvPr id="44" name="Group 43">
            <a:extLst>
              <a:ext uri="{FF2B5EF4-FFF2-40B4-BE49-F238E27FC236}">
                <a16:creationId xmlns:a16="http://schemas.microsoft.com/office/drawing/2014/main" id="{FE6FA192-A557-E31E-ABF7-892FEADF5BBE}"/>
              </a:ext>
            </a:extLst>
          </p:cNvPr>
          <p:cNvGrpSpPr/>
          <p:nvPr/>
        </p:nvGrpSpPr>
        <p:grpSpPr>
          <a:xfrm>
            <a:off x="3708123" y="1438838"/>
            <a:ext cx="2306316" cy="2557693"/>
            <a:chOff x="2478351" y="1314218"/>
            <a:chExt cx="2306316" cy="2557693"/>
          </a:xfrm>
        </p:grpSpPr>
        <p:cxnSp>
          <p:nvCxnSpPr>
            <p:cNvPr id="27" name="Straight Connector 26">
              <a:extLst>
                <a:ext uri="{FF2B5EF4-FFF2-40B4-BE49-F238E27FC236}">
                  <a16:creationId xmlns:a16="http://schemas.microsoft.com/office/drawing/2014/main" id="{508D37BC-750C-0470-3872-A70CF7168E71}"/>
                </a:ext>
              </a:extLst>
            </p:cNvPr>
            <p:cNvCxnSpPr>
              <a:cxnSpLocks/>
            </p:cNvCxnSpPr>
            <p:nvPr/>
          </p:nvCxnSpPr>
          <p:spPr>
            <a:xfrm>
              <a:off x="3609976" y="2526506"/>
              <a:ext cx="0" cy="113585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CCCD52DC-469E-B2C4-5AD1-BD0466F51EB0}"/>
                </a:ext>
              </a:extLst>
            </p:cNvPr>
            <p:cNvSpPr/>
            <p:nvPr/>
          </p:nvSpPr>
          <p:spPr>
            <a:xfrm>
              <a:off x="3495676" y="3662361"/>
              <a:ext cx="228600" cy="209550"/>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BA5E559E-DA6E-4B9B-A949-14EED528D626}"/>
                </a:ext>
              </a:extLst>
            </p:cNvPr>
            <p:cNvSpPr txBox="1"/>
            <p:nvPr/>
          </p:nvSpPr>
          <p:spPr>
            <a:xfrm>
              <a:off x="2478351" y="1314218"/>
              <a:ext cx="2306316" cy="1246495"/>
            </a:xfrm>
            <a:prstGeom prst="rect">
              <a:avLst/>
            </a:prstGeom>
            <a:noFill/>
            <a:ln>
              <a:noFill/>
            </a:ln>
          </p:spPr>
          <p:txBody>
            <a:bodyPr wrap="square" rtlCol="0">
              <a:spAutoFit/>
            </a:bodyPr>
            <a:lstStyle/>
            <a:p>
              <a:pPr algn="ctr"/>
              <a:r>
                <a:rPr lang="en-US" sz="1500" b="1" dirty="0">
                  <a:solidFill>
                    <a:schemeClr val="accent4"/>
                  </a:solidFill>
                  <a:latin typeface="Arial" panose="020B0604020202020204" pitchFamily="34" charset="0"/>
                  <a:cs typeface="Arial" panose="020B0604020202020204" pitchFamily="34" charset="0"/>
                </a:rPr>
                <a:t>Task 3</a:t>
              </a:r>
            </a:p>
            <a:p>
              <a:pPr algn="ctr"/>
              <a:r>
                <a:rPr lang="en-US" sz="1500" dirty="0">
                  <a:latin typeface="Arial" panose="020B0604020202020204" pitchFamily="34" charset="0"/>
                  <a:cs typeface="Arial" panose="020B0604020202020204" pitchFamily="34" charset="0"/>
                </a:rPr>
                <a:t>Facilitation &amp; SWMP Outline</a:t>
              </a:r>
            </a:p>
            <a:p>
              <a:pPr algn="ctr"/>
              <a:endParaRPr lang="en-US" sz="1500" dirty="0">
                <a:solidFill>
                  <a:schemeClr val="accent4"/>
                </a:solidFill>
                <a:latin typeface="Arial" panose="020B0604020202020204" pitchFamily="34" charset="0"/>
                <a:cs typeface="Arial" panose="020B0604020202020204" pitchFamily="34" charset="0"/>
              </a:endParaRPr>
            </a:p>
            <a:p>
              <a:pPr algn="ctr"/>
              <a:r>
                <a:rPr lang="en-US" sz="1500" b="1" dirty="0">
                  <a:solidFill>
                    <a:schemeClr val="accent1"/>
                  </a:solidFill>
                  <a:latin typeface="Arial" panose="020B0604020202020204" pitchFamily="34" charset="0"/>
                  <a:cs typeface="Arial" panose="020B0604020202020204" pitchFamily="34" charset="0"/>
                </a:rPr>
                <a:t>1</a:t>
              </a:r>
              <a:r>
                <a:rPr lang="en-US" sz="1500" b="1" baseline="30000" dirty="0">
                  <a:solidFill>
                    <a:schemeClr val="accent1"/>
                  </a:solidFill>
                  <a:latin typeface="Arial" panose="020B0604020202020204" pitchFamily="34" charset="0"/>
                  <a:cs typeface="Arial" panose="020B0604020202020204" pitchFamily="34" charset="0"/>
                </a:rPr>
                <a:t>st</a:t>
              </a:r>
              <a:r>
                <a:rPr lang="en-US" sz="1500" b="1" dirty="0">
                  <a:solidFill>
                    <a:schemeClr val="accent1"/>
                  </a:solidFill>
                  <a:latin typeface="Arial" panose="020B0604020202020204" pitchFamily="34" charset="0"/>
                  <a:cs typeface="Arial" panose="020B0604020202020204" pitchFamily="34" charset="0"/>
                </a:rPr>
                <a:t> &amp; 2</a:t>
              </a:r>
              <a:r>
                <a:rPr lang="en-US" sz="1500" b="1" baseline="30000" dirty="0">
                  <a:solidFill>
                    <a:schemeClr val="accent1"/>
                  </a:solidFill>
                  <a:latin typeface="Arial" panose="020B0604020202020204" pitchFamily="34" charset="0"/>
                  <a:cs typeface="Arial" panose="020B0604020202020204" pitchFamily="34" charset="0"/>
                </a:rPr>
                <a:t>nd</a:t>
              </a:r>
              <a:r>
                <a:rPr lang="en-US" sz="1500" b="1" dirty="0">
                  <a:solidFill>
                    <a:schemeClr val="accent1"/>
                  </a:solidFill>
                  <a:latin typeface="Arial" panose="020B0604020202020204" pitchFamily="34" charset="0"/>
                  <a:cs typeface="Arial" panose="020B0604020202020204" pitchFamily="34" charset="0"/>
                </a:rPr>
                <a:t> Quarters 2025</a:t>
              </a:r>
            </a:p>
          </p:txBody>
        </p:sp>
      </p:grpSp>
      <p:grpSp>
        <p:nvGrpSpPr>
          <p:cNvPr id="36" name="Group 35">
            <a:extLst>
              <a:ext uri="{FF2B5EF4-FFF2-40B4-BE49-F238E27FC236}">
                <a16:creationId xmlns:a16="http://schemas.microsoft.com/office/drawing/2014/main" id="{E2721184-E4D9-0AD4-B6FC-BA43F92BBE81}"/>
              </a:ext>
            </a:extLst>
          </p:cNvPr>
          <p:cNvGrpSpPr/>
          <p:nvPr/>
        </p:nvGrpSpPr>
        <p:grpSpPr>
          <a:xfrm>
            <a:off x="1738149" y="3802071"/>
            <a:ext cx="2238042" cy="2397390"/>
            <a:chOff x="1192008" y="3652835"/>
            <a:chExt cx="2238042" cy="2397390"/>
          </a:xfrm>
        </p:grpSpPr>
        <p:cxnSp>
          <p:nvCxnSpPr>
            <p:cNvPr id="26" name="Straight Connector 25">
              <a:extLst>
                <a:ext uri="{FF2B5EF4-FFF2-40B4-BE49-F238E27FC236}">
                  <a16:creationId xmlns:a16="http://schemas.microsoft.com/office/drawing/2014/main" id="{686CC164-F22E-A45E-5621-B35EADEF5F27}"/>
                </a:ext>
              </a:extLst>
            </p:cNvPr>
            <p:cNvCxnSpPr>
              <a:cxnSpLocks/>
            </p:cNvCxnSpPr>
            <p:nvPr/>
          </p:nvCxnSpPr>
          <p:spPr>
            <a:xfrm>
              <a:off x="2311029" y="3862385"/>
              <a:ext cx="0" cy="113585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0CF7016E-446C-F27F-EF7D-B2C012FF9F62}"/>
                </a:ext>
              </a:extLst>
            </p:cNvPr>
            <p:cNvSpPr/>
            <p:nvPr/>
          </p:nvSpPr>
          <p:spPr>
            <a:xfrm>
              <a:off x="2196729" y="3652835"/>
              <a:ext cx="228600" cy="209550"/>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F2FF228D-043B-CCC9-B8DA-F5AFD257CB59}"/>
                </a:ext>
              </a:extLst>
            </p:cNvPr>
            <p:cNvSpPr txBox="1"/>
            <p:nvPr/>
          </p:nvSpPr>
          <p:spPr>
            <a:xfrm>
              <a:off x="1192008" y="5034562"/>
              <a:ext cx="2238042" cy="1015663"/>
            </a:xfrm>
            <a:prstGeom prst="rect">
              <a:avLst/>
            </a:prstGeom>
            <a:noFill/>
            <a:ln>
              <a:noFill/>
            </a:ln>
          </p:spPr>
          <p:txBody>
            <a:bodyPr wrap="square" rtlCol="0">
              <a:spAutoFit/>
            </a:bodyPr>
            <a:lstStyle/>
            <a:p>
              <a:pPr algn="ctr"/>
              <a:r>
                <a:rPr lang="en-US" sz="1500" b="1" dirty="0">
                  <a:solidFill>
                    <a:schemeClr val="accent4"/>
                  </a:solidFill>
                  <a:latin typeface="Arial" panose="020B0604020202020204" pitchFamily="34" charset="0"/>
                  <a:cs typeface="Arial" panose="020B0604020202020204" pitchFamily="34" charset="0"/>
                </a:rPr>
                <a:t>Task 2</a:t>
              </a:r>
            </a:p>
            <a:p>
              <a:pPr algn="ctr"/>
              <a:r>
                <a:rPr lang="en-US" sz="1500" dirty="0">
                  <a:latin typeface="Arial" panose="020B0604020202020204" pitchFamily="34" charset="0"/>
                  <a:cs typeface="Arial" panose="020B0604020202020204" pitchFamily="34" charset="0"/>
                </a:rPr>
                <a:t>Baseline Assessment</a:t>
              </a:r>
            </a:p>
            <a:p>
              <a:pPr algn="ctr"/>
              <a:endParaRPr lang="en-US" sz="1500" dirty="0">
                <a:solidFill>
                  <a:schemeClr val="accent4"/>
                </a:solidFill>
                <a:latin typeface="Arial" panose="020B0604020202020204" pitchFamily="34" charset="0"/>
                <a:cs typeface="Arial" panose="020B0604020202020204" pitchFamily="34" charset="0"/>
              </a:endParaRPr>
            </a:p>
            <a:p>
              <a:pPr algn="ctr"/>
              <a:r>
                <a:rPr lang="en-US" sz="1500" b="1" dirty="0">
                  <a:solidFill>
                    <a:schemeClr val="accent1"/>
                  </a:solidFill>
                  <a:latin typeface="Arial" panose="020B0604020202020204" pitchFamily="34" charset="0"/>
                  <a:cs typeface="Arial" panose="020B0604020202020204" pitchFamily="34" charset="0"/>
                </a:rPr>
                <a:t>1</a:t>
              </a:r>
              <a:r>
                <a:rPr lang="en-US" sz="1500" b="1" baseline="30000" dirty="0">
                  <a:solidFill>
                    <a:schemeClr val="accent1"/>
                  </a:solidFill>
                  <a:latin typeface="Arial" panose="020B0604020202020204" pitchFamily="34" charset="0"/>
                  <a:cs typeface="Arial" panose="020B0604020202020204" pitchFamily="34" charset="0"/>
                </a:rPr>
                <a:t>st</a:t>
              </a:r>
              <a:r>
                <a:rPr lang="en-US" sz="1500" b="1" dirty="0">
                  <a:solidFill>
                    <a:schemeClr val="accent1"/>
                  </a:solidFill>
                  <a:latin typeface="Arial" panose="020B0604020202020204" pitchFamily="34" charset="0"/>
                  <a:cs typeface="Arial" panose="020B0604020202020204" pitchFamily="34" charset="0"/>
                </a:rPr>
                <a:t> &amp; 2</a:t>
              </a:r>
              <a:r>
                <a:rPr lang="en-US" sz="1500" b="1" baseline="30000" dirty="0">
                  <a:solidFill>
                    <a:schemeClr val="accent1"/>
                  </a:solidFill>
                  <a:latin typeface="Arial" panose="020B0604020202020204" pitchFamily="34" charset="0"/>
                  <a:cs typeface="Arial" panose="020B0604020202020204" pitchFamily="34" charset="0"/>
                </a:rPr>
                <a:t>nd</a:t>
              </a:r>
              <a:r>
                <a:rPr lang="en-US" sz="1500" b="1" dirty="0">
                  <a:solidFill>
                    <a:schemeClr val="accent1"/>
                  </a:solidFill>
                  <a:latin typeface="Arial" panose="020B0604020202020204" pitchFamily="34" charset="0"/>
                  <a:cs typeface="Arial" panose="020B0604020202020204" pitchFamily="34" charset="0"/>
                </a:rPr>
                <a:t> Quarters 2025</a:t>
              </a:r>
            </a:p>
          </p:txBody>
        </p:sp>
      </p:grpSp>
      <p:grpSp>
        <p:nvGrpSpPr>
          <p:cNvPr id="45" name="Group 44">
            <a:extLst>
              <a:ext uri="{FF2B5EF4-FFF2-40B4-BE49-F238E27FC236}">
                <a16:creationId xmlns:a16="http://schemas.microsoft.com/office/drawing/2014/main" id="{F61751AE-02A2-B0EE-62F0-25387525CAC8}"/>
              </a:ext>
            </a:extLst>
          </p:cNvPr>
          <p:cNvGrpSpPr/>
          <p:nvPr/>
        </p:nvGrpSpPr>
        <p:grpSpPr>
          <a:xfrm>
            <a:off x="5679716" y="3770969"/>
            <a:ext cx="2254123" cy="2388025"/>
            <a:chOff x="3748297" y="3629024"/>
            <a:chExt cx="2254123" cy="2388025"/>
          </a:xfrm>
        </p:grpSpPr>
        <p:cxnSp>
          <p:nvCxnSpPr>
            <p:cNvPr id="28" name="Straight Connector 27">
              <a:extLst>
                <a:ext uri="{FF2B5EF4-FFF2-40B4-BE49-F238E27FC236}">
                  <a16:creationId xmlns:a16="http://schemas.microsoft.com/office/drawing/2014/main" id="{A871BFA5-9D82-E80D-2895-16FF46BCFBD7}"/>
                </a:ext>
              </a:extLst>
            </p:cNvPr>
            <p:cNvCxnSpPr>
              <a:cxnSpLocks/>
            </p:cNvCxnSpPr>
            <p:nvPr/>
          </p:nvCxnSpPr>
          <p:spPr>
            <a:xfrm>
              <a:off x="4861352" y="3809999"/>
              <a:ext cx="0" cy="113585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D0C760EC-E699-FE10-CF0B-34ACCD4C77C3}"/>
                </a:ext>
              </a:extLst>
            </p:cNvPr>
            <p:cNvSpPr/>
            <p:nvPr/>
          </p:nvSpPr>
          <p:spPr>
            <a:xfrm>
              <a:off x="4747052" y="3629024"/>
              <a:ext cx="228600" cy="209550"/>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E957423D-7AFB-CF57-4B56-5CD46A7B50C2}"/>
                </a:ext>
              </a:extLst>
            </p:cNvPr>
            <p:cNvSpPr txBox="1"/>
            <p:nvPr/>
          </p:nvSpPr>
          <p:spPr>
            <a:xfrm>
              <a:off x="3748297" y="5001386"/>
              <a:ext cx="2254123" cy="1015663"/>
            </a:xfrm>
            <a:prstGeom prst="rect">
              <a:avLst/>
            </a:prstGeom>
            <a:noFill/>
            <a:ln>
              <a:noFill/>
            </a:ln>
          </p:spPr>
          <p:txBody>
            <a:bodyPr wrap="square" rtlCol="0">
              <a:spAutoFit/>
            </a:bodyPr>
            <a:lstStyle/>
            <a:p>
              <a:pPr algn="ctr"/>
              <a:r>
                <a:rPr lang="en-US" sz="1500" b="1" dirty="0">
                  <a:solidFill>
                    <a:schemeClr val="accent4"/>
                  </a:solidFill>
                  <a:latin typeface="Arial" panose="020B0604020202020204" pitchFamily="34" charset="0"/>
                  <a:cs typeface="Arial" panose="020B0604020202020204" pitchFamily="34" charset="0"/>
                </a:rPr>
                <a:t>Task 4</a:t>
              </a:r>
            </a:p>
            <a:p>
              <a:pPr algn="ctr"/>
              <a:r>
                <a:rPr lang="en-US" sz="1500" dirty="0">
                  <a:latin typeface="Arial" panose="020B0604020202020204" pitchFamily="34" charset="0"/>
                  <a:cs typeface="Arial" panose="020B0604020202020204" pitchFamily="34" charset="0"/>
                </a:rPr>
                <a:t>Content &amp; Draft SWMP</a:t>
              </a:r>
            </a:p>
            <a:p>
              <a:pPr algn="ctr"/>
              <a:endParaRPr lang="en-US" sz="1500" dirty="0">
                <a:solidFill>
                  <a:schemeClr val="accent4"/>
                </a:solidFill>
                <a:latin typeface="Arial" panose="020B0604020202020204" pitchFamily="34" charset="0"/>
                <a:cs typeface="Arial" panose="020B0604020202020204" pitchFamily="34" charset="0"/>
              </a:endParaRPr>
            </a:p>
            <a:p>
              <a:pPr algn="ctr"/>
              <a:r>
                <a:rPr lang="en-US" sz="1500" b="1" dirty="0">
                  <a:solidFill>
                    <a:schemeClr val="accent1"/>
                  </a:solidFill>
                  <a:latin typeface="Arial" panose="020B0604020202020204" pitchFamily="34" charset="0"/>
                  <a:cs typeface="Arial" panose="020B0604020202020204" pitchFamily="34" charset="0"/>
                </a:rPr>
                <a:t>2</a:t>
              </a:r>
              <a:r>
                <a:rPr lang="en-US" sz="1500" b="1" baseline="30000" dirty="0">
                  <a:solidFill>
                    <a:schemeClr val="accent1"/>
                  </a:solidFill>
                  <a:latin typeface="Arial" panose="020B0604020202020204" pitchFamily="34" charset="0"/>
                  <a:cs typeface="Arial" panose="020B0604020202020204" pitchFamily="34" charset="0"/>
                </a:rPr>
                <a:t>nd</a:t>
              </a:r>
              <a:r>
                <a:rPr lang="en-US" sz="1500" b="1" dirty="0">
                  <a:solidFill>
                    <a:schemeClr val="accent1"/>
                  </a:solidFill>
                  <a:latin typeface="Arial" panose="020B0604020202020204" pitchFamily="34" charset="0"/>
                  <a:cs typeface="Arial" panose="020B0604020202020204" pitchFamily="34" charset="0"/>
                </a:rPr>
                <a:t> &amp; 3</a:t>
              </a:r>
              <a:r>
                <a:rPr lang="en-US" sz="1500" b="1" baseline="30000" dirty="0">
                  <a:solidFill>
                    <a:schemeClr val="accent1"/>
                  </a:solidFill>
                  <a:latin typeface="Arial" panose="020B0604020202020204" pitchFamily="34" charset="0"/>
                  <a:cs typeface="Arial" panose="020B0604020202020204" pitchFamily="34" charset="0"/>
                </a:rPr>
                <a:t>rd</a:t>
              </a:r>
              <a:r>
                <a:rPr lang="en-US" sz="1500" b="1" dirty="0">
                  <a:solidFill>
                    <a:schemeClr val="accent1"/>
                  </a:solidFill>
                  <a:latin typeface="Arial" panose="020B0604020202020204" pitchFamily="34" charset="0"/>
                  <a:cs typeface="Arial" panose="020B0604020202020204" pitchFamily="34" charset="0"/>
                </a:rPr>
                <a:t> Quarters 2025</a:t>
              </a:r>
            </a:p>
          </p:txBody>
        </p:sp>
      </p:grpSp>
      <p:grpSp>
        <p:nvGrpSpPr>
          <p:cNvPr id="46" name="Group 45">
            <a:extLst>
              <a:ext uri="{FF2B5EF4-FFF2-40B4-BE49-F238E27FC236}">
                <a16:creationId xmlns:a16="http://schemas.microsoft.com/office/drawing/2014/main" id="{4BE0DB56-CE97-D968-5AC1-1B6E8D601498}"/>
              </a:ext>
            </a:extLst>
          </p:cNvPr>
          <p:cNvGrpSpPr/>
          <p:nvPr/>
        </p:nvGrpSpPr>
        <p:grpSpPr>
          <a:xfrm>
            <a:off x="7628143" y="1438838"/>
            <a:ext cx="2306316" cy="2526523"/>
            <a:chOff x="4978596" y="1316814"/>
            <a:chExt cx="2306316" cy="2526523"/>
          </a:xfrm>
        </p:grpSpPr>
        <p:cxnSp>
          <p:nvCxnSpPr>
            <p:cNvPr id="29" name="Straight Connector 28">
              <a:extLst>
                <a:ext uri="{FF2B5EF4-FFF2-40B4-BE49-F238E27FC236}">
                  <a16:creationId xmlns:a16="http://schemas.microsoft.com/office/drawing/2014/main" id="{8F65195E-3199-53A0-DA3A-570787F37B7B}"/>
                </a:ext>
              </a:extLst>
            </p:cNvPr>
            <p:cNvCxnSpPr>
              <a:cxnSpLocks/>
            </p:cNvCxnSpPr>
            <p:nvPr/>
          </p:nvCxnSpPr>
          <p:spPr>
            <a:xfrm>
              <a:off x="6131754" y="2526506"/>
              <a:ext cx="0" cy="113585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DB07FB97-2834-8667-5ABB-1A7FF17C4D6B}"/>
                </a:ext>
              </a:extLst>
            </p:cNvPr>
            <p:cNvSpPr/>
            <p:nvPr/>
          </p:nvSpPr>
          <p:spPr>
            <a:xfrm>
              <a:off x="6017454" y="3633787"/>
              <a:ext cx="228600" cy="209550"/>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A0966A87-0CD8-92E3-2F78-2CD90931727C}"/>
                </a:ext>
              </a:extLst>
            </p:cNvPr>
            <p:cNvSpPr txBox="1"/>
            <p:nvPr/>
          </p:nvSpPr>
          <p:spPr>
            <a:xfrm>
              <a:off x="4978596" y="1316814"/>
              <a:ext cx="2306316" cy="1246495"/>
            </a:xfrm>
            <a:prstGeom prst="rect">
              <a:avLst/>
            </a:prstGeom>
            <a:noFill/>
            <a:ln>
              <a:noFill/>
            </a:ln>
          </p:spPr>
          <p:txBody>
            <a:bodyPr wrap="square" rtlCol="0">
              <a:spAutoFit/>
            </a:bodyPr>
            <a:lstStyle/>
            <a:p>
              <a:pPr algn="ctr"/>
              <a:r>
                <a:rPr lang="en-US" sz="1500" b="1" dirty="0">
                  <a:solidFill>
                    <a:schemeClr val="accent4"/>
                  </a:solidFill>
                  <a:latin typeface="Arial" panose="020B0604020202020204" pitchFamily="34" charset="0"/>
                  <a:cs typeface="Arial" panose="020B0604020202020204" pitchFamily="34" charset="0"/>
                </a:rPr>
                <a:t>Task 5</a:t>
              </a:r>
            </a:p>
            <a:p>
              <a:pPr algn="ctr"/>
              <a:r>
                <a:rPr lang="en-US" sz="1500" dirty="0">
                  <a:latin typeface="Arial" panose="020B0604020202020204" pitchFamily="34" charset="0"/>
                  <a:cs typeface="Arial" panose="020B0604020202020204" pitchFamily="34" charset="0"/>
                </a:rPr>
                <a:t>Public Comment Period &amp; SWMP Revisions</a:t>
              </a:r>
            </a:p>
            <a:p>
              <a:pPr algn="ctr"/>
              <a:endParaRPr lang="en-US" sz="1500" dirty="0">
                <a:solidFill>
                  <a:schemeClr val="accent4"/>
                </a:solidFill>
                <a:latin typeface="Arial" panose="020B0604020202020204" pitchFamily="34" charset="0"/>
                <a:cs typeface="Arial" panose="020B0604020202020204" pitchFamily="34" charset="0"/>
              </a:endParaRPr>
            </a:p>
            <a:p>
              <a:pPr algn="ctr"/>
              <a:r>
                <a:rPr lang="en-US" sz="1500" b="1" dirty="0">
                  <a:solidFill>
                    <a:schemeClr val="accent1"/>
                  </a:solidFill>
                  <a:latin typeface="Arial" panose="020B0604020202020204" pitchFamily="34" charset="0"/>
                  <a:cs typeface="Arial" panose="020B0604020202020204" pitchFamily="34" charset="0"/>
                </a:rPr>
                <a:t>4</a:t>
              </a:r>
              <a:r>
                <a:rPr lang="en-US" sz="1500" b="1" baseline="30000" dirty="0">
                  <a:solidFill>
                    <a:schemeClr val="accent1"/>
                  </a:solidFill>
                  <a:latin typeface="Arial" panose="020B0604020202020204" pitchFamily="34" charset="0"/>
                  <a:cs typeface="Arial" panose="020B0604020202020204" pitchFamily="34" charset="0"/>
                </a:rPr>
                <a:t>th</a:t>
              </a:r>
              <a:r>
                <a:rPr lang="en-US" sz="1500" b="1" dirty="0">
                  <a:solidFill>
                    <a:schemeClr val="accent1"/>
                  </a:solidFill>
                  <a:latin typeface="Arial" panose="020B0604020202020204" pitchFamily="34" charset="0"/>
                  <a:cs typeface="Arial" panose="020B0604020202020204" pitchFamily="34" charset="0"/>
                </a:rPr>
                <a:t> Quarter 2025</a:t>
              </a:r>
            </a:p>
          </p:txBody>
        </p:sp>
      </p:grpSp>
      <p:grpSp>
        <p:nvGrpSpPr>
          <p:cNvPr id="47" name="Group 46">
            <a:extLst>
              <a:ext uri="{FF2B5EF4-FFF2-40B4-BE49-F238E27FC236}">
                <a16:creationId xmlns:a16="http://schemas.microsoft.com/office/drawing/2014/main" id="{023D6C99-37CD-528F-9D72-5515223C2C06}"/>
              </a:ext>
            </a:extLst>
          </p:cNvPr>
          <p:cNvGrpSpPr/>
          <p:nvPr/>
        </p:nvGrpSpPr>
        <p:grpSpPr>
          <a:xfrm>
            <a:off x="9637364" y="3755811"/>
            <a:ext cx="2254123" cy="2383758"/>
            <a:chOff x="6187932" y="3600449"/>
            <a:chExt cx="2254123" cy="2383758"/>
          </a:xfrm>
        </p:grpSpPr>
        <p:cxnSp>
          <p:nvCxnSpPr>
            <p:cNvPr id="30" name="Straight Connector 29">
              <a:extLst>
                <a:ext uri="{FF2B5EF4-FFF2-40B4-BE49-F238E27FC236}">
                  <a16:creationId xmlns:a16="http://schemas.microsoft.com/office/drawing/2014/main" id="{CB1EE532-5B2C-C8D1-E9F8-420C77B9EB0F}"/>
                </a:ext>
              </a:extLst>
            </p:cNvPr>
            <p:cNvCxnSpPr>
              <a:cxnSpLocks/>
            </p:cNvCxnSpPr>
            <p:nvPr/>
          </p:nvCxnSpPr>
          <p:spPr>
            <a:xfrm>
              <a:off x="7306953" y="3809998"/>
              <a:ext cx="0" cy="113585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1D441785-F05A-61B7-21C5-C6F5F1DB71B4}"/>
                </a:ext>
              </a:extLst>
            </p:cNvPr>
            <p:cNvSpPr/>
            <p:nvPr/>
          </p:nvSpPr>
          <p:spPr>
            <a:xfrm>
              <a:off x="7192653" y="3600449"/>
              <a:ext cx="228600" cy="209550"/>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25000" lnSpcReduction="20000"/>
            </a:bodyPr>
            <a:lstStyle/>
            <a:p>
              <a:pPr algn="ctr"/>
              <a:endParaRPr lang="en-US">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8EC58301-DB50-F7A3-0004-A953B1934D38}"/>
                </a:ext>
              </a:extLst>
            </p:cNvPr>
            <p:cNvSpPr txBox="1"/>
            <p:nvPr/>
          </p:nvSpPr>
          <p:spPr>
            <a:xfrm>
              <a:off x="6187932" y="4968544"/>
              <a:ext cx="2254123" cy="1015663"/>
            </a:xfrm>
            <a:prstGeom prst="rect">
              <a:avLst/>
            </a:prstGeom>
            <a:noFill/>
            <a:ln>
              <a:noFill/>
            </a:ln>
          </p:spPr>
          <p:txBody>
            <a:bodyPr wrap="square" rtlCol="0">
              <a:spAutoFit/>
            </a:bodyPr>
            <a:lstStyle/>
            <a:p>
              <a:pPr algn="ctr"/>
              <a:r>
                <a:rPr lang="en-US" sz="1500" b="1" dirty="0">
                  <a:solidFill>
                    <a:schemeClr val="accent4"/>
                  </a:solidFill>
                  <a:latin typeface="Arial" panose="020B0604020202020204" pitchFamily="34" charset="0"/>
                  <a:cs typeface="Arial" panose="020B0604020202020204" pitchFamily="34" charset="0"/>
                </a:rPr>
                <a:t>Task 6</a:t>
              </a:r>
            </a:p>
            <a:p>
              <a:pPr algn="ctr"/>
              <a:r>
                <a:rPr lang="en-US" sz="1500" dirty="0">
                  <a:latin typeface="Arial" panose="020B0604020202020204" pitchFamily="34" charset="0"/>
                  <a:cs typeface="Arial" panose="020B0604020202020204" pitchFamily="34" charset="0"/>
                </a:rPr>
                <a:t>Final SWMP</a:t>
              </a:r>
            </a:p>
            <a:p>
              <a:pPr algn="ctr"/>
              <a:endParaRPr lang="en-US" sz="1500" dirty="0">
                <a:solidFill>
                  <a:schemeClr val="accent4"/>
                </a:solidFill>
                <a:latin typeface="Arial" panose="020B0604020202020204" pitchFamily="34" charset="0"/>
                <a:cs typeface="Arial" panose="020B0604020202020204" pitchFamily="34" charset="0"/>
              </a:endParaRPr>
            </a:p>
            <a:p>
              <a:pPr algn="ctr"/>
              <a:r>
                <a:rPr lang="en-US" sz="1500" b="1" dirty="0">
                  <a:solidFill>
                    <a:schemeClr val="accent1"/>
                  </a:solidFill>
                  <a:latin typeface="Arial" panose="020B0604020202020204" pitchFamily="34" charset="0"/>
                  <a:cs typeface="Arial" panose="020B0604020202020204" pitchFamily="34" charset="0"/>
                </a:rPr>
                <a:t>4</a:t>
              </a:r>
              <a:r>
                <a:rPr lang="en-US" sz="1500" b="1" baseline="30000" dirty="0">
                  <a:solidFill>
                    <a:schemeClr val="accent1"/>
                  </a:solidFill>
                  <a:latin typeface="Arial" panose="020B0604020202020204" pitchFamily="34" charset="0"/>
                  <a:cs typeface="Arial" panose="020B0604020202020204" pitchFamily="34" charset="0"/>
                </a:rPr>
                <a:t>th</a:t>
              </a:r>
              <a:r>
                <a:rPr lang="en-US" sz="1500" b="1" dirty="0">
                  <a:solidFill>
                    <a:schemeClr val="accent1"/>
                  </a:solidFill>
                  <a:latin typeface="Arial" panose="020B0604020202020204" pitchFamily="34" charset="0"/>
                  <a:cs typeface="Arial" panose="020B0604020202020204" pitchFamily="34" charset="0"/>
                </a:rPr>
                <a:t> Quarter 2025</a:t>
              </a:r>
            </a:p>
          </p:txBody>
        </p:sp>
      </p:grpSp>
      <p:pic>
        <p:nvPicPr>
          <p:cNvPr id="13" name="Graphic 12" descr="Star with solid fill">
            <a:extLst>
              <a:ext uri="{FF2B5EF4-FFF2-40B4-BE49-F238E27FC236}">
                <a16:creationId xmlns:a16="http://schemas.microsoft.com/office/drawing/2014/main" id="{594B7D94-F1BD-D688-8AF4-3D3A49F273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77005" y="3444252"/>
            <a:ext cx="267040" cy="267040"/>
          </a:xfrm>
          <a:prstGeom prst="rect">
            <a:avLst/>
          </a:prstGeom>
        </p:spPr>
      </p:pic>
    </p:spTree>
    <p:extLst>
      <p:ext uri="{BB962C8B-B14F-4D97-AF65-F5344CB8AC3E}">
        <p14:creationId xmlns:p14="http://schemas.microsoft.com/office/powerpoint/2010/main" val="29941052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80">
                                          <p:stCondLst>
                                            <p:cond delay="0"/>
                                          </p:stCondLst>
                                        </p:cTn>
                                        <p:tgtEl>
                                          <p:spTgt spid="13"/>
                                        </p:tgtEl>
                                      </p:cBhvr>
                                    </p:animEffect>
                                    <p:anim calcmode="lin" valueType="num">
                                      <p:cBhvr>
                                        <p:cTn id="2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3" dur="26">
                                          <p:stCondLst>
                                            <p:cond delay="650"/>
                                          </p:stCondLst>
                                        </p:cTn>
                                        <p:tgtEl>
                                          <p:spTgt spid="13"/>
                                        </p:tgtEl>
                                      </p:cBhvr>
                                      <p:to x="100000" y="60000"/>
                                    </p:animScale>
                                    <p:animScale>
                                      <p:cBhvr>
                                        <p:cTn id="34" dur="166" decel="50000">
                                          <p:stCondLst>
                                            <p:cond delay="676"/>
                                          </p:stCondLst>
                                        </p:cTn>
                                        <p:tgtEl>
                                          <p:spTgt spid="13"/>
                                        </p:tgtEl>
                                      </p:cBhvr>
                                      <p:to x="100000" y="100000"/>
                                    </p:animScale>
                                    <p:animScale>
                                      <p:cBhvr>
                                        <p:cTn id="35" dur="26">
                                          <p:stCondLst>
                                            <p:cond delay="1312"/>
                                          </p:stCondLst>
                                        </p:cTn>
                                        <p:tgtEl>
                                          <p:spTgt spid="13"/>
                                        </p:tgtEl>
                                      </p:cBhvr>
                                      <p:to x="100000" y="80000"/>
                                    </p:animScale>
                                    <p:animScale>
                                      <p:cBhvr>
                                        <p:cTn id="36" dur="166" decel="50000">
                                          <p:stCondLst>
                                            <p:cond delay="1338"/>
                                          </p:stCondLst>
                                        </p:cTn>
                                        <p:tgtEl>
                                          <p:spTgt spid="13"/>
                                        </p:tgtEl>
                                      </p:cBhvr>
                                      <p:to x="100000" y="100000"/>
                                    </p:animScale>
                                    <p:animScale>
                                      <p:cBhvr>
                                        <p:cTn id="37" dur="26">
                                          <p:stCondLst>
                                            <p:cond delay="1642"/>
                                          </p:stCondLst>
                                        </p:cTn>
                                        <p:tgtEl>
                                          <p:spTgt spid="13"/>
                                        </p:tgtEl>
                                      </p:cBhvr>
                                      <p:to x="100000" y="90000"/>
                                    </p:animScale>
                                    <p:animScale>
                                      <p:cBhvr>
                                        <p:cTn id="38" dur="166" decel="50000">
                                          <p:stCondLst>
                                            <p:cond delay="1668"/>
                                          </p:stCondLst>
                                        </p:cTn>
                                        <p:tgtEl>
                                          <p:spTgt spid="13"/>
                                        </p:tgtEl>
                                      </p:cBhvr>
                                      <p:to x="100000" y="100000"/>
                                    </p:animScale>
                                    <p:animScale>
                                      <p:cBhvr>
                                        <p:cTn id="39" dur="26">
                                          <p:stCondLst>
                                            <p:cond delay="1808"/>
                                          </p:stCondLst>
                                        </p:cTn>
                                        <p:tgtEl>
                                          <p:spTgt spid="13"/>
                                        </p:tgtEl>
                                      </p:cBhvr>
                                      <p:to x="100000" y="95000"/>
                                    </p:animScale>
                                    <p:animScale>
                                      <p:cBhvr>
                                        <p:cTn id="4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49400" y="3021758"/>
            <a:ext cx="9144000" cy="964883"/>
          </a:xfrm>
        </p:spPr>
        <p:txBody>
          <a:bodyPr>
            <a:normAutofit/>
          </a:bodyPr>
          <a:lstStyle/>
          <a:p>
            <a:r>
              <a:rPr lang="en-US" sz="3000" dirty="0"/>
              <a:t>Recycling Rate Report (RRR) Online Application Development</a:t>
            </a:r>
          </a:p>
        </p:txBody>
      </p:sp>
    </p:spTree>
    <p:extLst>
      <p:ext uri="{BB962C8B-B14F-4D97-AF65-F5344CB8AC3E}">
        <p14:creationId xmlns:p14="http://schemas.microsoft.com/office/powerpoint/2010/main" val="3037202850"/>
      </p:ext>
    </p:extLst>
  </p:cSld>
  <p:clrMapOvr>
    <a:masterClrMapping/>
  </p:clrMapOvr>
  <p:transition spd="slow">
    <p:push dir="u"/>
  </p:transition>
</p:sld>
</file>

<file path=ppt/theme/theme1.xml><?xml version="1.0" encoding="utf-8"?>
<a:theme xmlns:a="http://schemas.openxmlformats.org/drawingml/2006/main" name="Office Theme">
  <a:themeElements>
    <a:clrScheme name="Custom 15">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1D9A78"/>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Q PPT Template2019.potx" id="{A6C04ACF-9990-4E55-BF95-93242254EF5D}" vid="{A771141E-8139-42B4-B0F6-FA1069C4446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3c937a0-8469-45d1-bb5c-5e30c268a0a4" xsi:nil="true"/>
    <lcf76f155ced4ddcb4097134ff3c332f xmlns="b9f4fcdd-3895-478d-9794-fe2bd24e96ee">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A1541E07AA73D4984DB250444612243" ma:contentTypeVersion="15" ma:contentTypeDescription="Create a new document." ma:contentTypeScope="" ma:versionID="2a61a1ec8df9c059f2b2bf042c8b6f50">
  <xsd:schema xmlns:xsd="http://www.w3.org/2001/XMLSchema" xmlns:xs="http://www.w3.org/2001/XMLSchema" xmlns:p="http://schemas.microsoft.com/office/2006/metadata/properties" xmlns:ns2="73c937a0-8469-45d1-bb5c-5e30c268a0a4" xmlns:ns3="b9f4fcdd-3895-478d-9794-fe2bd24e96ee" targetNamespace="http://schemas.microsoft.com/office/2006/metadata/properties" ma:root="true" ma:fieldsID="620cd8abf7f0031d06cd19c48d14a209" ns2:_="" ns3:_="">
    <xsd:import namespace="73c937a0-8469-45d1-bb5c-5e30c268a0a4"/>
    <xsd:import namespace="b9f4fcdd-3895-478d-9794-fe2bd24e96ee"/>
    <xsd:element name="properties">
      <xsd:complexType>
        <xsd:sequence>
          <xsd:element name="documentManagement">
            <xsd:complexType>
              <xsd:all>
                <xsd:element ref="ns2:SharedWithUsers" minOccurs="0"/>
                <xsd:element ref="ns2:SharedWithDetails" minOccurs="0"/>
                <xsd:element ref="ns3:lcf76f155ced4ddcb4097134ff3c332f" minOccurs="0"/>
                <xsd:element ref="ns2:TaxCatchAll" minOccurs="0"/>
                <xsd:element ref="ns3:MediaServiceMetadata" minOccurs="0"/>
                <xsd:element ref="ns3:MediaServiceFastMetadata" minOccurs="0"/>
                <xsd:element ref="ns3:MediaServiceSearchProperties" minOccurs="0"/>
                <xsd:element ref="ns3:MediaServiceDateTaken" minOccurs="0"/>
                <xsd:element ref="ns3:MediaServiceObjectDetectorVersions" minOccurs="0"/>
                <xsd:element ref="ns3:MediaServiceGenerationTime" minOccurs="0"/>
                <xsd:element ref="ns3:MediaServiceEventHashCode" minOccurs="0"/>
                <xsd:element ref="ns3:MediaServiceOCR"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c937a0-8469-45d1-bb5c-5e30c268a0a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2" nillable="true" ma:displayName="Taxonomy Catch All Column" ma:hidden="true" ma:list="{db17fed1-7fd3-4bbd-ab17-3f2e841e1214}" ma:internalName="TaxCatchAll" ma:showField="CatchAllData" ma:web="73c937a0-8469-45d1-bb5c-5e30c268a0a4">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9f4fcdd-3895-478d-9794-fe2bd24e96ee" elementFormDefault="qualified">
    <xsd:import namespace="http://schemas.microsoft.com/office/2006/documentManagement/types"/>
    <xsd:import namespace="http://schemas.microsoft.com/office/infopath/2007/PartnerControls"/>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0920e099-540f-4e49-b54d-0e500676ccfd" ma:termSetId="09814cd3-568e-fe90-9814-8d621ff8fb84" ma:anchorId="fba54fb3-c3e1-fe81-a776-ca4b69148c4d" ma:open="true" ma:isKeyword="false">
      <xsd:complexType>
        <xsd:sequence>
          <xsd:element ref="pc:Terms" minOccurs="0" maxOccurs="1"/>
        </xsd:sequence>
      </xsd:complex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238BDB4-3FA2-402D-A4EE-E9DC99D7A0C8}">
  <ds:schemaRefs>
    <ds:schemaRef ds:uri="http://schemas.openxmlformats.org/package/2006/metadata/core-properties"/>
    <ds:schemaRef ds:uri="http://www.w3.org/XML/1998/namespace"/>
    <ds:schemaRef ds:uri="b9f4fcdd-3895-478d-9794-fe2bd24e96ee"/>
    <ds:schemaRef ds:uri="http://purl.org/dc/dcmitype/"/>
    <ds:schemaRef ds:uri="http://schemas.microsoft.com/office/infopath/2007/PartnerControls"/>
    <ds:schemaRef ds:uri="http://schemas.microsoft.com/office/2006/documentManagement/types"/>
    <ds:schemaRef ds:uri="http://schemas.microsoft.com/office/2006/metadata/properties"/>
    <ds:schemaRef ds:uri="73c937a0-8469-45d1-bb5c-5e30c268a0a4"/>
    <ds:schemaRef ds:uri="http://purl.org/dc/terms/"/>
    <ds:schemaRef ds:uri="http://purl.org/dc/elements/1.1/"/>
  </ds:schemaRefs>
</ds:datastoreItem>
</file>

<file path=customXml/itemProps2.xml><?xml version="1.0" encoding="utf-8"?>
<ds:datastoreItem xmlns:ds="http://schemas.openxmlformats.org/officeDocument/2006/customXml" ds:itemID="{09AC45E9-AA95-4916-9B33-C675534B901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c937a0-8469-45d1-bb5c-5e30c268a0a4"/>
    <ds:schemaRef ds:uri="b9f4fcdd-3895-478d-9794-fe2bd24e96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F1F9A83-AEA1-4C41-97A0-D11054B9A5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865</TotalTime>
  <Words>2501</Words>
  <Application>Microsoft Office PowerPoint</Application>
  <PresentationFormat>Widescreen</PresentationFormat>
  <Paragraphs>346</Paragraphs>
  <Slides>35</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Aptos</vt:lpstr>
      <vt:lpstr>Arial</vt:lpstr>
      <vt:lpstr>Calibri</vt:lpstr>
      <vt:lpstr>Calibri Light</vt:lpstr>
      <vt:lpstr>PT Serif</vt:lpstr>
      <vt:lpstr>Times New Roman</vt:lpstr>
      <vt:lpstr>Office Theme</vt:lpstr>
      <vt:lpstr>SWANA Regulatory Training</vt:lpstr>
      <vt:lpstr>Background: Solid Waste Infrastructure for Recycling (SWIFR) Grant</vt:lpstr>
      <vt:lpstr>Statewide Solid Waste Management Plan (SWMP) Development</vt:lpstr>
      <vt:lpstr>Background: Current Statewide SWMP + Future</vt:lpstr>
      <vt:lpstr>Virginia SWMP Goals</vt:lpstr>
      <vt:lpstr>Key Contracted Activities to Support Statewide SWMP Development</vt:lpstr>
      <vt:lpstr>Key Contracted Activities to Support Statewide SWMP Development</vt:lpstr>
      <vt:lpstr>SWMP Development – Tasks &amp; Timeline</vt:lpstr>
      <vt:lpstr>Recycling Rate Report (RRR) Online Application Development</vt:lpstr>
      <vt:lpstr>Recycling Rate Reporting Online Application Development</vt:lpstr>
      <vt:lpstr>RRR Application Project Roles</vt:lpstr>
      <vt:lpstr>RRR Application Development – Tasks &amp; Timeline</vt:lpstr>
      <vt:lpstr>Solid Waste Information &amp; Assessment (SWIA)</vt:lpstr>
      <vt:lpstr>SWIA Reporting for CY2024</vt:lpstr>
      <vt:lpstr>Solid Waste Received by Virginia Facilities (2016-2024)</vt:lpstr>
      <vt:lpstr>Total MSW Received from 2016 through 2024</vt:lpstr>
      <vt:lpstr>Disposal Method Comparison: 2016 vs 2024</vt:lpstr>
      <vt:lpstr>Recycling Rate Reports (RRR)</vt:lpstr>
      <vt:lpstr>Recycling Rate Requirements</vt:lpstr>
      <vt:lpstr>Recycling Rate Reporting</vt:lpstr>
      <vt:lpstr>Recycling in Virginia in CY2024</vt:lpstr>
      <vt:lpstr>Virginia’s MSW, Recycling Tonnage and Recycling Rates</vt:lpstr>
      <vt:lpstr>Litter Prevention &amp; Recycling Grants</vt:lpstr>
      <vt:lpstr>Types of Litter &amp; Recycling Grants</vt:lpstr>
      <vt:lpstr>Litter &amp; Recycling Grants – Grant Year 2026</vt:lpstr>
      <vt:lpstr>Expanded Polystyrene (EPS) Ban &amp; Campaign</vt:lpstr>
      <vt:lpstr>Expanded Polystyrene (EPS) Campaign &amp; Ban</vt:lpstr>
      <vt:lpstr>EPS Campaign</vt:lpstr>
      <vt:lpstr>Solid Waste Management Plans (SWMPs)</vt:lpstr>
      <vt:lpstr>SWMPs – 5-Year Updates</vt:lpstr>
      <vt:lpstr>SWMPs – Minor Amendments</vt:lpstr>
      <vt:lpstr>SWMPs – Major Amendments</vt:lpstr>
      <vt:lpstr>SWMPs – Plan Amendments</vt:lpstr>
      <vt:lpstr>Contact Information</vt:lpstr>
      <vt:lpstr>Questions?</vt:lpstr>
    </vt:vector>
  </TitlesOfParts>
  <Company>Virginia IT Infrastructure Partnership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Sanjay Thirunagari</dc:creator>
  <cp:lastModifiedBy>Thirunagari, Sanjay (DEQ)</cp:lastModifiedBy>
  <cp:revision>41</cp:revision>
  <cp:lastPrinted>2025-08-12T19:10:46Z</cp:lastPrinted>
  <dcterms:created xsi:type="dcterms:W3CDTF">2020-01-24T15:25:38Z</dcterms:created>
  <dcterms:modified xsi:type="dcterms:W3CDTF">2025-10-16T02:34:56Z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0x010100BA1541E07AA73D4984DB250444612243</vt:lpwstr>
  </property>
  <property fmtid="{D5CDD505-2E9C-101B-9397-08002B2CF9AE}" pid="3" name="MediaServiceImageTags">
    <vt:lpwstr/>
  </property>
</Properties>
</file>