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262" r:id="rId5"/>
    <p:sldId id="284" r:id="rId6"/>
    <p:sldId id="286" r:id="rId7"/>
    <p:sldId id="268" r:id="rId8"/>
    <p:sldId id="267" r:id="rId9"/>
    <p:sldId id="278" r:id="rId10"/>
    <p:sldId id="273" r:id="rId11"/>
    <p:sldId id="287" r:id="rId12"/>
    <p:sldId id="289" r:id="rId13"/>
    <p:sldId id="290" r:id="rId14"/>
    <p:sldId id="291" r:id="rId15"/>
    <p:sldId id="292" r:id="rId16"/>
    <p:sldId id="293" r:id="rId17"/>
    <p:sldId id="294" r:id="rId18"/>
    <p:sldId id="295" r:id="rId19"/>
    <p:sldId id="272" r:id="rId20"/>
    <p:sldId id="277" r:id="rId21"/>
    <p:sldId id="297" r:id="rId22"/>
    <p:sldId id="276" r:id="rId23"/>
    <p:sldId id="298" r:id="rId24"/>
    <p:sldId id="288" r:id="rId25"/>
    <p:sldId id="296" r:id="rId26"/>
    <p:sldId id="269" r:id="rId27"/>
    <p:sldId id="270" r:id="rId28"/>
    <p:sldId id="271"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87620E-D97A-9C57-BC45-E458BF0DFA6D}" name="Calos, Irina (DEQ)" initials="CI" userId="S::irina.calos@deq.virginia.gov::2e8eda1b-b20b-4e50-b607-67f62b50d1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EAB"/>
    <a:srgbClr val="277EA9"/>
    <a:srgbClr val="198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and, Jenny (DEQ)" userId="7d6c89a3-3352-4303-91f3-5bae839353b5" providerId="ADAL" clId="{9C13F919-23FB-469B-8279-F4905685F95E}"/>
    <pc:docChg chg="delSld modSld">
      <pc:chgData name="Poland, Jenny (DEQ)" userId="7d6c89a3-3352-4303-91f3-5bae839353b5" providerId="ADAL" clId="{9C13F919-23FB-469B-8279-F4905685F95E}" dt="2025-10-15T11:46:31.452" v="25" actId="2696"/>
      <pc:docMkLst>
        <pc:docMk/>
      </pc:docMkLst>
      <pc:sldChg chg="del">
        <pc:chgData name="Poland, Jenny (DEQ)" userId="7d6c89a3-3352-4303-91f3-5bae839353b5" providerId="ADAL" clId="{9C13F919-23FB-469B-8279-F4905685F95E}" dt="2025-10-15T11:46:31.452" v="25" actId="2696"/>
        <pc:sldMkLst>
          <pc:docMk/>
          <pc:sldMk cId="4273091563" sldId="280"/>
        </pc:sldMkLst>
      </pc:sldChg>
      <pc:sldChg chg="modSp mod">
        <pc:chgData name="Poland, Jenny (DEQ)" userId="7d6c89a3-3352-4303-91f3-5bae839353b5" providerId="ADAL" clId="{9C13F919-23FB-469B-8279-F4905685F95E}" dt="2025-10-10T12:43:47.054" v="24" actId="20577"/>
        <pc:sldMkLst>
          <pc:docMk/>
          <pc:sldMk cId="1778625711" sldId="288"/>
        </pc:sldMkLst>
        <pc:spChg chg="mod">
          <ac:chgData name="Poland, Jenny (DEQ)" userId="7d6c89a3-3352-4303-91f3-5bae839353b5" providerId="ADAL" clId="{9C13F919-23FB-469B-8279-F4905685F95E}" dt="2025-10-10T12:43:47.054" v="24" actId="20577"/>
          <ac:spMkLst>
            <pc:docMk/>
            <pc:sldMk cId="1778625711" sldId="288"/>
            <ac:spMk id="2" creationId="{6B55EB97-6C50-2D15-F474-38D29EDE64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9307BE-3DE0-4D5D-B071-E18072BDBCD1}" type="datetimeFigureOut">
              <a:rPr lang="en-US" smtClean="0"/>
              <a:t>10/15/2025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7EB6C3-5ECD-4C33-8186-F52195931771}" type="slidenum">
              <a:rPr lang="en-US" smtClean="0"/>
              <a:t>‹#›</a:t>
            </a:fld>
            <a:endParaRPr lang="en-US"/>
          </a:p>
        </p:txBody>
      </p:sp>
    </p:spTree>
    <p:extLst>
      <p:ext uri="{BB962C8B-B14F-4D97-AF65-F5344CB8AC3E}">
        <p14:creationId xmlns:p14="http://schemas.microsoft.com/office/powerpoint/2010/main" val="118808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7AE0D-E4E7-41F3-8FEB-69AA94FE00AD}"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C4A1B-E3F4-440A-A1E4-007EA359E364}" type="slidenum">
              <a:rPr lang="en-US" smtClean="0"/>
              <a:t>‹#›</a:t>
            </a:fld>
            <a:endParaRPr lang="en-US"/>
          </a:p>
        </p:txBody>
      </p:sp>
    </p:spTree>
    <p:extLst>
      <p:ext uri="{BB962C8B-B14F-4D97-AF65-F5344CB8AC3E}">
        <p14:creationId xmlns:p14="http://schemas.microsoft.com/office/powerpoint/2010/main" val="411700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aw.lis.virginia.gov/admincode/title9/agency20/chapter81/section13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6EAB"/>
                </a:solidFill>
              </a:rPr>
              <a:t> (incorporates RCRA by reference + adds state-specific items)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39C4A1B-E3F4-440A-A1E4-007EA359E364}" type="slidenum">
              <a:rPr lang="en-US" smtClean="0"/>
              <a:t>2</a:t>
            </a:fld>
            <a:endParaRPr lang="en-US"/>
          </a:p>
        </p:txBody>
      </p:sp>
    </p:spTree>
    <p:extLst>
      <p:ext uri="{BB962C8B-B14F-4D97-AF65-F5344CB8AC3E}">
        <p14:creationId xmlns:p14="http://schemas.microsoft.com/office/powerpoint/2010/main" val="104548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Free liquids.</a:t>
            </a:r>
          </a:p>
          <a:p>
            <a:pPr fontAlgn="base"/>
            <a:r>
              <a:rPr lang="en-US" sz="1200" b="0" i="0" kern="1200" dirty="0">
                <a:solidFill>
                  <a:schemeClr val="tx1"/>
                </a:solidFill>
                <a:effectLst/>
                <a:latin typeface="+mn-lt"/>
                <a:ea typeface="+mn-ea"/>
                <a:cs typeface="+mn-cs"/>
              </a:rPr>
              <a:t>(1) Bulk or noncontainerized liquid waste, unless:</a:t>
            </a:r>
          </a:p>
          <a:p>
            <a:pPr fontAlgn="base"/>
            <a:r>
              <a:rPr lang="en-US" sz="1200" b="0" i="0" kern="1200" dirty="0">
                <a:solidFill>
                  <a:schemeClr val="tx1"/>
                </a:solidFill>
                <a:effectLst/>
                <a:latin typeface="+mn-lt"/>
                <a:ea typeface="+mn-ea"/>
                <a:cs typeface="+mn-cs"/>
              </a:rPr>
              <a:t>(a) The waste is household waste; or</a:t>
            </a:r>
          </a:p>
          <a:p>
            <a:pPr fontAlgn="base"/>
            <a:r>
              <a:rPr lang="en-US" sz="1200" b="0" i="0" kern="1200" dirty="0">
                <a:solidFill>
                  <a:schemeClr val="tx1"/>
                </a:solidFill>
                <a:effectLst/>
                <a:latin typeface="+mn-lt"/>
                <a:ea typeface="+mn-ea"/>
                <a:cs typeface="+mn-cs"/>
              </a:rPr>
              <a:t>(b) The waste is gas condensate derived from that landfill;</a:t>
            </a:r>
          </a:p>
          <a:p>
            <a:pPr fontAlgn="base"/>
            <a:r>
              <a:rPr lang="en-US" sz="1200" b="0" i="0" kern="1200" dirty="0">
                <a:solidFill>
                  <a:schemeClr val="tx1"/>
                </a:solidFill>
                <a:effectLst/>
                <a:latin typeface="+mn-lt"/>
                <a:ea typeface="+mn-ea"/>
                <a:cs typeface="+mn-cs"/>
              </a:rPr>
              <a:t>(c) The waste is leachate derived from that landfill and the landfill is designed with a composite liner and leachate collection system as described in </a:t>
            </a:r>
            <a:r>
              <a:rPr lang="en-US" sz="1200" b="0" i="0" u="none" strike="noStrike" kern="1200" dirty="0">
                <a:solidFill>
                  <a:schemeClr val="tx1"/>
                </a:solidFill>
                <a:effectLst/>
                <a:latin typeface="+mn-lt"/>
                <a:ea typeface="+mn-ea"/>
                <a:cs typeface="+mn-cs"/>
                <a:hlinkClick r:id="rId3"/>
              </a:rPr>
              <a:t>9VAC20-81-130</a:t>
            </a:r>
            <a:r>
              <a:rPr lang="en-US" sz="1200" b="0" i="0" kern="1200" dirty="0">
                <a:solidFill>
                  <a:schemeClr val="tx1"/>
                </a:solidFill>
                <a:effectLst/>
                <a:latin typeface="+mn-lt"/>
                <a:ea typeface="+mn-ea"/>
                <a:cs typeface="+mn-cs"/>
              </a:rPr>
              <a:t> J 1 a and </a:t>
            </a:r>
            <a:r>
              <a:rPr lang="en-US" sz="1200" b="0" i="0" u="none" strike="noStrike" kern="1200" dirty="0">
                <a:solidFill>
                  <a:schemeClr val="tx1"/>
                </a:solidFill>
                <a:effectLst/>
                <a:latin typeface="+mn-lt"/>
                <a:ea typeface="+mn-ea"/>
                <a:cs typeface="+mn-cs"/>
                <a:hlinkClick r:id="rId3"/>
              </a:rPr>
              <a:t>9VAC20-81-130</a:t>
            </a:r>
            <a:r>
              <a:rPr lang="en-US" sz="1200" b="0" i="0" kern="1200" dirty="0">
                <a:solidFill>
                  <a:schemeClr val="tx1"/>
                </a:solidFill>
                <a:effectLst/>
                <a:latin typeface="+mn-lt"/>
                <a:ea typeface="+mn-ea"/>
                <a:cs typeface="+mn-cs"/>
              </a:rPr>
              <a:t> L; or</a:t>
            </a:r>
          </a:p>
          <a:p>
            <a:pPr fontAlgn="base"/>
            <a:r>
              <a:rPr lang="en-US" sz="1200" b="0" i="0" kern="1200" dirty="0">
                <a:solidFill>
                  <a:schemeClr val="tx1"/>
                </a:solidFill>
                <a:effectLst/>
                <a:latin typeface="+mn-lt"/>
                <a:ea typeface="+mn-ea"/>
                <a:cs typeface="+mn-cs"/>
              </a:rPr>
              <a:t>(2) Containers holding liquid waste, unless:</a:t>
            </a:r>
          </a:p>
          <a:p>
            <a:pPr fontAlgn="base"/>
            <a:r>
              <a:rPr lang="en-US" sz="1200" b="0" i="0" kern="1200" dirty="0">
                <a:solidFill>
                  <a:schemeClr val="tx1"/>
                </a:solidFill>
                <a:effectLst/>
                <a:latin typeface="+mn-lt"/>
                <a:ea typeface="+mn-ea"/>
                <a:cs typeface="+mn-cs"/>
              </a:rPr>
              <a:t>(a) The container is a small container similar in size to that normally found in household waste;</a:t>
            </a:r>
          </a:p>
          <a:p>
            <a:pPr fontAlgn="base"/>
            <a:r>
              <a:rPr lang="en-US" sz="1200" b="0" i="0" kern="1200" dirty="0">
                <a:solidFill>
                  <a:schemeClr val="tx1"/>
                </a:solidFill>
                <a:effectLst/>
                <a:latin typeface="+mn-lt"/>
                <a:ea typeface="+mn-ea"/>
                <a:cs typeface="+mn-cs"/>
              </a:rPr>
              <a:t>(b) The container is designed to hold liquids for use other than storage; or</a:t>
            </a:r>
          </a:p>
          <a:p>
            <a:pPr fontAlgn="base"/>
            <a:r>
              <a:rPr lang="en-US" sz="1200" b="0" i="0" kern="1200" dirty="0">
                <a:solidFill>
                  <a:schemeClr val="tx1"/>
                </a:solidFill>
                <a:effectLst/>
                <a:latin typeface="+mn-lt"/>
                <a:ea typeface="+mn-ea"/>
                <a:cs typeface="+mn-cs"/>
              </a:rPr>
              <a:t>(c) The waste is household waste.</a:t>
            </a:r>
          </a:p>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9</a:t>
            </a:fld>
            <a:endParaRPr lang="en-US"/>
          </a:p>
        </p:txBody>
      </p:sp>
    </p:spTree>
    <p:extLst>
      <p:ext uri="{BB962C8B-B14F-4D97-AF65-F5344CB8AC3E}">
        <p14:creationId xmlns:p14="http://schemas.microsoft.com/office/powerpoint/2010/main" val="210396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with Priscilla if hold PBR Facilities to same inspection frequencies.  </a:t>
            </a:r>
          </a:p>
        </p:txBody>
      </p:sp>
      <p:sp>
        <p:nvSpPr>
          <p:cNvPr id="4" name="Slide Number Placeholder 3"/>
          <p:cNvSpPr>
            <a:spLocks noGrp="1"/>
          </p:cNvSpPr>
          <p:nvPr>
            <p:ph type="sldNum" sz="quarter" idx="5"/>
          </p:nvPr>
        </p:nvSpPr>
        <p:spPr/>
        <p:txBody>
          <a:bodyPr/>
          <a:lstStyle/>
          <a:p>
            <a:fld id="{939C4A1B-E3F4-440A-A1E4-007EA359E364}" type="slidenum">
              <a:rPr lang="en-US" smtClean="0"/>
              <a:t>21</a:t>
            </a:fld>
            <a:endParaRPr lang="en-US"/>
          </a:p>
        </p:txBody>
      </p:sp>
    </p:spTree>
    <p:extLst>
      <p:ext uri="{BB962C8B-B14F-4D97-AF65-F5344CB8AC3E}">
        <p14:creationId xmlns:p14="http://schemas.microsoft.com/office/powerpoint/2010/main" val="1936830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395738" y="1494206"/>
            <a:ext cx="7484681" cy="3544947"/>
          </a:xfrm>
          <a:prstGeom prst="rect">
            <a:avLst/>
          </a:prstGeom>
        </p:spPr>
      </p:pic>
    </p:spTree>
    <p:extLst>
      <p:ext uri="{BB962C8B-B14F-4D97-AF65-F5344CB8AC3E}">
        <p14:creationId xmlns:p14="http://schemas.microsoft.com/office/powerpoint/2010/main" val="21960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a:t>Title of Presentation</a:t>
            </a:r>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913746"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Name of Presenter</a:t>
            </a:r>
          </a:p>
          <a:p>
            <a:pPr lvl="0"/>
            <a:endParaRPr lang="en-US"/>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913746"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Title</a:t>
            </a:r>
          </a:p>
          <a:p>
            <a:pPr lvl="0"/>
            <a:endParaRPr lang="en-US"/>
          </a:p>
        </p:txBody>
      </p:sp>
      <p:sp>
        <p:nvSpPr>
          <p:cNvPr id="15" name="Text Placeholder 10"/>
          <p:cNvSpPr>
            <a:spLocks noGrp="1"/>
          </p:cNvSpPr>
          <p:nvPr>
            <p:ph type="body" sz="quarter" idx="12" hasCustomPrompt="1"/>
          </p:nvPr>
        </p:nvSpPr>
        <p:spPr>
          <a:xfrm>
            <a:off x="1523998" y="6039440"/>
            <a:ext cx="4913745"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Date</a:t>
            </a:r>
          </a:p>
          <a:p>
            <a:pPr lvl="0"/>
            <a:endParaRPr lang="en-US"/>
          </a:p>
        </p:txBody>
      </p:sp>
      <p:sp>
        <p:nvSpPr>
          <p:cNvPr id="4" name="Text Placeholder 10">
            <a:extLst>
              <a:ext uri="{FF2B5EF4-FFF2-40B4-BE49-F238E27FC236}">
                <a16:creationId xmlns:a16="http://schemas.microsoft.com/office/drawing/2014/main" id="{7D0AB562-0674-ACC6-C2D7-476E2FF14876}"/>
              </a:ext>
            </a:extLst>
          </p:cNvPr>
          <p:cNvSpPr>
            <a:spLocks noGrp="1"/>
          </p:cNvSpPr>
          <p:nvPr>
            <p:ph type="body" sz="quarter" idx="13" hasCustomPrompt="1"/>
          </p:nvPr>
        </p:nvSpPr>
        <p:spPr>
          <a:xfrm>
            <a:off x="1523997" y="5699420"/>
            <a:ext cx="4913746"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Virginia Department of Environmental Quality</a:t>
            </a:r>
          </a:p>
          <a:p>
            <a:pPr lvl="0"/>
            <a:endParaRPr lang="en-US"/>
          </a:p>
        </p:txBody>
      </p:sp>
    </p:spTree>
    <p:extLst>
      <p:ext uri="{BB962C8B-B14F-4D97-AF65-F5344CB8AC3E}">
        <p14:creationId xmlns:p14="http://schemas.microsoft.com/office/powerpoint/2010/main" val="31732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n>
                  <a:noFill/>
                </a:ln>
                <a:solidFill>
                  <a:srgbClr val="256EAB"/>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2600">
                <a:solidFill>
                  <a:srgbClr val="256EAB"/>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400">
                <a:ln>
                  <a:noFill/>
                </a:ln>
                <a:solidFill>
                  <a:srgbClr val="256EAB"/>
                </a:solidFill>
                <a:latin typeface="Arial" panose="020B0604020202020204" pitchFamily="34" charset="0"/>
                <a:cs typeface="Arial" panose="020B0604020202020204" pitchFamily="34" charset="0"/>
              </a:defRPr>
            </a:lvl3pPr>
            <a:lvl4pPr>
              <a:defRPr sz="2000">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11900"/>
            <a:ext cx="10515600" cy="409575"/>
          </a:xfrm>
          <a:prstGeom prst="rect">
            <a:avLst/>
          </a:prstGeom>
        </p:spPr>
        <p:txBody>
          <a:bodyPr/>
          <a:lstStyle/>
          <a:p>
            <a:pPr algn="l"/>
            <a:fld id="{61C9B584-852F-4056-BF30-ABA66A23FD41}" type="slidenum">
              <a:rPr lang="en-US" smtClean="0"/>
              <a:t>‹#›</a:t>
            </a:fld>
            <a:r>
              <a:rPr lang="en-US"/>
              <a:t>					</a:t>
            </a:r>
            <a:endParaRPr lang="en-US">
              <a:solidFill>
                <a:srgbClr val="256EAB"/>
              </a:solidFill>
            </a:endParaRPr>
          </a:p>
        </p:txBody>
      </p:sp>
      <p:pic>
        <p:nvPicPr>
          <p:cNvPr id="11" name="Picture 10"/>
          <p:cNvPicPr>
            <a:picLocks noChangeAspect="1"/>
          </p:cNvPicPr>
          <p:nvPr userDrawn="1"/>
        </p:nvPicPr>
        <p:blipFill>
          <a:blip r:embed="rId2"/>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94839280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09BD1896-8736-72F1-D034-2185819DEDBE}"/>
              </a:ext>
            </a:extLst>
          </p:cNvPr>
          <p:cNvSpPr>
            <a:spLocks noGrp="1"/>
          </p:cNvSpPr>
          <p:nvPr>
            <p:ph type="ftr" sz="quarter" idx="11"/>
          </p:nvPr>
        </p:nvSpPr>
        <p:spPr>
          <a:xfrm>
            <a:off x="838200" y="6311900"/>
            <a:ext cx="10515600" cy="409575"/>
          </a:xfrm>
          <a:prstGeom prst="rect">
            <a:avLst/>
          </a:prstGeom>
        </p:spPr>
        <p:txBody>
          <a:bodyPr/>
          <a:lstStyle/>
          <a:p>
            <a:pPr algn="l"/>
            <a:fld id="{61C9B584-852F-4056-BF30-ABA66A23FD41}" type="slidenum">
              <a:rPr lang="en-US" smtClean="0"/>
              <a:t>‹#›</a:t>
            </a:fld>
            <a:r>
              <a:rPr lang="en-US"/>
              <a:t>					</a:t>
            </a:r>
            <a:endParaRPr lang="en-US">
              <a:solidFill>
                <a:srgbClr val="256EAB"/>
              </a:solidFill>
            </a:endParaRPr>
          </a:p>
        </p:txBody>
      </p:sp>
      <p:pic>
        <p:nvPicPr>
          <p:cNvPr id="7" name="Picture 6">
            <a:extLst>
              <a:ext uri="{FF2B5EF4-FFF2-40B4-BE49-F238E27FC236}">
                <a16:creationId xmlns:a16="http://schemas.microsoft.com/office/drawing/2014/main" id="{6B732368-5DB9-CDCF-8107-90522CBD014F}"/>
              </a:ext>
            </a:extLst>
          </p:cNvPr>
          <p:cNvPicPr>
            <a:picLocks noChangeAspect="1"/>
          </p:cNvPicPr>
          <p:nvPr userDrawn="1"/>
        </p:nvPicPr>
        <p:blipFill>
          <a:blip r:embed="rId2"/>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1819909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CAB1B8D-398B-8493-FB62-655CE4B3A4FC}"/>
              </a:ext>
            </a:extLst>
          </p:cNvPr>
          <p:cNvSpPr>
            <a:spLocks noGrp="1"/>
          </p:cNvSpPr>
          <p:nvPr>
            <p:ph type="ftr" sz="quarter" idx="3"/>
          </p:nvPr>
        </p:nvSpPr>
        <p:spPr>
          <a:xfrm>
            <a:off x="838200" y="6311900"/>
            <a:ext cx="10515600" cy="409575"/>
          </a:xfrm>
          <a:prstGeom prst="rect">
            <a:avLst/>
          </a:prstGeom>
        </p:spPr>
        <p:txBody>
          <a:bodyPr/>
          <a:lstStyle>
            <a:lvl1pPr>
              <a:defRPr sz="1100">
                <a:solidFill>
                  <a:schemeClr val="tx1">
                    <a:lumMod val="50000"/>
                    <a:lumOff val="50000"/>
                  </a:schemeClr>
                </a:solidFill>
                <a:latin typeface="Arial" panose="020B0604020202020204" pitchFamily="34" charset="0"/>
                <a:cs typeface="Arial" panose="020B0604020202020204" pitchFamily="34" charset="0"/>
              </a:defRPr>
            </a:lvl1pPr>
          </a:lstStyle>
          <a:p>
            <a:fld id="{61C9B584-852F-4056-BF30-ABA66A23FD41}" type="slidenum">
              <a:rPr lang="en-US" smtClean="0"/>
              <a:pPr/>
              <a:t>‹#›</a:t>
            </a:fld>
            <a:r>
              <a:rPr lang="en-US"/>
              <a:t>					</a:t>
            </a:r>
          </a:p>
        </p:txBody>
      </p:sp>
    </p:spTree>
    <p:extLst>
      <p:ext uri="{BB962C8B-B14F-4D97-AF65-F5344CB8AC3E}">
        <p14:creationId xmlns:p14="http://schemas.microsoft.com/office/powerpoint/2010/main" val="4049621675"/>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4" r:id="rId4"/>
  </p:sldLayoutIdLst>
  <p:hf sldNum="0" hdr="0" dt="0"/>
  <p:txStyles>
    <p:titleStyle>
      <a:lvl1pPr algn="l" defTabSz="914400" rtl="0" eaLnBrk="1" latinLnBrk="0" hangingPunct="1">
        <a:lnSpc>
          <a:spcPct val="90000"/>
        </a:lnSpc>
        <a:spcBef>
          <a:spcPct val="0"/>
        </a:spcBef>
        <a:buNone/>
        <a:defRPr sz="3000" b="1" kern="1200">
          <a:ln>
            <a:noFill/>
          </a:ln>
          <a:solidFill>
            <a:srgbClr val="1985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256E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rgbClr val="256EA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256EA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law.lis.virginia.gov/admincode/title9/agency20/chapter81/section610/"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45458"/>
            <a:ext cx="9144000" cy="964883"/>
          </a:xfrm>
        </p:spPr>
        <p:txBody>
          <a:bodyPr>
            <a:normAutofit fontScale="90000"/>
          </a:bodyPr>
          <a:lstStyle/>
          <a:p>
            <a:r>
              <a:rPr lang="en-US" dirty="0"/>
              <a:t>Household Waste and</a:t>
            </a:r>
            <a:br>
              <a:rPr lang="en-US" dirty="0"/>
            </a:br>
            <a:r>
              <a:rPr lang="en-US" dirty="0"/>
              <a:t>Unauthorized Waste</a:t>
            </a:r>
          </a:p>
        </p:txBody>
      </p:sp>
      <p:sp>
        <p:nvSpPr>
          <p:cNvPr id="4" name="Text Placeholder 3"/>
          <p:cNvSpPr>
            <a:spLocks noGrp="1"/>
          </p:cNvSpPr>
          <p:nvPr>
            <p:ph type="body" sz="quarter" idx="10"/>
          </p:nvPr>
        </p:nvSpPr>
        <p:spPr>
          <a:xfrm>
            <a:off x="1523997" y="4755000"/>
            <a:ext cx="5703737" cy="310243"/>
          </a:xfrm>
        </p:spPr>
        <p:txBody>
          <a:bodyPr vert="horz" lIns="91440" tIns="45720" rIns="91440" bIns="45720" rtlCol="0" anchor="t">
            <a:noAutofit/>
          </a:bodyPr>
          <a:lstStyle/>
          <a:p>
            <a:r>
              <a:rPr lang="en-US">
                <a:solidFill>
                  <a:schemeClr val="tx1"/>
                </a:solidFill>
                <a:latin typeface="Arial"/>
                <a:cs typeface="Arial"/>
              </a:rPr>
              <a:t>Lisa Ellis, Hazardous Waste Compliance Coordinator</a:t>
            </a:r>
          </a:p>
          <a:p>
            <a:r>
              <a:rPr lang="en-US">
                <a:solidFill>
                  <a:schemeClr val="tx1"/>
                </a:solidFill>
                <a:latin typeface="Arial"/>
                <a:cs typeface="Arial"/>
              </a:rPr>
              <a:t>Jenny Poland, Solid Waste Permit Coordinator </a:t>
            </a:r>
          </a:p>
          <a:p>
            <a:endParaRPr lang="en-US"/>
          </a:p>
        </p:txBody>
      </p:sp>
      <p:sp>
        <p:nvSpPr>
          <p:cNvPr id="6" name="Text Placeholder 5"/>
          <p:cNvSpPr>
            <a:spLocks noGrp="1"/>
          </p:cNvSpPr>
          <p:nvPr>
            <p:ph type="body" sz="quarter" idx="12"/>
          </p:nvPr>
        </p:nvSpPr>
        <p:spPr>
          <a:xfrm>
            <a:off x="1523998" y="6039440"/>
            <a:ext cx="4913745" cy="310243"/>
          </a:xfrm>
        </p:spPr>
        <p:txBody>
          <a:bodyPr vert="horz" lIns="91440" tIns="45720" rIns="91440" bIns="45720" rtlCol="0" anchor="t">
            <a:noAutofit/>
          </a:bodyPr>
          <a:lstStyle/>
          <a:p>
            <a:r>
              <a:rPr lang="en-US">
                <a:solidFill>
                  <a:schemeClr val="tx1"/>
                </a:solidFill>
                <a:latin typeface="Arial"/>
                <a:cs typeface="Arial"/>
              </a:rPr>
              <a:t>10/16/2025</a:t>
            </a:r>
            <a:endParaRPr lang="en-US">
              <a:solidFill>
                <a:schemeClr val="tx1"/>
              </a:solidFill>
            </a:endParaRPr>
          </a:p>
        </p:txBody>
      </p:sp>
      <p:sp>
        <p:nvSpPr>
          <p:cNvPr id="12" name="Text Placeholder 11">
            <a:extLst>
              <a:ext uri="{FF2B5EF4-FFF2-40B4-BE49-F238E27FC236}">
                <a16:creationId xmlns:a16="http://schemas.microsoft.com/office/drawing/2014/main" id="{149546A1-B1E4-F219-D134-43E23B898630}"/>
              </a:ext>
            </a:extLst>
          </p:cNvPr>
          <p:cNvSpPr>
            <a:spLocks noGrp="1"/>
          </p:cNvSpPr>
          <p:nvPr>
            <p:ph type="body" sz="quarter" idx="13"/>
          </p:nvPr>
        </p:nvSpPr>
        <p:spPr>
          <a:xfrm>
            <a:off x="1523997" y="5540670"/>
            <a:ext cx="4913746" cy="310243"/>
          </a:xfrm>
        </p:spPr>
        <p:txBody>
          <a:bodyPr/>
          <a:lstStyle/>
          <a:p>
            <a:endParaRPr lang="en-US">
              <a:solidFill>
                <a:schemeClr val="tx1"/>
              </a:solidFill>
            </a:endParaRPr>
          </a:p>
        </p:txBody>
      </p:sp>
      <p:sp>
        <p:nvSpPr>
          <p:cNvPr id="5" name="Isosceles Triangle 4">
            <a:extLst>
              <a:ext uri="{FF2B5EF4-FFF2-40B4-BE49-F238E27FC236}">
                <a16:creationId xmlns:a16="http://schemas.microsoft.com/office/drawing/2014/main" id="{BF5E597C-F2FF-5EC3-1DC3-CEA676104904}"/>
              </a:ext>
            </a:extLst>
          </p:cNvPr>
          <p:cNvSpPr/>
          <p:nvPr/>
        </p:nvSpPr>
        <p:spPr>
          <a:xfrm>
            <a:off x="7351776" y="2386584"/>
            <a:ext cx="3474720" cy="1700784"/>
          </a:xfrm>
          <a:prstGeom prst="triangle">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33A940A-DB04-47CD-9319-0258396EA8C4}"/>
              </a:ext>
            </a:extLst>
          </p:cNvPr>
          <p:cNvSpPr/>
          <p:nvPr/>
        </p:nvSpPr>
        <p:spPr>
          <a:xfrm rot="5400000">
            <a:off x="6500051" y="1462743"/>
            <a:ext cx="3464123" cy="1760673"/>
          </a:xfrm>
          <a:prstGeom prst="triangle">
            <a:avLst>
              <a:gd name="adj" fmla="val 50284"/>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05C74A5C-0B2A-B63A-CD7C-D831251792F9}"/>
              </a:ext>
            </a:extLst>
          </p:cNvPr>
          <p:cNvSpPr/>
          <p:nvPr/>
        </p:nvSpPr>
        <p:spPr>
          <a:xfrm rot="16200000">
            <a:off x="8237412" y="1474971"/>
            <a:ext cx="3464124" cy="1760671"/>
          </a:xfrm>
          <a:prstGeom prst="triangle">
            <a:avLst>
              <a:gd name="adj" fmla="val 49716"/>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6AAE241E-13D6-4B7E-6BFE-F797397BC652}"/>
              </a:ext>
            </a:extLst>
          </p:cNvPr>
          <p:cNvSpPr/>
          <p:nvPr/>
        </p:nvSpPr>
        <p:spPr>
          <a:xfrm rot="10800000">
            <a:off x="7363432" y="611018"/>
            <a:ext cx="3498034" cy="1700784"/>
          </a:xfrm>
          <a:prstGeom prst="triangl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890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4FC1C-6ECA-6F41-F69E-1C4D40A0B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EF2F5-0AFC-B633-E4BC-44440843E94F}"/>
              </a:ext>
            </a:extLst>
          </p:cNvPr>
          <p:cNvSpPr>
            <a:spLocks noGrp="1"/>
          </p:cNvSpPr>
          <p:nvPr>
            <p:ph type="title"/>
          </p:nvPr>
        </p:nvSpPr>
        <p:spPr/>
        <p:txBody>
          <a:bodyPr/>
          <a:lstStyle/>
          <a:p>
            <a:r>
              <a:rPr lang="en-US" dirty="0"/>
              <a:t>What is an Unauthorized Waste? (cont.)</a:t>
            </a:r>
          </a:p>
        </p:txBody>
      </p:sp>
      <p:sp>
        <p:nvSpPr>
          <p:cNvPr id="3" name="Content Placeholder 2">
            <a:extLst>
              <a:ext uri="{FF2B5EF4-FFF2-40B4-BE49-F238E27FC236}">
                <a16:creationId xmlns:a16="http://schemas.microsoft.com/office/drawing/2014/main" id="{6C3E0D9E-EF4E-EF37-1F28-C13C41A637BC}"/>
              </a:ext>
            </a:extLst>
          </p:cNvPr>
          <p:cNvSpPr>
            <a:spLocks noGrp="1"/>
          </p:cNvSpPr>
          <p:nvPr>
            <p:ph idx="1"/>
          </p:nvPr>
        </p:nvSpPr>
        <p:spPr>
          <a:xfrm>
            <a:off x="838200" y="1690688"/>
            <a:ext cx="6964925" cy="4719944"/>
          </a:xfrm>
        </p:spPr>
        <p:txBody>
          <a:bodyPr vert="horz" lIns="91440" tIns="45720" rIns="91440" bIns="45720" rtlCol="0" anchor="t">
            <a:normAutofit lnSpcReduction="10000"/>
          </a:bodyPr>
          <a:lstStyle/>
          <a:p>
            <a:r>
              <a:rPr lang="en-US" sz="2600" dirty="0"/>
              <a:t>Wastes prohibited by a locality:</a:t>
            </a:r>
          </a:p>
          <a:p>
            <a:pPr lvl="1"/>
            <a:r>
              <a:rPr lang="en-US" dirty="0">
                <a:latin typeface="Arial"/>
                <a:cs typeface="Arial"/>
              </a:rPr>
              <a:t>Cathode ray tubes (CRT) (if CRT Recycling program is available meeting requirements of §)10.1-1425.26</a:t>
            </a:r>
          </a:p>
          <a:p>
            <a:r>
              <a:rPr lang="en-US" sz="2600" dirty="0"/>
              <a:t>Waste prohibited in the solid waste permit:</a:t>
            </a:r>
          </a:p>
          <a:p>
            <a:pPr lvl="1"/>
            <a:r>
              <a:rPr lang="en-US" dirty="0">
                <a:latin typeface="Arial"/>
                <a:cs typeface="Arial"/>
              </a:rPr>
              <a:t>Friable asbestos</a:t>
            </a:r>
            <a:endParaRPr lang="en-US" dirty="0"/>
          </a:p>
          <a:p>
            <a:pPr lvl="1"/>
            <a:r>
              <a:rPr lang="en-US" dirty="0"/>
              <a:t>Radioactive material</a:t>
            </a:r>
            <a:endParaRPr lang="en-US" sz="2600" dirty="0"/>
          </a:p>
          <a:p>
            <a:r>
              <a:rPr lang="en-US" sz="2600" dirty="0">
                <a:latin typeface="Arial"/>
                <a:cs typeface="Arial"/>
              </a:rPr>
              <a:t>Wastes which need a Special Waste Disposal Request approved by DEQ before they can be disposed in a specific landfill</a:t>
            </a:r>
          </a:p>
          <a:p>
            <a:pPr lvl="1"/>
            <a:r>
              <a:rPr lang="en-US" dirty="0"/>
              <a:t>Contaminated soils</a:t>
            </a:r>
          </a:p>
          <a:p>
            <a:pPr lvl="1"/>
            <a:r>
              <a:rPr lang="en-US" dirty="0"/>
              <a:t>Animal carcasses</a:t>
            </a:r>
          </a:p>
          <a:p>
            <a:endParaRPr lang="en-US" dirty="0">
              <a:latin typeface="Arial"/>
              <a:cs typeface="Arial"/>
            </a:endParaRPr>
          </a:p>
        </p:txBody>
      </p:sp>
      <p:sp>
        <p:nvSpPr>
          <p:cNvPr id="4" name="Footer Placeholder 3">
            <a:extLst>
              <a:ext uri="{FF2B5EF4-FFF2-40B4-BE49-F238E27FC236}">
                <a16:creationId xmlns:a16="http://schemas.microsoft.com/office/drawing/2014/main" id="{EF3B748B-4430-A3DE-D16B-CD6C3F096E08}"/>
              </a:ext>
            </a:extLst>
          </p:cNvPr>
          <p:cNvSpPr>
            <a:spLocks noGrp="1"/>
          </p:cNvSpPr>
          <p:nvPr>
            <p:ph type="ftr" sz="quarter" idx="11"/>
          </p:nvPr>
        </p:nvSpPr>
        <p:spPr/>
        <p:txBody>
          <a:bodyPr/>
          <a:lstStyle/>
          <a:p>
            <a:pPr algn="l"/>
            <a:fld id="{61C9B584-852F-4056-BF30-ABA66A23FD41}" type="slidenum">
              <a:rPr lang="en-US" smtClean="0"/>
              <a:t>10</a:t>
            </a:fld>
            <a:r>
              <a:rPr lang="en-US"/>
              <a:t>					</a:t>
            </a:r>
            <a:endParaRPr lang="en-US">
              <a:solidFill>
                <a:srgbClr val="256EAB"/>
              </a:solidFill>
            </a:endParaRPr>
          </a:p>
        </p:txBody>
      </p:sp>
      <p:grpSp>
        <p:nvGrpSpPr>
          <p:cNvPr id="10" name="Group 9">
            <a:extLst>
              <a:ext uri="{FF2B5EF4-FFF2-40B4-BE49-F238E27FC236}">
                <a16:creationId xmlns:a16="http://schemas.microsoft.com/office/drawing/2014/main" id="{7A3B3A4F-AC93-04F4-B6AA-3D5324A4CA01}"/>
              </a:ext>
            </a:extLst>
          </p:cNvPr>
          <p:cNvGrpSpPr/>
          <p:nvPr/>
        </p:nvGrpSpPr>
        <p:grpSpPr>
          <a:xfrm>
            <a:off x="7803125" y="1690688"/>
            <a:ext cx="3966088" cy="4006799"/>
            <a:chOff x="8641286" y="365125"/>
            <a:chExt cx="3111910" cy="3111910"/>
          </a:xfrm>
        </p:grpSpPr>
        <p:pic>
          <p:nvPicPr>
            <p:cNvPr id="6" name="Graphic 5" descr="Garbage outline">
              <a:extLst>
                <a:ext uri="{FF2B5EF4-FFF2-40B4-BE49-F238E27FC236}">
                  <a16:creationId xmlns:a16="http://schemas.microsoft.com/office/drawing/2014/main" id="{D1FDC906-BF47-1989-DF66-A83438FDCC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40683" y="701277"/>
              <a:ext cx="2313117" cy="2313117"/>
            </a:xfrm>
            <a:prstGeom prst="rect">
              <a:avLst/>
            </a:prstGeom>
          </p:spPr>
        </p:pic>
        <p:pic>
          <p:nvPicPr>
            <p:cNvPr id="9" name="Graphic 8" descr="No sign outline">
              <a:extLst>
                <a:ext uri="{FF2B5EF4-FFF2-40B4-BE49-F238E27FC236}">
                  <a16:creationId xmlns:a16="http://schemas.microsoft.com/office/drawing/2014/main" id="{2065394A-0674-4375-41AF-0159166B55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1286" y="365125"/>
              <a:ext cx="3111910" cy="3111910"/>
            </a:xfrm>
            <a:prstGeom prst="rect">
              <a:avLst/>
            </a:prstGeom>
          </p:spPr>
        </p:pic>
      </p:grpSp>
    </p:spTree>
    <p:extLst>
      <p:ext uri="{BB962C8B-B14F-4D97-AF65-F5344CB8AC3E}">
        <p14:creationId xmlns:p14="http://schemas.microsoft.com/office/powerpoint/2010/main" val="199938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2687-0E50-1644-8383-A8E9C24FBAA4}"/>
              </a:ext>
            </a:extLst>
          </p:cNvPr>
          <p:cNvSpPr>
            <a:spLocks noGrp="1"/>
          </p:cNvSpPr>
          <p:nvPr>
            <p:ph type="title"/>
          </p:nvPr>
        </p:nvSpPr>
        <p:spPr>
          <a:xfrm>
            <a:off x="720213" y="136525"/>
            <a:ext cx="7607710" cy="1325563"/>
          </a:xfrm>
        </p:spPr>
        <p:txBody>
          <a:bodyPr/>
          <a:lstStyle/>
          <a:p>
            <a:r>
              <a:rPr lang="en-US" dirty="0"/>
              <a:t>Common Unauthorized Waste</a:t>
            </a:r>
          </a:p>
        </p:txBody>
      </p:sp>
      <p:sp>
        <p:nvSpPr>
          <p:cNvPr id="3" name="Content Placeholder 2">
            <a:extLst>
              <a:ext uri="{FF2B5EF4-FFF2-40B4-BE49-F238E27FC236}">
                <a16:creationId xmlns:a16="http://schemas.microsoft.com/office/drawing/2014/main" id="{E607A8FD-58EB-4A06-2695-E5E62090DE97}"/>
              </a:ext>
            </a:extLst>
          </p:cNvPr>
          <p:cNvSpPr>
            <a:spLocks noGrp="1"/>
          </p:cNvSpPr>
          <p:nvPr>
            <p:ph idx="1"/>
          </p:nvPr>
        </p:nvSpPr>
        <p:spPr>
          <a:xfrm>
            <a:off x="838200" y="1299198"/>
            <a:ext cx="7706032" cy="5217079"/>
          </a:xfrm>
        </p:spPr>
        <p:txBody>
          <a:bodyPr vert="horz" lIns="91440" tIns="45720" rIns="91440" bIns="45720" rtlCol="0" anchor="t">
            <a:normAutofit fontScale="85000" lnSpcReduction="20000"/>
          </a:bodyPr>
          <a:lstStyle/>
          <a:p>
            <a:r>
              <a:rPr lang="en-US" dirty="0">
                <a:latin typeface="Arial"/>
                <a:cs typeface="Arial"/>
              </a:rPr>
              <a:t>Asbestos (depending on the landfill permit)</a:t>
            </a:r>
            <a:endParaRPr lang="en-US" dirty="0"/>
          </a:p>
          <a:p>
            <a:r>
              <a:rPr lang="en-US" dirty="0">
                <a:latin typeface="Arial"/>
                <a:cs typeface="Arial"/>
              </a:rPr>
              <a:t>Aerosol cans (HW)</a:t>
            </a:r>
          </a:p>
          <a:p>
            <a:r>
              <a:rPr lang="en-US" dirty="0">
                <a:latin typeface="Arial"/>
                <a:cs typeface="Arial"/>
              </a:rPr>
              <a:t>Batteries (HW)</a:t>
            </a:r>
            <a:endParaRPr lang="en-US" dirty="0"/>
          </a:p>
          <a:p>
            <a:r>
              <a:rPr lang="en-US" dirty="0">
                <a:latin typeface="Arial"/>
                <a:cs typeface="Arial"/>
              </a:rPr>
              <a:t>Electronic equipment (HW)</a:t>
            </a:r>
          </a:p>
          <a:p>
            <a:r>
              <a:rPr lang="en-US" dirty="0">
                <a:latin typeface="Arial"/>
                <a:cs typeface="Arial"/>
              </a:rPr>
              <a:t>“Empty” intact drums</a:t>
            </a:r>
          </a:p>
          <a:p>
            <a:r>
              <a:rPr lang="en-US" dirty="0">
                <a:latin typeface="Arial"/>
                <a:cs typeface="Arial"/>
              </a:rPr>
              <a:t>Fluorescent or other lamps (HW)</a:t>
            </a:r>
            <a:endParaRPr lang="en-US" dirty="0">
              <a:solidFill>
                <a:srgbClr val="000000"/>
              </a:solidFill>
              <a:latin typeface="Arial"/>
              <a:cs typeface="Arial"/>
            </a:endParaRPr>
          </a:p>
          <a:p>
            <a:r>
              <a:rPr lang="en-US" dirty="0">
                <a:latin typeface="Arial"/>
                <a:cs typeface="Arial"/>
              </a:rPr>
              <a:t>Free liquids </a:t>
            </a:r>
          </a:p>
          <a:p>
            <a:r>
              <a:rPr lang="en-US" dirty="0">
                <a:latin typeface="Arial"/>
                <a:cs typeface="Arial"/>
              </a:rPr>
              <a:t>Hot loads</a:t>
            </a:r>
          </a:p>
          <a:p>
            <a:r>
              <a:rPr lang="en-US" dirty="0">
                <a:latin typeface="Arial"/>
                <a:cs typeface="Arial"/>
              </a:rPr>
              <a:t>Regulated medical wastes (untreated, red bags or sharps)</a:t>
            </a:r>
            <a:endParaRPr lang="en-US" dirty="0"/>
          </a:p>
          <a:p>
            <a:r>
              <a:rPr lang="en-US" dirty="0">
                <a:latin typeface="Arial"/>
                <a:cs typeface="Arial"/>
              </a:rPr>
              <a:t>PCBs</a:t>
            </a:r>
          </a:p>
          <a:p>
            <a:r>
              <a:rPr lang="en-US" dirty="0">
                <a:latin typeface="Arial"/>
                <a:cs typeface="Arial"/>
              </a:rPr>
              <a:t>Pharmaceutical waste</a:t>
            </a:r>
            <a:endParaRPr lang="en-US" dirty="0"/>
          </a:p>
          <a:p>
            <a:r>
              <a:rPr lang="en-US" dirty="0">
                <a:latin typeface="Arial"/>
                <a:cs typeface="Arial"/>
              </a:rPr>
              <a:t>Potentially-contaminated soil</a:t>
            </a:r>
            <a:endParaRPr lang="en-US" dirty="0"/>
          </a:p>
          <a:p>
            <a:endParaRPr lang="en-US" dirty="0"/>
          </a:p>
        </p:txBody>
      </p:sp>
      <p:sp>
        <p:nvSpPr>
          <p:cNvPr id="4" name="Footer Placeholder 3">
            <a:extLst>
              <a:ext uri="{FF2B5EF4-FFF2-40B4-BE49-F238E27FC236}">
                <a16:creationId xmlns:a16="http://schemas.microsoft.com/office/drawing/2014/main" id="{24537154-2226-168A-6217-D3DB0EEBB769}"/>
              </a:ext>
            </a:extLst>
          </p:cNvPr>
          <p:cNvSpPr>
            <a:spLocks noGrp="1"/>
          </p:cNvSpPr>
          <p:nvPr>
            <p:ph type="ftr" sz="quarter" idx="11"/>
          </p:nvPr>
        </p:nvSpPr>
        <p:spPr/>
        <p:txBody>
          <a:bodyPr/>
          <a:lstStyle/>
          <a:p>
            <a:pPr algn="l"/>
            <a:fld id="{61C9B584-852F-4056-BF30-ABA66A23FD41}" type="slidenum">
              <a:rPr lang="en-US" smtClean="0"/>
              <a:t>11</a:t>
            </a:fld>
            <a:r>
              <a:rPr lang="en-US"/>
              <a:t>					</a:t>
            </a:r>
            <a:endParaRPr lang="en-US">
              <a:solidFill>
                <a:srgbClr val="256EAB"/>
              </a:solidFill>
            </a:endParaRPr>
          </a:p>
        </p:txBody>
      </p:sp>
      <p:pic>
        <p:nvPicPr>
          <p:cNvPr id="5" name="Picture 4">
            <a:extLst>
              <a:ext uri="{FF2B5EF4-FFF2-40B4-BE49-F238E27FC236}">
                <a16:creationId xmlns:a16="http://schemas.microsoft.com/office/drawing/2014/main" id="{74DEBD5C-00D7-27CA-1903-C9B89B30BAD8}"/>
              </a:ext>
            </a:extLst>
          </p:cNvPr>
          <p:cNvPicPr>
            <a:picLocks noChangeAspect="1"/>
          </p:cNvPicPr>
          <p:nvPr/>
        </p:nvPicPr>
        <p:blipFill>
          <a:blip r:embed="rId2"/>
          <a:stretch>
            <a:fillRect/>
          </a:stretch>
        </p:blipFill>
        <p:spPr>
          <a:xfrm>
            <a:off x="8883006" y="248905"/>
            <a:ext cx="2467897" cy="1646068"/>
          </a:xfrm>
          <a:prstGeom prst="rect">
            <a:avLst/>
          </a:prstGeom>
        </p:spPr>
      </p:pic>
      <p:pic>
        <p:nvPicPr>
          <p:cNvPr id="9" name="Picture 8" descr="A picture containing various types of aerosol cans.&#10;&#10;">
            <a:extLst>
              <a:ext uri="{FF2B5EF4-FFF2-40B4-BE49-F238E27FC236}">
                <a16:creationId xmlns:a16="http://schemas.microsoft.com/office/drawing/2014/main" id="{9CD80C8C-654F-F8A0-319F-445111C75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3006" y="2112204"/>
            <a:ext cx="2467897" cy="1353827"/>
          </a:xfrm>
          <a:prstGeom prst="rect">
            <a:avLst/>
          </a:prstGeom>
        </p:spPr>
      </p:pic>
      <p:pic>
        <p:nvPicPr>
          <p:cNvPr id="12" name="Picture 11" descr="A picture of electronic equipment for recycling.&#10;&#10;">
            <a:extLst>
              <a:ext uri="{FF2B5EF4-FFF2-40B4-BE49-F238E27FC236}">
                <a16:creationId xmlns:a16="http://schemas.microsoft.com/office/drawing/2014/main" id="{3588C5AD-8A87-C2B0-68DF-B2EA9140532C}"/>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3006" y="3466031"/>
            <a:ext cx="2468336" cy="1867134"/>
          </a:xfrm>
          <a:prstGeom prst="rect">
            <a:avLst/>
          </a:prstGeom>
        </p:spPr>
      </p:pic>
      <p:pic>
        <p:nvPicPr>
          <p:cNvPr id="1026" name="Picture 2">
            <a:extLst>
              <a:ext uri="{FF2B5EF4-FFF2-40B4-BE49-F238E27FC236}">
                <a16:creationId xmlns:a16="http://schemas.microsoft.com/office/drawing/2014/main" id="{692E96D6-540E-2174-5C79-9E6F9F1EC1B6}"/>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7321" y="5290810"/>
            <a:ext cx="1045746" cy="139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57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0719B-4204-0050-EB30-BF58A751A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CB566-7253-5032-3D56-C40E1DB4A06A}"/>
              </a:ext>
            </a:extLst>
          </p:cNvPr>
          <p:cNvSpPr>
            <a:spLocks noGrp="1"/>
          </p:cNvSpPr>
          <p:nvPr>
            <p:ph type="title"/>
          </p:nvPr>
        </p:nvSpPr>
        <p:spPr>
          <a:xfrm>
            <a:off x="838200" y="218102"/>
            <a:ext cx="10515600" cy="1325563"/>
          </a:xfrm>
        </p:spPr>
        <p:txBody>
          <a:bodyPr/>
          <a:lstStyle/>
          <a:p>
            <a:r>
              <a:rPr lang="en-US" dirty="0"/>
              <a:t>Special Wastes (9VAC20-81- 610 thru 660)</a:t>
            </a:r>
          </a:p>
        </p:txBody>
      </p:sp>
      <p:sp>
        <p:nvSpPr>
          <p:cNvPr id="3" name="Content Placeholder 2">
            <a:extLst>
              <a:ext uri="{FF2B5EF4-FFF2-40B4-BE49-F238E27FC236}">
                <a16:creationId xmlns:a16="http://schemas.microsoft.com/office/drawing/2014/main" id="{97B03510-04F0-87E9-4174-0F8E649B5D1B}"/>
              </a:ext>
            </a:extLst>
          </p:cNvPr>
          <p:cNvSpPr>
            <a:spLocks noGrp="1"/>
          </p:cNvSpPr>
          <p:nvPr>
            <p:ph idx="1"/>
          </p:nvPr>
        </p:nvSpPr>
        <p:spPr>
          <a:xfrm>
            <a:off x="838200" y="1356852"/>
            <a:ext cx="10515600" cy="1799303"/>
          </a:xfrm>
        </p:spPr>
        <p:txBody>
          <a:bodyPr vert="horz" lIns="91440" tIns="45720" rIns="91440" bIns="45720" rtlCol="0" anchor="t">
            <a:normAutofit/>
          </a:bodyPr>
          <a:lstStyle/>
          <a:p>
            <a:pPr marL="0" indent="0">
              <a:buNone/>
            </a:pPr>
            <a:r>
              <a:rPr lang="en-US" i="1" dirty="0">
                <a:latin typeface="Arial"/>
                <a:cs typeface="Arial"/>
              </a:rPr>
              <a:t>“means solid wastes that are difficult to handle, require special precautions because of hazardous properties, or the nature of the waste creates waste management problems in normal operations. </a:t>
            </a:r>
            <a:r>
              <a:rPr lang="en-US" i="1" dirty="0"/>
              <a:t>(See Part VI (</a:t>
            </a:r>
            <a:r>
              <a:rPr lang="en-US" i="1" dirty="0">
                <a:hlinkClick r:id="rId2"/>
              </a:rPr>
              <a:t>9VAC20-81-610</a:t>
            </a:r>
            <a:r>
              <a:rPr lang="en-US" i="1" dirty="0"/>
              <a:t> et seq.) of VSWMR)</a:t>
            </a:r>
            <a:endParaRPr lang="en-US" i="1" dirty="0">
              <a:latin typeface="Arial"/>
              <a:cs typeface="Arial"/>
            </a:endParaRPr>
          </a:p>
          <a:p>
            <a:pPr marL="0" indent="0">
              <a:buNone/>
            </a:pPr>
            <a:endParaRPr lang="en-US" dirty="0"/>
          </a:p>
        </p:txBody>
      </p:sp>
      <p:sp>
        <p:nvSpPr>
          <p:cNvPr id="4" name="Footer Placeholder 3">
            <a:extLst>
              <a:ext uri="{FF2B5EF4-FFF2-40B4-BE49-F238E27FC236}">
                <a16:creationId xmlns:a16="http://schemas.microsoft.com/office/drawing/2014/main" id="{F92DC32E-5AD6-917C-D46D-D5C9AA0D2523}"/>
              </a:ext>
            </a:extLst>
          </p:cNvPr>
          <p:cNvSpPr>
            <a:spLocks noGrp="1"/>
          </p:cNvSpPr>
          <p:nvPr>
            <p:ph type="ftr" sz="quarter" idx="11"/>
          </p:nvPr>
        </p:nvSpPr>
        <p:spPr/>
        <p:txBody>
          <a:bodyPr/>
          <a:lstStyle/>
          <a:p>
            <a:pPr algn="l"/>
            <a:fld id="{61C9B584-852F-4056-BF30-ABA66A23FD41}" type="slidenum">
              <a:rPr lang="en-US" smtClean="0"/>
              <a:t>12</a:t>
            </a:fld>
            <a:r>
              <a:rPr lang="en-US"/>
              <a:t>					</a:t>
            </a:r>
            <a:endParaRPr lang="en-US">
              <a:solidFill>
                <a:srgbClr val="256EAB"/>
              </a:solidFill>
            </a:endParaRPr>
          </a:p>
        </p:txBody>
      </p:sp>
      <p:pic>
        <p:nvPicPr>
          <p:cNvPr id="5" name="Picture 4" descr="Image of Saturday Night Live's Church Lady with &quot;Well Isn't that Special&quot; written on it.">
            <a:extLst>
              <a:ext uri="{FF2B5EF4-FFF2-40B4-BE49-F238E27FC236}">
                <a16:creationId xmlns:a16="http://schemas.microsoft.com/office/drawing/2014/main" id="{55A5F6AA-6724-2AF2-A343-9AD529CE469E}"/>
              </a:ext>
            </a:extLst>
          </p:cNvPr>
          <p:cNvPicPr>
            <a:picLocks noChangeAspect="1"/>
          </p:cNvPicPr>
          <p:nvPr/>
        </p:nvPicPr>
        <p:blipFill>
          <a:blip r:embed="rId3"/>
          <a:stretch>
            <a:fillRect/>
          </a:stretch>
        </p:blipFill>
        <p:spPr>
          <a:xfrm>
            <a:off x="7617292" y="2966838"/>
            <a:ext cx="3565024" cy="3539891"/>
          </a:xfrm>
          <a:prstGeom prst="rect">
            <a:avLst/>
          </a:prstGeom>
        </p:spPr>
      </p:pic>
      <p:sp>
        <p:nvSpPr>
          <p:cNvPr id="7" name="Content Placeholder 2">
            <a:extLst>
              <a:ext uri="{FF2B5EF4-FFF2-40B4-BE49-F238E27FC236}">
                <a16:creationId xmlns:a16="http://schemas.microsoft.com/office/drawing/2014/main" id="{21C10BEE-B383-B2A8-F3B9-C220F182C7D5}"/>
              </a:ext>
            </a:extLst>
          </p:cNvPr>
          <p:cNvSpPr txBox="1">
            <a:spLocks/>
          </p:cNvSpPr>
          <p:nvPr/>
        </p:nvSpPr>
        <p:spPr>
          <a:xfrm>
            <a:off x="879817" y="3243928"/>
            <a:ext cx="6972949" cy="313720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noFill/>
                </a:ln>
                <a:solidFill>
                  <a:srgbClr val="256EA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600" kern="1200">
                <a:ln w="0">
                  <a:noFill/>
                </a:ln>
                <a:solidFill>
                  <a:srgbClr val="256EA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ln>
                  <a:noFill/>
                </a:ln>
                <a:solidFill>
                  <a:srgbClr val="256EA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ln>
                  <a:noFill/>
                </a:ln>
                <a:solidFill>
                  <a:srgbClr val="256EA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rgbClr val="256EA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a:cs typeface="Arial"/>
              </a:rPr>
              <a:t>Asbestos-containing waste materials</a:t>
            </a:r>
            <a:endParaRPr lang="en-US" dirty="0">
              <a:ln w="0">
                <a:noFill/>
              </a:ln>
              <a:latin typeface="Arial"/>
              <a:cs typeface="Arial"/>
            </a:endParaRPr>
          </a:p>
          <a:p>
            <a:r>
              <a:rPr lang="en-US" dirty="0">
                <a:latin typeface="Arial"/>
                <a:cs typeface="Arial"/>
              </a:rPr>
              <a:t>Waste containing polychlorinated biphenyls (PCBs)</a:t>
            </a:r>
            <a:endParaRPr lang="en-US" dirty="0">
              <a:ln w="0">
                <a:noFill/>
              </a:ln>
              <a:latin typeface="Arial"/>
              <a:cs typeface="Arial"/>
            </a:endParaRPr>
          </a:p>
          <a:p>
            <a:r>
              <a:rPr lang="en-US" dirty="0">
                <a:latin typeface="Arial"/>
                <a:cs typeface="Arial"/>
              </a:rPr>
              <a:t>Waste tires</a:t>
            </a:r>
            <a:endParaRPr lang="en-US" dirty="0"/>
          </a:p>
          <a:p>
            <a:r>
              <a:rPr lang="en-US" dirty="0">
                <a:latin typeface="Arial"/>
                <a:cs typeface="Arial"/>
              </a:rPr>
              <a:t>White goods</a:t>
            </a:r>
          </a:p>
          <a:p>
            <a:r>
              <a:rPr lang="en-US" dirty="0">
                <a:latin typeface="Arial"/>
                <a:cs typeface="Arial"/>
              </a:rPr>
              <a:t>Soil contaminated with petroleum products</a:t>
            </a: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3267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EC471-7F74-FA21-6B7D-65C25F226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DD6C6-1C3D-41C4-EAB4-DEC35EC74785}"/>
              </a:ext>
            </a:extLst>
          </p:cNvPr>
          <p:cNvSpPr>
            <a:spLocks noGrp="1"/>
          </p:cNvSpPr>
          <p:nvPr>
            <p:ph type="title"/>
          </p:nvPr>
        </p:nvSpPr>
        <p:spPr/>
        <p:txBody>
          <a:bodyPr/>
          <a:lstStyle/>
          <a:p>
            <a:r>
              <a:rPr lang="en-US" dirty="0"/>
              <a:t>Special Wastes (cont.)</a:t>
            </a:r>
          </a:p>
        </p:txBody>
      </p:sp>
      <p:sp>
        <p:nvSpPr>
          <p:cNvPr id="3" name="Content Placeholder 2">
            <a:extLst>
              <a:ext uri="{FF2B5EF4-FFF2-40B4-BE49-F238E27FC236}">
                <a16:creationId xmlns:a16="http://schemas.microsoft.com/office/drawing/2014/main" id="{A7B408D9-6771-DF74-22A0-46CD407A34C2}"/>
              </a:ext>
            </a:extLst>
          </p:cNvPr>
          <p:cNvSpPr>
            <a:spLocks noGrp="1"/>
          </p:cNvSpPr>
          <p:nvPr>
            <p:ph idx="1"/>
          </p:nvPr>
        </p:nvSpPr>
        <p:spPr>
          <a:xfrm>
            <a:off x="838200" y="1543665"/>
            <a:ext cx="10515600" cy="4633298"/>
          </a:xfrm>
        </p:spPr>
        <p:txBody>
          <a:bodyPr vert="horz" lIns="91440" tIns="45720" rIns="91440" bIns="45720" rtlCol="0" anchor="t">
            <a:normAutofit/>
          </a:bodyPr>
          <a:lstStyle/>
          <a:p>
            <a:r>
              <a:rPr lang="en-US" dirty="0">
                <a:latin typeface="Arial"/>
                <a:cs typeface="Arial"/>
              </a:rPr>
              <a:t>Some special wastes require analysis – contaminated soil, PCB</a:t>
            </a:r>
            <a:endParaRPr lang="en-US" dirty="0">
              <a:ln w="0">
                <a:noFill/>
              </a:ln>
              <a:latin typeface="Arial"/>
              <a:cs typeface="Arial"/>
            </a:endParaRPr>
          </a:p>
          <a:p>
            <a:r>
              <a:rPr lang="en-US" dirty="0">
                <a:ln>
                  <a:noFill/>
                </a:ln>
                <a:latin typeface="Arial"/>
                <a:cs typeface="Arial"/>
              </a:rPr>
              <a:t>Not all special wastes require analysis – white goods and tires are special wastes</a:t>
            </a:r>
            <a:endParaRPr lang="en-US" dirty="0">
              <a:ln w="0">
                <a:noFill/>
              </a:ln>
              <a:latin typeface="Arial"/>
              <a:cs typeface="Arial"/>
            </a:endParaRPr>
          </a:p>
          <a:p>
            <a:r>
              <a:rPr lang="en-US" dirty="0">
                <a:latin typeface="Arial"/>
                <a:cs typeface="Arial"/>
              </a:rPr>
              <a:t>If a landfill is not permitted to accept a waste, they can request to accept it by completing a special waste disposal request form and submitting it to DEQ for review and approval.</a:t>
            </a:r>
            <a:endParaRPr lang="en-US" dirty="0"/>
          </a:p>
          <a:p>
            <a:endParaRPr lang="en-US" b="1" dirty="0">
              <a:latin typeface="Arial"/>
              <a:cs typeface="Arial"/>
            </a:endParaRPr>
          </a:p>
          <a:p>
            <a:pPr marL="0" indent="0" algn="ctr">
              <a:buNone/>
            </a:pPr>
            <a:r>
              <a:rPr lang="en-US" b="1" dirty="0">
                <a:latin typeface="Arial"/>
                <a:cs typeface="Arial"/>
              </a:rPr>
              <a:t>DEQ must approve the Special Waste Request before the landfill can accept the waste.</a:t>
            </a:r>
            <a:endParaRPr lang="en-US" b="1" dirty="0"/>
          </a:p>
          <a:p>
            <a:endParaRPr lang="en-US" dirty="0"/>
          </a:p>
        </p:txBody>
      </p:sp>
      <p:sp>
        <p:nvSpPr>
          <p:cNvPr id="4" name="Footer Placeholder 3">
            <a:extLst>
              <a:ext uri="{FF2B5EF4-FFF2-40B4-BE49-F238E27FC236}">
                <a16:creationId xmlns:a16="http://schemas.microsoft.com/office/drawing/2014/main" id="{8C8DFDF0-1458-927D-7C7B-05DEB8DB5C20}"/>
              </a:ext>
            </a:extLst>
          </p:cNvPr>
          <p:cNvSpPr>
            <a:spLocks noGrp="1"/>
          </p:cNvSpPr>
          <p:nvPr>
            <p:ph type="ftr" sz="quarter" idx="11"/>
          </p:nvPr>
        </p:nvSpPr>
        <p:spPr/>
        <p:txBody>
          <a:bodyPr/>
          <a:lstStyle/>
          <a:p>
            <a:pPr algn="l"/>
            <a:fld id="{61C9B584-852F-4056-BF30-ABA66A23FD41}" type="slidenum">
              <a:rPr lang="en-US" smtClean="0"/>
              <a:t>13</a:t>
            </a:fld>
            <a:r>
              <a:rPr lang="en-US"/>
              <a:t>					</a:t>
            </a:r>
            <a:endParaRPr lang="en-US">
              <a:solidFill>
                <a:srgbClr val="256EAB"/>
              </a:solidFill>
            </a:endParaRPr>
          </a:p>
        </p:txBody>
      </p:sp>
    </p:spTree>
    <p:extLst>
      <p:ext uri="{BB962C8B-B14F-4D97-AF65-F5344CB8AC3E}">
        <p14:creationId xmlns:p14="http://schemas.microsoft.com/office/powerpoint/2010/main" val="176188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949C6-4E26-A5B4-12DF-3CC729FE3D0D}"/>
              </a:ext>
            </a:extLst>
          </p:cNvPr>
          <p:cNvSpPr>
            <a:spLocks noGrp="1"/>
          </p:cNvSpPr>
          <p:nvPr>
            <p:ph type="title"/>
          </p:nvPr>
        </p:nvSpPr>
        <p:spPr/>
        <p:txBody>
          <a:bodyPr/>
          <a:lstStyle/>
          <a:p>
            <a:r>
              <a:rPr lang="en-US">
                <a:latin typeface="Arial"/>
                <a:cs typeface="Arial"/>
              </a:rPr>
              <a:t>Special Waste Disposal Request</a:t>
            </a:r>
            <a:endParaRPr lang="en-US"/>
          </a:p>
        </p:txBody>
      </p:sp>
      <p:sp>
        <p:nvSpPr>
          <p:cNvPr id="3" name="Content Placeholder 2">
            <a:extLst>
              <a:ext uri="{FF2B5EF4-FFF2-40B4-BE49-F238E27FC236}">
                <a16:creationId xmlns:a16="http://schemas.microsoft.com/office/drawing/2014/main" id="{1318861E-5B63-C6E2-6984-ABCD961E7EB5}"/>
              </a:ext>
            </a:extLst>
          </p:cNvPr>
          <p:cNvSpPr>
            <a:spLocks noGrp="1"/>
          </p:cNvSpPr>
          <p:nvPr>
            <p:ph idx="1"/>
          </p:nvPr>
        </p:nvSpPr>
        <p:spPr>
          <a:xfrm>
            <a:off x="838200" y="1690688"/>
            <a:ext cx="6329516" cy="4486275"/>
          </a:xfrm>
        </p:spPr>
        <p:txBody>
          <a:bodyPr vert="horz" lIns="91440" tIns="45720" rIns="91440" bIns="45720" rtlCol="0" anchor="t">
            <a:normAutofit/>
          </a:bodyPr>
          <a:lstStyle/>
          <a:p>
            <a:r>
              <a:rPr lang="en-US" dirty="0">
                <a:latin typeface="Arial"/>
                <a:cs typeface="Arial"/>
              </a:rPr>
              <a:t>2-part form </a:t>
            </a:r>
            <a:r>
              <a:rPr lang="en-US" b="1" dirty="0">
                <a:latin typeface="Arial"/>
                <a:cs typeface="Arial"/>
              </a:rPr>
              <a:t>submitted by the solid waste facility</a:t>
            </a:r>
            <a:r>
              <a:rPr lang="en-US" dirty="0">
                <a:latin typeface="Arial"/>
                <a:cs typeface="Arial"/>
              </a:rPr>
              <a:t> to DEQ</a:t>
            </a:r>
          </a:p>
          <a:p>
            <a:pPr lvl="1"/>
            <a:r>
              <a:rPr lang="en-US" dirty="0">
                <a:latin typeface="Arial"/>
                <a:cs typeface="Arial"/>
              </a:rPr>
              <a:t>1st part – completed &amp; signed by generator</a:t>
            </a:r>
            <a:endParaRPr lang="en-US" dirty="0"/>
          </a:p>
          <a:p>
            <a:pPr lvl="1"/>
            <a:r>
              <a:rPr lang="en-US" dirty="0">
                <a:latin typeface="Arial"/>
                <a:cs typeface="Arial"/>
              </a:rPr>
              <a:t>2nd part – completed &amp; signed by solid waste facility</a:t>
            </a:r>
            <a:endParaRPr lang="en-US" dirty="0"/>
          </a:p>
          <a:p>
            <a:r>
              <a:rPr lang="en-US" dirty="0">
                <a:ln w="0">
                  <a:noFill/>
                </a:ln>
                <a:latin typeface="Arial"/>
                <a:cs typeface="Arial"/>
              </a:rPr>
              <a:t>DEQ reviews and responds to the solid waste facility with any special handling requirements</a:t>
            </a:r>
            <a:endParaRPr lang="en-US" dirty="0">
              <a:ln w="0">
                <a:noFill/>
              </a:ln>
            </a:endParaRPr>
          </a:p>
        </p:txBody>
      </p:sp>
      <p:sp>
        <p:nvSpPr>
          <p:cNvPr id="4" name="Footer Placeholder 3">
            <a:extLst>
              <a:ext uri="{FF2B5EF4-FFF2-40B4-BE49-F238E27FC236}">
                <a16:creationId xmlns:a16="http://schemas.microsoft.com/office/drawing/2014/main" id="{32EBB86A-5C58-B4B8-DB20-C86801316F7A}"/>
              </a:ext>
            </a:extLst>
          </p:cNvPr>
          <p:cNvSpPr>
            <a:spLocks noGrp="1"/>
          </p:cNvSpPr>
          <p:nvPr>
            <p:ph type="ftr" sz="quarter" idx="11"/>
          </p:nvPr>
        </p:nvSpPr>
        <p:spPr/>
        <p:txBody>
          <a:bodyPr/>
          <a:lstStyle/>
          <a:p>
            <a:pPr algn="l"/>
            <a:fld id="{61C9B584-852F-4056-BF30-ABA66A23FD41}" type="slidenum">
              <a:rPr lang="en-US" smtClean="0"/>
              <a:t>14</a:t>
            </a:fld>
            <a:r>
              <a:rPr lang="en-US"/>
              <a:t>					</a:t>
            </a:r>
            <a:endParaRPr lang="en-US">
              <a:solidFill>
                <a:srgbClr val="256EAB"/>
              </a:solidFill>
            </a:endParaRPr>
          </a:p>
        </p:txBody>
      </p:sp>
      <p:pic>
        <p:nvPicPr>
          <p:cNvPr id="6" name="Picture 5">
            <a:extLst>
              <a:ext uri="{FF2B5EF4-FFF2-40B4-BE49-F238E27FC236}">
                <a16:creationId xmlns:a16="http://schemas.microsoft.com/office/drawing/2014/main" id="{F8465158-F121-550E-A774-8842E64EE7AA}"/>
              </a:ext>
            </a:extLst>
          </p:cNvPr>
          <p:cNvPicPr>
            <a:picLocks noChangeAspect="1"/>
          </p:cNvPicPr>
          <p:nvPr/>
        </p:nvPicPr>
        <p:blipFill>
          <a:blip r:embed="rId2"/>
          <a:stretch>
            <a:fillRect/>
          </a:stretch>
        </p:blipFill>
        <p:spPr>
          <a:xfrm>
            <a:off x="7167716" y="681037"/>
            <a:ext cx="4387380" cy="2819251"/>
          </a:xfrm>
          <a:prstGeom prst="rect">
            <a:avLst/>
          </a:prstGeom>
        </p:spPr>
      </p:pic>
      <p:pic>
        <p:nvPicPr>
          <p:cNvPr id="8" name="Picture 7">
            <a:extLst>
              <a:ext uri="{FF2B5EF4-FFF2-40B4-BE49-F238E27FC236}">
                <a16:creationId xmlns:a16="http://schemas.microsoft.com/office/drawing/2014/main" id="{FB17C847-3C03-BB59-1B99-92ABA2545CCD}"/>
              </a:ext>
            </a:extLst>
          </p:cNvPr>
          <p:cNvPicPr>
            <a:picLocks noChangeAspect="1"/>
          </p:cNvPicPr>
          <p:nvPr/>
        </p:nvPicPr>
        <p:blipFill>
          <a:blip r:embed="rId3"/>
          <a:stretch>
            <a:fillRect/>
          </a:stretch>
        </p:blipFill>
        <p:spPr>
          <a:xfrm>
            <a:off x="8501415" y="3566554"/>
            <a:ext cx="2284573" cy="2951827"/>
          </a:xfrm>
          <a:prstGeom prst="rect">
            <a:avLst/>
          </a:prstGeom>
        </p:spPr>
      </p:pic>
    </p:spTree>
    <p:extLst>
      <p:ext uri="{BB962C8B-B14F-4D97-AF65-F5344CB8AC3E}">
        <p14:creationId xmlns:p14="http://schemas.microsoft.com/office/powerpoint/2010/main" val="337076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8833-75E0-8B9D-E5E0-1BD6754BC8BB}"/>
              </a:ext>
            </a:extLst>
          </p:cNvPr>
          <p:cNvSpPr>
            <a:spLocks noGrp="1"/>
          </p:cNvSpPr>
          <p:nvPr>
            <p:ph type="title"/>
          </p:nvPr>
        </p:nvSpPr>
        <p:spPr/>
        <p:txBody>
          <a:bodyPr/>
          <a:lstStyle/>
          <a:p>
            <a:r>
              <a:rPr lang="en-US"/>
              <a:t>Unauthorized Hazardous Wastes</a:t>
            </a:r>
          </a:p>
        </p:txBody>
      </p:sp>
      <p:sp>
        <p:nvSpPr>
          <p:cNvPr id="3" name="Content Placeholder 2">
            <a:extLst>
              <a:ext uri="{FF2B5EF4-FFF2-40B4-BE49-F238E27FC236}">
                <a16:creationId xmlns:a16="http://schemas.microsoft.com/office/drawing/2014/main" id="{B51EEEDD-7A46-F432-A3D1-AA10577D08F7}"/>
              </a:ext>
            </a:extLst>
          </p:cNvPr>
          <p:cNvSpPr>
            <a:spLocks noGrp="1"/>
          </p:cNvSpPr>
          <p:nvPr>
            <p:ph idx="1"/>
          </p:nvPr>
        </p:nvSpPr>
        <p:spPr>
          <a:xfrm>
            <a:off x="838200" y="1811514"/>
            <a:ext cx="7885286" cy="4365449"/>
          </a:xfrm>
        </p:spPr>
        <p:txBody>
          <a:bodyPr vert="horz" lIns="91440" tIns="45720" rIns="91440" bIns="45720" rtlCol="0" anchor="t">
            <a:normAutofit/>
          </a:bodyPr>
          <a:lstStyle/>
          <a:p>
            <a:r>
              <a:rPr lang="en-US" dirty="0">
                <a:latin typeface="Arial"/>
                <a:cs typeface="Arial"/>
              </a:rPr>
              <a:t>It is required by the VHWMR that a “person” (including business entity, government, school, etc.) that generates a solid waste must determine if that waste is hazardous waste – </a:t>
            </a:r>
            <a:r>
              <a:rPr lang="en-US" b="1" dirty="0">
                <a:latin typeface="Arial"/>
                <a:cs typeface="Arial"/>
              </a:rPr>
              <a:t>THIS DOES NOT INCLUDE HOUSEHOLDS</a:t>
            </a:r>
          </a:p>
          <a:p>
            <a:r>
              <a:rPr lang="en-US" dirty="0"/>
              <a:t>It can either be a characteristic HW (ignitable, corrosive, reactive or toxic) or listed HW (appears on one of 4 hazardous waste lists in the regulations)</a:t>
            </a:r>
          </a:p>
        </p:txBody>
      </p:sp>
      <p:sp>
        <p:nvSpPr>
          <p:cNvPr id="4" name="Footer Placeholder 3">
            <a:extLst>
              <a:ext uri="{FF2B5EF4-FFF2-40B4-BE49-F238E27FC236}">
                <a16:creationId xmlns:a16="http://schemas.microsoft.com/office/drawing/2014/main" id="{49A71FAC-41F4-0369-3E12-4454712EF6F1}"/>
              </a:ext>
            </a:extLst>
          </p:cNvPr>
          <p:cNvSpPr>
            <a:spLocks noGrp="1"/>
          </p:cNvSpPr>
          <p:nvPr>
            <p:ph type="ftr" sz="quarter" idx="11"/>
          </p:nvPr>
        </p:nvSpPr>
        <p:spPr/>
        <p:txBody>
          <a:bodyPr/>
          <a:lstStyle/>
          <a:p>
            <a:pPr algn="l"/>
            <a:fld id="{61C9B584-852F-4056-BF30-ABA66A23FD41}" type="slidenum">
              <a:rPr lang="en-US" smtClean="0"/>
              <a:t>15</a:t>
            </a:fld>
            <a:r>
              <a:rPr lang="en-US"/>
              <a:t>					</a:t>
            </a:r>
            <a:endParaRPr lang="en-US">
              <a:solidFill>
                <a:srgbClr val="256EAB"/>
              </a:solidFill>
            </a:endParaRPr>
          </a:p>
        </p:txBody>
      </p:sp>
      <p:pic>
        <p:nvPicPr>
          <p:cNvPr id="5" name="Picture 4">
            <a:extLst>
              <a:ext uri="{FF2B5EF4-FFF2-40B4-BE49-F238E27FC236}">
                <a16:creationId xmlns:a16="http://schemas.microsoft.com/office/drawing/2014/main" id="{EC423711-D821-3DCC-DF1E-408F2268E814}"/>
              </a:ext>
            </a:extLst>
          </p:cNvPr>
          <p:cNvPicPr>
            <a:picLocks noChangeAspect="1"/>
          </p:cNvPicPr>
          <p:nvPr/>
        </p:nvPicPr>
        <p:blipFill>
          <a:blip r:embed="rId2"/>
          <a:srcRect l="4842" t="4907" r="5423" b="31599"/>
          <a:stretch>
            <a:fillRect/>
          </a:stretch>
        </p:blipFill>
        <p:spPr>
          <a:xfrm>
            <a:off x="9713843" y="292810"/>
            <a:ext cx="1510748" cy="1516601"/>
          </a:xfrm>
          <a:prstGeom prst="rect">
            <a:avLst/>
          </a:prstGeom>
        </p:spPr>
      </p:pic>
      <p:pic>
        <p:nvPicPr>
          <p:cNvPr id="7" name="Picture 6">
            <a:extLst>
              <a:ext uri="{FF2B5EF4-FFF2-40B4-BE49-F238E27FC236}">
                <a16:creationId xmlns:a16="http://schemas.microsoft.com/office/drawing/2014/main" id="{985D7D64-512B-EABD-351D-F5F8F13F3035}"/>
              </a:ext>
            </a:extLst>
          </p:cNvPr>
          <p:cNvPicPr>
            <a:picLocks noChangeAspect="1"/>
          </p:cNvPicPr>
          <p:nvPr/>
        </p:nvPicPr>
        <p:blipFill>
          <a:blip r:embed="rId3"/>
          <a:stretch>
            <a:fillRect/>
          </a:stretch>
        </p:blipFill>
        <p:spPr>
          <a:xfrm>
            <a:off x="9651331" y="1709577"/>
            <a:ext cx="1635772" cy="1554371"/>
          </a:xfrm>
          <a:prstGeom prst="rect">
            <a:avLst/>
          </a:prstGeom>
        </p:spPr>
      </p:pic>
      <p:pic>
        <p:nvPicPr>
          <p:cNvPr id="8" name="Picture 7">
            <a:extLst>
              <a:ext uri="{FF2B5EF4-FFF2-40B4-BE49-F238E27FC236}">
                <a16:creationId xmlns:a16="http://schemas.microsoft.com/office/drawing/2014/main" id="{50FCAFCC-0DE7-2549-8AA2-F3000739555F}"/>
              </a:ext>
            </a:extLst>
          </p:cNvPr>
          <p:cNvPicPr>
            <a:picLocks noChangeAspect="1"/>
          </p:cNvPicPr>
          <p:nvPr/>
        </p:nvPicPr>
        <p:blipFill>
          <a:blip r:embed="rId4"/>
          <a:stretch>
            <a:fillRect/>
          </a:stretch>
        </p:blipFill>
        <p:spPr>
          <a:xfrm>
            <a:off x="9713843" y="3284103"/>
            <a:ext cx="1573260" cy="1573260"/>
          </a:xfrm>
          <a:prstGeom prst="rect">
            <a:avLst/>
          </a:prstGeom>
        </p:spPr>
      </p:pic>
      <p:pic>
        <p:nvPicPr>
          <p:cNvPr id="10" name="Picture 9">
            <a:extLst>
              <a:ext uri="{FF2B5EF4-FFF2-40B4-BE49-F238E27FC236}">
                <a16:creationId xmlns:a16="http://schemas.microsoft.com/office/drawing/2014/main" id="{61448E92-7665-1DDE-0307-A3831AF6572A}"/>
              </a:ext>
            </a:extLst>
          </p:cNvPr>
          <p:cNvPicPr>
            <a:picLocks noChangeAspect="1"/>
          </p:cNvPicPr>
          <p:nvPr/>
        </p:nvPicPr>
        <p:blipFill>
          <a:blip r:embed="rId5"/>
          <a:srcRect l="6183" t="1990" r="5845" b="9931"/>
          <a:stretch>
            <a:fillRect/>
          </a:stretch>
        </p:blipFill>
        <p:spPr>
          <a:xfrm>
            <a:off x="9713843" y="4917688"/>
            <a:ext cx="1573260" cy="1575187"/>
          </a:xfrm>
          <a:prstGeom prst="rect">
            <a:avLst/>
          </a:prstGeom>
        </p:spPr>
      </p:pic>
    </p:spTree>
    <p:extLst>
      <p:ext uri="{BB962C8B-B14F-4D97-AF65-F5344CB8AC3E}">
        <p14:creationId xmlns:p14="http://schemas.microsoft.com/office/powerpoint/2010/main" val="225106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DAAE-1672-E163-3537-D139CACEEB06}"/>
              </a:ext>
            </a:extLst>
          </p:cNvPr>
          <p:cNvSpPr>
            <a:spLocks noGrp="1"/>
          </p:cNvSpPr>
          <p:nvPr>
            <p:ph type="title"/>
          </p:nvPr>
        </p:nvSpPr>
        <p:spPr/>
        <p:txBody>
          <a:bodyPr/>
          <a:lstStyle/>
          <a:p>
            <a:r>
              <a:rPr lang="en-US"/>
              <a:t>What is Universal Waste?</a:t>
            </a:r>
          </a:p>
        </p:txBody>
      </p:sp>
      <p:sp>
        <p:nvSpPr>
          <p:cNvPr id="3" name="Content Placeholder 2">
            <a:extLst>
              <a:ext uri="{FF2B5EF4-FFF2-40B4-BE49-F238E27FC236}">
                <a16:creationId xmlns:a16="http://schemas.microsoft.com/office/drawing/2014/main" id="{E0A6082A-9254-7C6F-09E3-6109D5CA1C57}"/>
              </a:ext>
            </a:extLst>
          </p:cNvPr>
          <p:cNvSpPr>
            <a:spLocks noGrp="1"/>
          </p:cNvSpPr>
          <p:nvPr>
            <p:ph idx="1"/>
          </p:nvPr>
        </p:nvSpPr>
        <p:spPr/>
        <p:txBody>
          <a:bodyPr vert="horz" lIns="91440" tIns="45720" rIns="91440" bIns="45720" rtlCol="0" anchor="t">
            <a:normAutofit/>
          </a:bodyPr>
          <a:lstStyle/>
          <a:p>
            <a:r>
              <a:rPr lang="en-US" dirty="0">
                <a:latin typeface="Arial"/>
                <a:cs typeface="Arial"/>
              </a:rPr>
              <a:t>Universal waste is a subset of hazardous waste with lesser management requirements</a:t>
            </a:r>
          </a:p>
          <a:p>
            <a:r>
              <a:rPr lang="en-US" dirty="0">
                <a:latin typeface="Arial"/>
                <a:cs typeface="Arial"/>
              </a:rPr>
              <a:t>Universal wastes are so prevalent that EPA created a special category for them in order to facilitate recycling of these wastes instead of disposal</a:t>
            </a:r>
          </a:p>
          <a:p>
            <a:r>
              <a:rPr lang="en-US" dirty="0">
                <a:latin typeface="Arial"/>
                <a:cs typeface="Arial"/>
              </a:rPr>
              <a:t>Most businesses, schools, government building, etc., generate some form of Universal Waste that requires proper management</a:t>
            </a:r>
          </a:p>
          <a:p>
            <a:pPr marL="457200" lvl="1" indent="0">
              <a:buNone/>
            </a:pPr>
            <a:endParaRPr lang="en-US"/>
          </a:p>
          <a:p>
            <a:endParaRPr lang="en-US"/>
          </a:p>
        </p:txBody>
      </p:sp>
      <p:sp>
        <p:nvSpPr>
          <p:cNvPr id="4" name="Footer Placeholder 3">
            <a:extLst>
              <a:ext uri="{FF2B5EF4-FFF2-40B4-BE49-F238E27FC236}">
                <a16:creationId xmlns:a16="http://schemas.microsoft.com/office/drawing/2014/main" id="{2F4E543B-A046-072A-7D5B-D26E6E2229F7}"/>
              </a:ext>
            </a:extLst>
          </p:cNvPr>
          <p:cNvSpPr>
            <a:spLocks noGrp="1"/>
          </p:cNvSpPr>
          <p:nvPr>
            <p:ph type="ftr" sz="quarter" idx="11"/>
          </p:nvPr>
        </p:nvSpPr>
        <p:spPr/>
        <p:txBody>
          <a:bodyPr/>
          <a:lstStyle/>
          <a:p>
            <a:pPr algn="l"/>
            <a:fld id="{61C9B584-852F-4056-BF30-ABA66A23FD41}" type="slidenum">
              <a:rPr lang="en-US" smtClean="0"/>
              <a:t>16</a:t>
            </a:fld>
            <a:r>
              <a:rPr lang="en-US"/>
              <a:t>					</a:t>
            </a:r>
            <a:endParaRPr lang="en-US">
              <a:solidFill>
                <a:srgbClr val="256EAB"/>
              </a:solidFill>
            </a:endParaRPr>
          </a:p>
        </p:txBody>
      </p:sp>
    </p:spTree>
    <p:extLst>
      <p:ext uri="{BB962C8B-B14F-4D97-AF65-F5344CB8AC3E}">
        <p14:creationId xmlns:p14="http://schemas.microsoft.com/office/powerpoint/2010/main" val="424355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5431-94EB-328C-7368-8E3EBEC3F1E2}"/>
              </a:ext>
            </a:extLst>
          </p:cNvPr>
          <p:cNvSpPr>
            <a:spLocks noGrp="1"/>
          </p:cNvSpPr>
          <p:nvPr>
            <p:ph type="title"/>
          </p:nvPr>
        </p:nvSpPr>
        <p:spPr/>
        <p:txBody>
          <a:bodyPr/>
          <a:lstStyle/>
          <a:p>
            <a:r>
              <a:rPr lang="en-US"/>
              <a:t>Universal Wastes</a:t>
            </a:r>
          </a:p>
        </p:txBody>
      </p:sp>
      <p:sp>
        <p:nvSpPr>
          <p:cNvPr id="3" name="Content Placeholder 2">
            <a:extLst>
              <a:ext uri="{FF2B5EF4-FFF2-40B4-BE49-F238E27FC236}">
                <a16:creationId xmlns:a16="http://schemas.microsoft.com/office/drawing/2014/main" id="{E17EC38B-069B-16AC-3B4B-5322C2A529B7}"/>
              </a:ext>
            </a:extLst>
          </p:cNvPr>
          <p:cNvSpPr>
            <a:spLocks noGrp="1"/>
          </p:cNvSpPr>
          <p:nvPr>
            <p:ph idx="1"/>
          </p:nvPr>
        </p:nvSpPr>
        <p:spPr/>
        <p:txBody>
          <a:bodyPr vert="horz" lIns="91440" tIns="45720" rIns="91440" bIns="45720" rtlCol="0" anchor="t">
            <a:normAutofit/>
          </a:bodyPr>
          <a:lstStyle/>
          <a:p>
            <a:r>
              <a:rPr lang="en-US" dirty="0">
                <a:latin typeface="Arial"/>
                <a:cs typeface="Arial"/>
              </a:rPr>
              <a:t>Universal wastes cannot go to a landfill</a:t>
            </a:r>
          </a:p>
          <a:p>
            <a:r>
              <a:rPr lang="en-US" dirty="0">
                <a:latin typeface="Arial"/>
                <a:cs typeface="Arial"/>
              </a:rPr>
              <a:t>Universal wastes must be recycled or otherwise managed as hazardous waste</a:t>
            </a:r>
          </a:p>
          <a:p>
            <a:r>
              <a:rPr lang="en-US" dirty="0">
                <a:latin typeface="Arial"/>
                <a:cs typeface="Arial"/>
              </a:rPr>
              <a:t>Can be managed onsite for up to one year in closed containers</a:t>
            </a:r>
          </a:p>
          <a:p>
            <a:r>
              <a:rPr lang="en-US" dirty="0">
                <a:latin typeface="Arial"/>
                <a:cs typeface="Arial"/>
              </a:rPr>
              <a:t> Containers must be properly labeled with description and date of first waste in</a:t>
            </a:r>
          </a:p>
          <a:p>
            <a:endParaRPr lang="en-US" dirty="0"/>
          </a:p>
        </p:txBody>
      </p:sp>
      <p:sp>
        <p:nvSpPr>
          <p:cNvPr id="4" name="Footer Placeholder 3">
            <a:extLst>
              <a:ext uri="{FF2B5EF4-FFF2-40B4-BE49-F238E27FC236}">
                <a16:creationId xmlns:a16="http://schemas.microsoft.com/office/drawing/2014/main" id="{2CEAA288-5DCF-464E-A062-10BE5177002D}"/>
              </a:ext>
            </a:extLst>
          </p:cNvPr>
          <p:cNvSpPr>
            <a:spLocks noGrp="1"/>
          </p:cNvSpPr>
          <p:nvPr>
            <p:ph type="ftr" sz="quarter" idx="11"/>
          </p:nvPr>
        </p:nvSpPr>
        <p:spPr/>
        <p:txBody>
          <a:bodyPr/>
          <a:lstStyle/>
          <a:p>
            <a:pPr algn="l"/>
            <a:fld id="{61C9B584-852F-4056-BF30-ABA66A23FD41}" type="slidenum">
              <a:rPr lang="en-US" smtClean="0"/>
              <a:t>17</a:t>
            </a:fld>
            <a:r>
              <a:rPr lang="en-US"/>
              <a:t>					</a:t>
            </a:r>
            <a:endParaRPr lang="en-US">
              <a:solidFill>
                <a:srgbClr val="256EAB"/>
              </a:solidFill>
            </a:endParaRPr>
          </a:p>
        </p:txBody>
      </p:sp>
    </p:spTree>
    <p:extLst>
      <p:ext uri="{BB962C8B-B14F-4D97-AF65-F5344CB8AC3E}">
        <p14:creationId xmlns:p14="http://schemas.microsoft.com/office/powerpoint/2010/main" val="333108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937F-0846-8A38-FB4F-88C15FFD2BAC}"/>
              </a:ext>
            </a:extLst>
          </p:cNvPr>
          <p:cNvSpPr>
            <a:spLocks noGrp="1"/>
          </p:cNvSpPr>
          <p:nvPr>
            <p:ph type="title"/>
          </p:nvPr>
        </p:nvSpPr>
        <p:spPr/>
        <p:txBody>
          <a:bodyPr/>
          <a:lstStyle/>
          <a:p>
            <a:r>
              <a:rPr lang="en-US" dirty="0">
                <a:latin typeface="Arial"/>
                <a:cs typeface="Arial"/>
              </a:rPr>
              <a:t>Management Options for Universal Waste</a:t>
            </a:r>
            <a:endParaRPr lang="en-US" dirty="0"/>
          </a:p>
        </p:txBody>
      </p:sp>
      <p:sp>
        <p:nvSpPr>
          <p:cNvPr id="3" name="Content Placeholder 2">
            <a:extLst>
              <a:ext uri="{FF2B5EF4-FFF2-40B4-BE49-F238E27FC236}">
                <a16:creationId xmlns:a16="http://schemas.microsoft.com/office/drawing/2014/main" id="{0D8BB55D-C1DC-67D6-EB46-D3D06986B6FD}"/>
              </a:ext>
            </a:extLst>
          </p:cNvPr>
          <p:cNvSpPr>
            <a:spLocks noGrp="1"/>
          </p:cNvSpPr>
          <p:nvPr>
            <p:ph idx="1"/>
          </p:nvPr>
        </p:nvSpPr>
        <p:spPr/>
        <p:txBody>
          <a:bodyPr vert="horz" lIns="91440" tIns="45720" rIns="91440" bIns="45720" rtlCol="0" anchor="t">
            <a:noAutofit/>
          </a:bodyPr>
          <a:lstStyle/>
          <a:p>
            <a:r>
              <a:rPr lang="en-US" sz="2400" dirty="0">
                <a:latin typeface="Arial"/>
                <a:cs typeface="Arial"/>
              </a:rPr>
              <a:t>A business can choose to manage Universal Waste as Hazardous Waste but it must be from the point of generation</a:t>
            </a:r>
          </a:p>
          <a:p>
            <a:r>
              <a:rPr lang="en-US" sz="2400" dirty="0">
                <a:latin typeface="Arial"/>
                <a:cs typeface="Arial"/>
              </a:rPr>
              <a:t>Management (Recycling) by a Universal Waste management company</a:t>
            </a:r>
            <a:endParaRPr lang="en-US" sz="2400" dirty="0"/>
          </a:p>
          <a:p>
            <a:r>
              <a:rPr lang="en-US" sz="2400" dirty="0">
                <a:latin typeface="Arial"/>
                <a:cs typeface="Arial"/>
              </a:rPr>
              <a:t>Management as Hazardous Waste by a hazardous waste management company</a:t>
            </a:r>
            <a:endParaRPr lang="en-US" sz="2400" dirty="0"/>
          </a:p>
          <a:p>
            <a:r>
              <a:rPr lang="en-US" sz="2400" dirty="0">
                <a:latin typeface="Arial"/>
                <a:cs typeface="Arial"/>
              </a:rPr>
              <a:t>In the case of aerosol cans, the cans may be punctured and drained using a commercial puncturing unit and in accordance with the VHWMR</a:t>
            </a:r>
            <a:endParaRPr lang="en-US" sz="2400" dirty="0"/>
          </a:p>
          <a:p>
            <a:r>
              <a:rPr lang="en-US" sz="2400" dirty="0">
                <a:latin typeface="Arial"/>
                <a:cs typeface="Arial"/>
              </a:rPr>
              <a:t>Anything drained must be properly containerized and characterized</a:t>
            </a:r>
            <a:endParaRPr lang="en-US" sz="2400" dirty="0"/>
          </a:p>
          <a:p>
            <a:r>
              <a:rPr lang="en-US" sz="2400" dirty="0">
                <a:latin typeface="Arial"/>
                <a:cs typeface="Arial"/>
              </a:rPr>
              <a:t>Cans can be recycled as metal</a:t>
            </a:r>
            <a:endParaRPr lang="en-US" sz="2400" dirty="0"/>
          </a:p>
          <a:p>
            <a:endParaRPr lang="en-US" sz="2400" dirty="0"/>
          </a:p>
        </p:txBody>
      </p:sp>
      <p:sp>
        <p:nvSpPr>
          <p:cNvPr id="4" name="Footer Placeholder 3">
            <a:extLst>
              <a:ext uri="{FF2B5EF4-FFF2-40B4-BE49-F238E27FC236}">
                <a16:creationId xmlns:a16="http://schemas.microsoft.com/office/drawing/2014/main" id="{C8BB28E0-86C8-F434-F9A2-3F90FD5F5354}"/>
              </a:ext>
            </a:extLst>
          </p:cNvPr>
          <p:cNvSpPr>
            <a:spLocks noGrp="1"/>
          </p:cNvSpPr>
          <p:nvPr>
            <p:ph type="ftr" sz="quarter" idx="11"/>
          </p:nvPr>
        </p:nvSpPr>
        <p:spPr/>
        <p:txBody>
          <a:bodyPr/>
          <a:lstStyle/>
          <a:p>
            <a:pPr algn="l"/>
            <a:fld id="{61C9B584-852F-4056-BF30-ABA66A23FD41}" type="slidenum">
              <a:rPr lang="en-US" smtClean="0"/>
              <a:t>18</a:t>
            </a:fld>
            <a:r>
              <a:rPr lang="en-US"/>
              <a:t>					</a:t>
            </a:r>
            <a:endParaRPr lang="en-US">
              <a:solidFill>
                <a:srgbClr val="256EAB"/>
              </a:solidFill>
            </a:endParaRPr>
          </a:p>
        </p:txBody>
      </p:sp>
    </p:spTree>
    <p:extLst>
      <p:ext uri="{BB962C8B-B14F-4D97-AF65-F5344CB8AC3E}">
        <p14:creationId xmlns:p14="http://schemas.microsoft.com/office/powerpoint/2010/main" val="371627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0A8C-DC30-B518-85E2-C306A02BBF82}"/>
              </a:ext>
            </a:extLst>
          </p:cNvPr>
          <p:cNvSpPr>
            <a:spLocks noGrp="1"/>
          </p:cNvSpPr>
          <p:nvPr>
            <p:ph type="title"/>
          </p:nvPr>
        </p:nvSpPr>
        <p:spPr/>
        <p:txBody>
          <a:bodyPr/>
          <a:lstStyle/>
          <a:p>
            <a:r>
              <a:rPr lang="en-US" dirty="0"/>
              <a:t>What is Universal Waste?</a:t>
            </a:r>
          </a:p>
        </p:txBody>
      </p:sp>
      <p:sp>
        <p:nvSpPr>
          <p:cNvPr id="3" name="Content Placeholder 2">
            <a:extLst>
              <a:ext uri="{FF2B5EF4-FFF2-40B4-BE49-F238E27FC236}">
                <a16:creationId xmlns:a16="http://schemas.microsoft.com/office/drawing/2014/main" id="{0901E92F-DBD1-B415-3B9C-C83B094B8335}"/>
              </a:ext>
            </a:extLst>
          </p:cNvPr>
          <p:cNvSpPr>
            <a:spLocks noGrp="1"/>
          </p:cNvSpPr>
          <p:nvPr>
            <p:ph idx="1"/>
          </p:nvPr>
        </p:nvSpPr>
        <p:spPr/>
        <p:txBody>
          <a:bodyPr/>
          <a:lstStyle/>
          <a:p>
            <a:r>
              <a:rPr lang="en-US" dirty="0"/>
              <a:t>Batteries</a:t>
            </a:r>
          </a:p>
          <a:p>
            <a:r>
              <a:rPr lang="en-US" dirty="0"/>
              <a:t>Mercury-containing equipment</a:t>
            </a:r>
          </a:p>
          <a:p>
            <a:r>
              <a:rPr lang="en-US" dirty="0"/>
              <a:t>Certain pesticides</a:t>
            </a:r>
          </a:p>
          <a:p>
            <a:r>
              <a:rPr lang="en-US" dirty="0"/>
              <a:t>Lamps (aka bulbs)</a:t>
            </a:r>
          </a:p>
          <a:p>
            <a:r>
              <a:rPr lang="en-US" dirty="0"/>
              <a:t>Aerosol Cans</a:t>
            </a:r>
          </a:p>
          <a:p>
            <a:endParaRPr lang="en-US" dirty="0"/>
          </a:p>
          <a:p>
            <a:r>
              <a:rPr lang="en-US" dirty="0"/>
              <a:t>EPA is also currently exploring the possibility of adding solar panels to the list of UW</a:t>
            </a:r>
          </a:p>
        </p:txBody>
      </p:sp>
      <p:sp>
        <p:nvSpPr>
          <p:cNvPr id="4" name="Footer Placeholder 3">
            <a:extLst>
              <a:ext uri="{FF2B5EF4-FFF2-40B4-BE49-F238E27FC236}">
                <a16:creationId xmlns:a16="http://schemas.microsoft.com/office/drawing/2014/main" id="{7A2351D8-C76A-F6F4-183A-78C90C93872D}"/>
              </a:ext>
            </a:extLst>
          </p:cNvPr>
          <p:cNvSpPr>
            <a:spLocks noGrp="1"/>
          </p:cNvSpPr>
          <p:nvPr>
            <p:ph type="ftr" sz="quarter" idx="11"/>
          </p:nvPr>
        </p:nvSpPr>
        <p:spPr/>
        <p:txBody>
          <a:bodyPr/>
          <a:lstStyle/>
          <a:p>
            <a:pPr algn="l"/>
            <a:fld id="{61C9B584-852F-4056-BF30-ABA66A23FD41}" type="slidenum">
              <a:rPr lang="en-US" smtClean="0"/>
              <a:t>19</a:t>
            </a:fld>
            <a:r>
              <a:rPr lang="en-US"/>
              <a:t>					</a:t>
            </a:r>
            <a:endParaRPr lang="en-US">
              <a:solidFill>
                <a:srgbClr val="256EAB"/>
              </a:solidFill>
            </a:endParaRPr>
          </a:p>
        </p:txBody>
      </p:sp>
      <p:pic>
        <p:nvPicPr>
          <p:cNvPr id="5" name="Picture 4">
            <a:extLst>
              <a:ext uri="{FF2B5EF4-FFF2-40B4-BE49-F238E27FC236}">
                <a16:creationId xmlns:a16="http://schemas.microsoft.com/office/drawing/2014/main" id="{07BB3E5A-95A5-5588-7276-F5605F0B823E}"/>
              </a:ext>
            </a:extLst>
          </p:cNvPr>
          <p:cNvPicPr>
            <a:picLocks noChangeAspect="1"/>
          </p:cNvPicPr>
          <p:nvPr/>
        </p:nvPicPr>
        <p:blipFill>
          <a:blip r:embed="rId2"/>
          <a:stretch>
            <a:fillRect/>
          </a:stretch>
        </p:blipFill>
        <p:spPr>
          <a:xfrm>
            <a:off x="6585996" y="1214761"/>
            <a:ext cx="4741752" cy="3212537"/>
          </a:xfrm>
          <a:prstGeom prst="rect">
            <a:avLst/>
          </a:prstGeom>
        </p:spPr>
      </p:pic>
    </p:spTree>
    <p:extLst>
      <p:ext uri="{BB962C8B-B14F-4D97-AF65-F5344CB8AC3E}">
        <p14:creationId xmlns:p14="http://schemas.microsoft.com/office/powerpoint/2010/main" val="172202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Generally Speaking…</a:t>
            </a:r>
          </a:p>
        </p:txBody>
      </p:sp>
      <p:sp>
        <p:nvSpPr>
          <p:cNvPr id="3" name="Content Placeholder 2"/>
          <p:cNvSpPr>
            <a:spLocks noGrp="1"/>
          </p:cNvSpPr>
          <p:nvPr>
            <p:ph idx="1"/>
          </p:nvPr>
        </p:nvSpPr>
        <p:spPr>
          <a:xfrm>
            <a:off x="536448" y="1432432"/>
            <a:ext cx="5809488" cy="4879467"/>
          </a:xfrm>
        </p:spPr>
        <p:txBody>
          <a:bodyPr vert="horz" lIns="91440" tIns="45720" rIns="91440" bIns="45720" rtlCol="0" anchor="t">
            <a:normAutofit/>
          </a:bodyPr>
          <a:lstStyle/>
          <a:p>
            <a:r>
              <a:rPr lang="en-US" dirty="0">
                <a:latin typeface="Arial"/>
                <a:cs typeface="Arial"/>
              </a:rPr>
              <a:t>Virginia Solid Waste Management Regulations (VSWMR) specify what is and isn’t a solid waste</a:t>
            </a:r>
            <a:endParaRPr lang="en-US" dirty="0">
              <a:solidFill>
                <a:srgbClr val="FF0000"/>
              </a:solidFill>
              <a:latin typeface="Arial"/>
              <a:cs typeface="Arial"/>
            </a:endParaRPr>
          </a:p>
          <a:p>
            <a:r>
              <a:rPr lang="en-US" dirty="0">
                <a:latin typeface="Arial"/>
                <a:cs typeface="Arial"/>
              </a:rPr>
              <a:t>Virginia Hazardous Waste Management Regulations (VHWMR) specify which solid wastes are or may be hazardous wastes</a:t>
            </a:r>
            <a:endParaRPr lang="en-US">
              <a:solidFill>
                <a:srgbClr val="FF0000"/>
              </a:solidFill>
              <a:latin typeface="Arial"/>
              <a:cs typeface="Arial"/>
            </a:endParaRPr>
          </a:p>
          <a:p>
            <a:r>
              <a:rPr lang="en-US" dirty="0">
                <a:latin typeface="Arial"/>
                <a:cs typeface="Arial"/>
              </a:rPr>
              <a:t>In order to be a Hazardous Waste (HW), something must first be a Solid Waste (SW)</a:t>
            </a:r>
          </a:p>
        </p:txBody>
      </p:sp>
      <p:sp>
        <p:nvSpPr>
          <p:cNvPr id="4" name="Footer Placeholder 3"/>
          <p:cNvSpPr>
            <a:spLocks noGrp="1"/>
          </p:cNvSpPr>
          <p:nvPr>
            <p:ph type="ftr" sz="quarter" idx="11"/>
          </p:nvPr>
        </p:nvSpPr>
        <p:spPr/>
        <p:txBody>
          <a:bodyPr/>
          <a:lstStyle/>
          <a:p>
            <a:pPr algn="l"/>
            <a:fld id="{61C9B584-852F-4056-BF30-ABA66A23FD41}" type="slidenum">
              <a:rPr lang="en-US" smtClean="0"/>
              <a:t>2</a:t>
            </a:fld>
            <a:r>
              <a:rPr lang="en-US"/>
              <a:t>					</a:t>
            </a:r>
            <a:endParaRPr lang="en-US">
              <a:solidFill>
                <a:srgbClr val="256EAB"/>
              </a:solidFill>
            </a:endParaRPr>
          </a:p>
        </p:txBody>
      </p:sp>
      <p:pic>
        <p:nvPicPr>
          <p:cNvPr id="12" name="Picture 11">
            <a:extLst>
              <a:ext uri="{FF2B5EF4-FFF2-40B4-BE49-F238E27FC236}">
                <a16:creationId xmlns:a16="http://schemas.microsoft.com/office/drawing/2014/main" id="{D82D4491-A66D-B859-F0B1-97A7718160C5}"/>
              </a:ext>
            </a:extLst>
          </p:cNvPr>
          <p:cNvPicPr>
            <a:picLocks noChangeAspect="1"/>
          </p:cNvPicPr>
          <p:nvPr/>
        </p:nvPicPr>
        <p:blipFill>
          <a:blip r:embed="rId3"/>
          <a:stretch>
            <a:fillRect/>
          </a:stretch>
        </p:blipFill>
        <p:spPr>
          <a:xfrm>
            <a:off x="6482341" y="885470"/>
            <a:ext cx="5353797" cy="5087060"/>
          </a:xfrm>
          <a:prstGeom prst="rect">
            <a:avLst/>
          </a:prstGeom>
        </p:spPr>
      </p:pic>
    </p:spTree>
    <p:extLst>
      <p:ext uri="{BB962C8B-B14F-4D97-AF65-F5344CB8AC3E}">
        <p14:creationId xmlns:p14="http://schemas.microsoft.com/office/powerpoint/2010/main" val="2874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6AEA-09AB-21A5-0B5E-5A8206DA8038}"/>
              </a:ext>
            </a:extLst>
          </p:cNvPr>
          <p:cNvSpPr>
            <a:spLocks noGrp="1"/>
          </p:cNvSpPr>
          <p:nvPr>
            <p:ph type="title"/>
          </p:nvPr>
        </p:nvSpPr>
        <p:spPr/>
        <p:txBody>
          <a:bodyPr/>
          <a:lstStyle/>
          <a:p>
            <a:r>
              <a:rPr lang="en-US" dirty="0">
                <a:latin typeface="Arial"/>
                <a:cs typeface="Arial"/>
              </a:rPr>
              <a:t>Pharmaceutical Wastes</a:t>
            </a:r>
            <a:endParaRPr lang="en-US" dirty="0"/>
          </a:p>
        </p:txBody>
      </p:sp>
      <p:sp>
        <p:nvSpPr>
          <p:cNvPr id="3" name="Content Placeholder 2">
            <a:extLst>
              <a:ext uri="{FF2B5EF4-FFF2-40B4-BE49-F238E27FC236}">
                <a16:creationId xmlns:a16="http://schemas.microsoft.com/office/drawing/2014/main" id="{E5E3101B-9059-A9CA-18EC-47CABDDF1CB4}"/>
              </a:ext>
            </a:extLst>
          </p:cNvPr>
          <p:cNvSpPr>
            <a:spLocks noGrp="1"/>
          </p:cNvSpPr>
          <p:nvPr>
            <p:ph idx="1"/>
          </p:nvPr>
        </p:nvSpPr>
        <p:spPr/>
        <p:txBody>
          <a:bodyPr vert="horz" lIns="91440" tIns="45720" rIns="91440" bIns="45720" rtlCol="0" anchor="t">
            <a:normAutofit/>
          </a:bodyPr>
          <a:lstStyle/>
          <a:p>
            <a:r>
              <a:rPr lang="en-US" dirty="0">
                <a:latin typeface="Arial"/>
                <a:cs typeface="Arial"/>
              </a:rPr>
              <a:t>Household pharmaceutical waste should be placed into a pharmaceutical drop box at your local pharmacy or other location for disposal</a:t>
            </a:r>
            <a:endParaRPr lang="en-US"/>
          </a:p>
          <a:p>
            <a:r>
              <a:rPr lang="en-US" dirty="0">
                <a:latin typeface="Arial"/>
                <a:cs typeface="Arial"/>
              </a:rPr>
              <a:t>Pharmaceutical waste needs to be properly characterized and managed under Part 266 Subpart P of the VHWMR</a:t>
            </a:r>
          </a:p>
          <a:p>
            <a:r>
              <a:rPr lang="en-US" dirty="0">
                <a:latin typeface="Arial"/>
                <a:cs typeface="Arial"/>
              </a:rPr>
              <a:t>Pharmaceutical waste</a:t>
            </a:r>
            <a:r>
              <a:rPr lang="en-US" b="1" dirty="0">
                <a:latin typeface="Arial"/>
                <a:cs typeface="Arial"/>
              </a:rPr>
              <a:t> cannot </a:t>
            </a:r>
            <a:r>
              <a:rPr lang="en-US" dirty="0">
                <a:latin typeface="Arial"/>
                <a:cs typeface="Arial"/>
              </a:rPr>
              <a:t>be managed as a Regulated Medical Waste</a:t>
            </a:r>
          </a:p>
        </p:txBody>
      </p:sp>
      <p:sp>
        <p:nvSpPr>
          <p:cNvPr id="4" name="Footer Placeholder 3">
            <a:extLst>
              <a:ext uri="{FF2B5EF4-FFF2-40B4-BE49-F238E27FC236}">
                <a16:creationId xmlns:a16="http://schemas.microsoft.com/office/drawing/2014/main" id="{2ADB1519-3EED-137A-B93C-2D066ABD8DBF}"/>
              </a:ext>
            </a:extLst>
          </p:cNvPr>
          <p:cNvSpPr>
            <a:spLocks noGrp="1"/>
          </p:cNvSpPr>
          <p:nvPr>
            <p:ph type="ftr" sz="quarter" idx="11"/>
          </p:nvPr>
        </p:nvSpPr>
        <p:spPr/>
        <p:txBody>
          <a:bodyPr/>
          <a:lstStyle/>
          <a:p>
            <a:pPr algn="l"/>
            <a:fld id="{61C9B584-852F-4056-BF30-ABA66A23FD41}" type="slidenum">
              <a:rPr lang="en-US" smtClean="0"/>
              <a:t>20</a:t>
            </a:fld>
            <a:r>
              <a:rPr lang="en-US"/>
              <a:t>					</a:t>
            </a:r>
            <a:endParaRPr lang="en-US">
              <a:solidFill>
                <a:srgbClr val="256EAB"/>
              </a:solidFill>
            </a:endParaRPr>
          </a:p>
        </p:txBody>
      </p:sp>
    </p:spTree>
    <p:extLst>
      <p:ext uri="{BB962C8B-B14F-4D97-AF65-F5344CB8AC3E}">
        <p14:creationId xmlns:p14="http://schemas.microsoft.com/office/powerpoint/2010/main" val="991570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EB97-6C50-2D15-F474-38D29EDE64CC}"/>
              </a:ext>
            </a:extLst>
          </p:cNvPr>
          <p:cNvSpPr>
            <a:spLocks noGrp="1"/>
          </p:cNvSpPr>
          <p:nvPr>
            <p:ph type="title"/>
          </p:nvPr>
        </p:nvSpPr>
        <p:spPr/>
        <p:txBody>
          <a:bodyPr/>
          <a:lstStyle/>
          <a:p>
            <a:r>
              <a:rPr lang="en-US" dirty="0"/>
              <a:t>Control Program for Unauthorized Waste </a:t>
            </a:r>
            <a:br>
              <a:rPr lang="en-US" dirty="0"/>
            </a:br>
            <a:r>
              <a:rPr lang="en-US" sz="2400" dirty="0"/>
              <a:t>(9VAC20-81-100.E (landfills) &amp; 300.F </a:t>
            </a:r>
            <a:r>
              <a:rPr lang="en-US" sz="2400"/>
              <a:t>(other SWMF))</a:t>
            </a:r>
            <a:endParaRPr lang="en-US" sz="2400" dirty="0"/>
          </a:p>
        </p:txBody>
      </p:sp>
      <p:sp>
        <p:nvSpPr>
          <p:cNvPr id="3" name="Content Placeholder 2">
            <a:extLst>
              <a:ext uri="{FF2B5EF4-FFF2-40B4-BE49-F238E27FC236}">
                <a16:creationId xmlns:a16="http://schemas.microsoft.com/office/drawing/2014/main" id="{2F7E8B72-9DF1-4D63-5CC3-3ACE836B7FD4}"/>
              </a:ext>
            </a:extLst>
          </p:cNvPr>
          <p:cNvSpPr>
            <a:spLocks noGrp="1"/>
          </p:cNvSpPr>
          <p:nvPr>
            <p:ph idx="1"/>
          </p:nvPr>
        </p:nvSpPr>
        <p:spPr>
          <a:xfrm>
            <a:off x="3463412" y="1725126"/>
            <a:ext cx="7755194" cy="4351338"/>
          </a:xfrm>
        </p:spPr>
        <p:txBody>
          <a:bodyPr vert="horz" lIns="91440" tIns="45720" rIns="91440" bIns="45720" rtlCol="0" anchor="t">
            <a:normAutofit/>
          </a:bodyPr>
          <a:lstStyle/>
          <a:p>
            <a:r>
              <a:rPr lang="en-US" dirty="0"/>
              <a:t>Requirement for all solid waste management and disposal facilities</a:t>
            </a:r>
          </a:p>
          <a:p>
            <a:r>
              <a:rPr lang="en-US" dirty="0"/>
              <a:t>Program includes signage, monitoring, training</a:t>
            </a:r>
          </a:p>
          <a:p>
            <a:r>
              <a:rPr lang="en-US" dirty="0">
                <a:latin typeface="Arial"/>
                <a:cs typeface="Arial"/>
              </a:rPr>
              <a:t>Waste load inspections:</a:t>
            </a:r>
          </a:p>
          <a:p>
            <a:pPr lvl="1"/>
            <a:r>
              <a:rPr lang="en-US" dirty="0"/>
              <a:t>1% of waste loads from Virginia</a:t>
            </a:r>
          </a:p>
          <a:p>
            <a:pPr lvl="1"/>
            <a:r>
              <a:rPr lang="en-US" dirty="0"/>
              <a:t>10% of waste loads from outside Virginia (per jurisdiction)</a:t>
            </a:r>
          </a:p>
        </p:txBody>
      </p:sp>
      <p:sp>
        <p:nvSpPr>
          <p:cNvPr id="4" name="Footer Placeholder 3">
            <a:extLst>
              <a:ext uri="{FF2B5EF4-FFF2-40B4-BE49-F238E27FC236}">
                <a16:creationId xmlns:a16="http://schemas.microsoft.com/office/drawing/2014/main" id="{5294125D-4492-EC33-B7F0-7A61BA4CD3BA}"/>
              </a:ext>
            </a:extLst>
          </p:cNvPr>
          <p:cNvSpPr>
            <a:spLocks noGrp="1"/>
          </p:cNvSpPr>
          <p:nvPr>
            <p:ph type="ftr" sz="quarter" idx="11"/>
          </p:nvPr>
        </p:nvSpPr>
        <p:spPr/>
        <p:txBody>
          <a:bodyPr/>
          <a:lstStyle/>
          <a:p>
            <a:pPr algn="l"/>
            <a:fld id="{61C9B584-852F-4056-BF30-ABA66A23FD41}" type="slidenum">
              <a:rPr lang="en-US" smtClean="0"/>
              <a:t>21</a:t>
            </a:fld>
            <a:r>
              <a:rPr lang="en-US"/>
              <a:t>					</a:t>
            </a:r>
            <a:endParaRPr lang="en-US">
              <a:solidFill>
                <a:srgbClr val="256EAB"/>
              </a:solidFill>
            </a:endParaRPr>
          </a:p>
        </p:txBody>
      </p:sp>
      <p:pic>
        <p:nvPicPr>
          <p:cNvPr id="5" name="Picture 4">
            <a:extLst>
              <a:ext uri="{FF2B5EF4-FFF2-40B4-BE49-F238E27FC236}">
                <a16:creationId xmlns:a16="http://schemas.microsoft.com/office/drawing/2014/main" id="{0F7A3B0F-D9AD-4C94-B539-D36731B5E340}"/>
              </a:ext>
            </a:extLst>
          </p:cNvPr>
          <p:cNvPicPr>
            <a:picLocks noChangeAspect="1"/>
          </p:cNvPicPr>
          <p:nvPr/>
        </p:nvPicPr>
        <p:blipFill>
          <a:blip r:embed="rId3"/>
          <a:stretch>
            <a:fillRect/>
          </a:stretch>
        </p:blipFill>
        <p:spPr>
          <a:xfrm>
            <a:off x="500023" y="1624628"/>
            <a:ext cx="2795294" cy="4552335"/>
          </a:xfrm>
          <a:prstGeom prst="rect">
            <a:avLst/>
          </a:prstGeom>
        </p:spPr>
      </p:pic>
    </p:spTree>
    <p:extLst>
      <p:ext uri="{BB962C8B-B14F-4D97-AF65-F5344CB8AC3E}">
        <p14:creationId xmlns:p14="http://schemas.microsoft.com/office/powerpoint/2010/main" val="177862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5933-5AA7-8AD4-BCB0-81BA199F8937}"/>
              </a:ext>
            </a:extLst>
          </p:cNvPr>
          <p:cNvSpPr>
            <a:spLocks noGrp="1"/>
          </p:cNvSpPr>
          <p:nvPr>
            <p:ph type="title"/>
          </p:nvPr>
        </p:nvSpPr>
        <p:spPr>
          <a:xfrm>
            <a:off x="838200" y="365126"/>
            <a:ext cx="10515600" cy="931646"/>
          </a:xfrm>
        </p:spPr>
        <p:txBody>
          <a:bodyPr/>
          <a:lstStyle/>
          <a:p>
            <a:r>
              <a:rPr lang="en-US" dirty="0"/>
              <a:t>What to do when you find unauthorized waste:</a:t>
            </a:r>
          </a:p>
        </p:txBody>
      </p:sp>
      <p:sp>
        <p:nvSpPr>
          <p:cNvPr id="3" name="Content Placeholder 2">
            <a:extLst>
              <a:ext uri="{FF2B5EF4-FFF2-40B4-BE49-F238E27FC236}">
                <a16:creationId xmlns:a16="http://schemas.microsoft.com/office/drawing/2014/main" id="{8A738077-95BC-718E-95BB-0E97CCF02FA7}"/>
              </a:ext>
            </a:extLst>
          </p:cNvPr>
          <p:cNvSpPr>
            <a:spLocks noGrp="1"/>
          </p:cNvSpPr>
          <p:nvPr>
            <p:ph idx="1"/>
          </p:nvPr>
        </p:nvSpPr>
        <p:spPr>
          <a:xfrm>
            <a:off x="838200" y="1296772"/>
            <a:ext cx="11136852" cy="4880191"/>
          </a:xfrm>
        </p:spPr>
        <p:txBody>
          <a:bodyPr/>
          <a:lstStyle/>
          <a:p>
            <a:r>
              <a:rPr lang="en-US" dirty="0"/>
              <a:t>Notify DEQ within 24 hours via phone or email and follow up with 5-day written report </a:t>
            </a:r>
          </a:p>
          <a:p>
            <a:r>
              <a:rPr lang="en-US" dirty="0"/>
              <a:t>Segregate, contain, and secure unauthorized waste</a:t>
            </a:r>
          </a:p>
          <a:p>
            <a:r>
              <a:rPr lang="en-US" dirty="0"/>
              <a:t>Remove or properly manage as soon as practical, but no longer than 90 days after discovery.</a:t>
            </a:r>
          </a:p>
          <a:p>
            <a:endParaRPr lang="en-US" dirty="0"/>
          </a:p>
          <a:p>
            <a:endParaRPr lang="en-US" dirty="0"/>
          </a:p>
        </p:txBody>
      </p:sp>
      <p:sp>
        <p:nvSpPr>
          <p:cNvPr id="4" name="Footer Placeholder 3">
            <a:extLst>
              <a:ext uri="{FF2B5EF4-FFF2-40B4-BE49-F238E27FC236}">
                <a16:creationId xmlns:a16="http://schemas.microsoft.com/office/drawing/2014/main" id="{32CDE516-496C-0D11-8A47-54D52A0995D1}"/>
              </a:ext>
            </a:extLst>
          </p:cNvPr>
          <p:cNvSpPr>
            <a:spLocks noGrp="1"/>
          </p:cNvSpPr>
          <p:nvPr>
            <p:ph type="ftr" sz="quarter" idx="11"/>
          </p:nvPr>
        </p:nvSpPr>
        <p:spPr/>
        <p:txBody>
          <a:bodyPr/>
          <a:lstStyle/>
          <a:p>
            <a:pPr algn="l"/>
            <a:fld id="{61C9B584-852F-4056-BF30-ABA66A23FD41}" type="slidenum">
              <a:rPr lang="en-US" smtClean="0"/>
              <a:t>22</a:t>
            </a:fld>
            <a:r>
              <a:rPr lang="en-US"/>
              <a:t>					</a:t>
            </a:r>
            <a:endParaRPr lang="en-US">
              <a:solidFill>
                <a:srgbClr val="256EAB"/>
              </a:solidFill>
            </a:endParaRPr>
          </a:p>
        </p:txBody>
      </p:sp>
      <p:pic>
        <p:nvPicPr>
          <p:cNvPr id="5" name="Picture 4" descr="Illegal Waste Dumping in Orlando | Illegal Dumping vs. Littering">
            <a:extLst>
              <a:ext uri="{FF2B5EF4-FFF2-40B4-BE49-F238E27FC236}">
                <a16:creationId xmlns:a16="http://schemas.microsoft.com/office/drawing/2014/main" id="{0612A1A2-1E1C-16CF-FEA8-F86FF2073FF4}"/>
              </a:ext>
            </a:extLst>
          </p:cNvPr>
          <p:cNvPicPr>
            <a:picLocks noChangeAspect="1"/>
          </p:cNvPicPr>
          <p:nvPr/>
        </p:nvPicPr>
        <p:blipFill>
          <a:blip r:embed="rId2"/>
          <a:stretch>
            <a:fillRect/>
          </a:stretch>
        </p:blipFill>
        <p:spPr>
          <a:xfrm>
            <a:off x="2452254" y="3697215"/>
            <a:ext cx="6982689" cy="2622405"/>
          </a:xfrm>
          <a:prstGeom prst="rect">
            <a:avLst/>
          </a:prstGeom>
        </p:spPr>
      </p:pic>
    </p:spTree>
    <p:extLst>
      <p:ext uri="{BB962C8B-B14F-4D97-AF65-F5344CB8AC3E}">
        <p14:creationId xmlns:p14="http://schemas.microsoft.com/office/powerpoint/2010/main" val="4021196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2082-3805-B198-AC89-A18432228DC4}"/>
              </a:ext>
            </a:extLst>
          </p:cNvPr>
          <p:cNvSpPr>
            <a:spLocks noGrp="1"/>
          </p:cNvSpPr>
          <p:nvPr>
            <p:ph type="title"/>
          </p:nvPr>
        </p:nvSpPr>
        <p:spPr/>
        <p:txBody>
          <a:bodyPr/>
          <a:lstStyle/>
          <a:p>
            <a:r>
              <a:rPr lang="en-US" dirty="0">
                <a:latin typeface="Arial"/>
                <a:cs typeface="Arial"/>
              </a:rPr>
              <a:t>Problem!</a:t>
            </a:r>
            <a:endParaRPr lang="en-US" dirty="0"/>
          </a:p>
        </p:txBody>
      </p:sp>
      <p:sp>
        <p:nvSpPr>
          <p:cNvPr id="3" name="Content Placeholder 2">
            <a:extLst>
              <a:ext uri="{FF2B5EF4-FFF2-40B4-BE49-F238E27FC236}">
                <a16:creationId xmlns:a16="http://schemas.microsoft.com/office/drawing/2014/main" id="{B5C89A0A-F2AD-E97A-AE60-7DF1FD25F523}"/>
              </a:ext>
            </a:extLst>
          </p:cNvPr>
          <p:cNvSpPr>
            <a:spLocks noGrp="1"/>
          </p:cNvSpPr>
          <p:nvPr>
            <p:ph idx="1"/>
          </p:nvPr>
        </p:nvSpPr>
        <p:spPr>
          <a:xfrm>
            <a:off x="848479" y="1497138"/>
            <a:ext cx="5015346" cy="4351338"/>
          </a:xfrm>
        </p:spPr>
        <p:txBody>
          <a:bodyPr vert="horz" lIns="91440" tIns="45720" rIns="91440" bIns="45720" rtlCol="0" anchor="t">
            <a:normAutofit/>
          </a:bodyPr>
          <a:lstStyle/>
          <a:p>
            <a:pPr marL="0" indent="0">
              <a:buNone/>
            </a:pPr>
            <a:r>
              <a:rPr lang="en-US" sz="3200" dirty="0">
                <a:latin typeface="Arial"/>
                <a:cs typeface="Arial"/>
              </a:rPr>
              <a:t>Hazardous wastes can be generated by both businesses and households. How can a landfill tell who has generated what, and whether it is unauthorized?</a:t>
            </a:r>
            <a:endParaRPr lang="en-US"/>
          </a:p>
        </p:txBody>
      </p:sp>
      <p:sp>
        <p:nvSpPr>
          <p:cNvPr id="4" name="Footer Placeholder 3">
            <a:extLst>
              <a:ext uri="{FF2B5EF4-FFF2-40B4-BE49-F238E27FC236}">
                <a16:creationId xmlns:a16="http://schemas.microsoft.com/office/drawing/2014/main" id="{50A9E227-8CC4-9E08-6E98-50F05E51C786}"/>
              </a:ext>
            </a:extLst>
          </p:cNvPr>
          <p:cNvSpPr>
            <a:spLocks noGrp="1"/>
          </p:cNvSpPr>
          <p:nvPr>
            <p:ph type="ftr" sz="quarter" idx="11"/>
          </p:nvPr>
        </p:nvSpPr>
        <p:spPr/>
        <p:txBody>
          <a:bodyPr/>
          <a:lstStyle/>
          <a:p>
            <a:pPr algn="l"/>
            <a:fld id="{61C9B584-852F-4056-BF30-ABA66A23FD41}" type="slidenum">
              <a:rPr lang="en-US" smtClean="0"/>
              <a:t>23</a:t>
            </a:fld>
            <a:r>
              <a:rPr lang="en-US"/>
              <a:t>					</a:t>
            </a:r>
            <a:endParaRPr lang="en-US">
              <a:solidFill>
                <a:srgbClr val="256EAB"/>
              </a:solidFill>
            </a:endParaRPr>
          </a:p>
        </p:txBody>
      </p:sp>
      <p:pic>
        <p:nvPicPr>
          <p:cNvPr id="6" name="Picture 5" descr="The Mystery of Trash Island: Martin, Peter G, Bennett, Danuta M:  9781737305361: Amazon.com: Books">
            <a:extLst>
              <a:ext uri="{FF2B5EF4-FFF2-40B4-BE49-F238E27FC236}">
                <a16:creationId xmlns:a16="http://schemas.microsoft.com/office/drawing/2014/main" id="{1D270B7D-9842-6876-9FAD-3264FB40C011}"/>
              </a:ext>
            </a:extLst>
          </p:cNvPr>
          <p:cNvPicPr>
            <a:picLocks noChangeAspect="1"/>
          </p:cNvPicPr>
          <p:nvPr/>
        </p:nvPicPr>
        <p:blipFill>
          <a:blip r:embed="rId2"/>
          <a:stretch>
            <a:fillRect/>
          </a:stretch>
        </p:blipFill>
        <p:spPr>
          <a:xfrm>
            <a:off x="6109855" y="669029"/>
            <a:ext cx="5347853" cy="5630778"/>
          </a:xfrm>
          <a:prstGeom prst="rect">
            <a:avLst/>
          </a:prstGeom>
        </p:spPr>
      </p:pic>
    </p:spTree>
    <p:extLst>
      <p:ext uri="{BB962C8B-B14F-4D97-AF65-F5344CB8AC3E}">
        <p14:creationId xmlns:p14="http://schemas.microsoft.com/office/powerpoint/2010/main" val="239177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10+ Garbage Man Smiling Stock Photos, Pictures &amp; Royalty-Free Images -  iStock">
            <a:extLst>
              <a:ext uri="{FF2B5EF4-FFF2-40B4-BE49-F238E27FC236}">
                <a16:creationId xmlns:a16="http://schemas.microsoft.com/office/drawing/2014/main" id="{7A139726-29F5-3059-6317-5F43C9A6AC5C}"/>
              </a:ext>
            </a:extLst>
          </p:cNvPr>
          <p:cNvPicPr>
            <a:picLocks noChangeAspect="1"/>
          </p:cNvPicPr>
          <p:nvPr/>
        </p:nvPicPr>
        <p:blipFill>
          <a:blip r:embed="rId2"/>
          <a:stretch>
            <a:fillRect/>
          </a:stretch>
        </p:blipFill>
        <p:spPr>
          <a:xfrm>
            <a:off x="5052476" y="1851246"/>
            <a:ext cx="7143957" cy="4665656"/>
          </a:xfrm>
          <a:prstGeom prst="rect">
            <a:avLst/>
          </a:prstGeom>
        </p:spPr>
      </p:pic>
      <p:sp>
        <p:nvSpPr>
          <p:cNvPr id="2" name="Title 1">
            <a:extLst>
              <a:ext uri="{FF2B5EF4-FFF2-40B4-BE49-F238E27FC236}">
                <a16:creationId xmlns:a16="http://schemas.microsoft.com/office/drawing/2014/main" id="{E4BB20E3-E1B3-2964-DBF2-D9FFD5904767}"/>
              </a:ext>
            </a:extLst>
          </p:cNvPr>
          <p:cNvSpPr>
            <a:spLocks noGrp="1"/>
          </p:cNvSpPr>
          <p:nvPr>
            <p:ph type="title"/>
          </p:nvPr>
        </p:nvSpPr>
        <p:spPr>
          <a:xfrm>
            <a:off x="838200" y="323056"/>
            <a:ext cx="10515600" cy="1325563"/>
          </a:xfrm>
        </p:spPr>
        <p:txBody>
          <a:bodyPr/>
          <a:lstStyle/>
          <a:p>
            <a:r>
              <a:rPr lang="en-US" dirty="0"/>
              <a:t>Recommendations</a:t>
            </a:r>
          </a:p>
        </p:txBody>
      </p:sp>
      <p:sp>
        <p:nvSpPr>
          <p:cNvPr id="3" name="Content Placeholder 2">
            <a:extLst>
              <a:ext uri="{FF2B5EF4-FFF2-40B4-BE49-F238E27FC236}">
                <a16:creationId xmlns:a16="http://schemas.microsoft.com/office/drawing/2014/main" id="{1AC8019B-3D41-AA63-A4CE-6D78EA6DD3F4}"/>
              </a:ext>
            </a:extLst>
          </p:cNvPr>
          <p:cNvSpPr>
            <a:spLocks noGrp="1"/>
          </p:cNvSpPr>
          <p:nvPr>
            <p:ph idx="1"/>
          </p:nvPr>
        </p:nvSpPr>
        <p:spPr>
          <a:xfrm>
            <a:off x="838200" y="1396181"/>
            <a:ext cx="5754329" cy="4780782"/>
          </a:xfrm>
        </p:spPr>
        <p:txBody>
          <a:bodyPr vert="horz" lIns="91440" tIns="45720" rIns="91440" bIns="45720" rtlCol="0" anchor="t">
            <a:normAutofit lnSpcReduction="10000"/>
          </a:bodyPr>
          <a:lstStyle/>
          <a:p>
            <a:r>
              <a:rPr lang="en-US" dirty="0">
                <a:latin typeface="Arial"/>
                <a:cs typeface="Arial"/>
              </a:rPr>
              <a:t>Transporters and scale house operators should be trained on unauthorized wastes</a:t>
            </a:r>
          </a:p>
          <a:p>
            <a:r>
              <a:rPr lang="en-US" dirty="0">
                <a:latin typeface="Arial"/>
                <a:cs typeface="Arial"/>
              </a:rPr>
              <a:t>Annual training on unauthorized wastes is required for transfer station and landfill staff</a:t>
            </a:r>
            <a:endParaRPr lang="en-US" dirty="0"/>
          </a:p>
          <a:p>
            <a:r>
              <a:rPr lang="en-US" dirty="0">
                <a:latin typeface="Arial"/>
                <a:cs typeface="Arial"/>
              </a:rPr>
              <a:t>Spotters at transfer stations and at landfills</a:t>
            </a:r>
          </a:p>
          <a:p>
            <a:r>
              <a:rPr lang="en-US" dirty="0">
                <a:latin typeface="Arial"/>
                <a:cs typeface="Arial"/>
              </a:rPr>
              <a:t>Follow-ups with businesses found to not comply</a:t>
            </a:r>
          </a:p>
          <a:p>
            <a:r>
              <a:rPr lang="en-US" dirty="0">
                <a:latin typeface="Arial"/>
                <a:cs typeface="Arial"/>
              </a:rPr>
              <a:t>Review TCLP data!</a:t>
            </a:r>
          </a:p>
        </p:txBody>
      </p:sp>
      <p:sp>
        <p:nvSpPr>
          <p:cNvPr id="4" name="Footer Placeholder 3">
            <a:extLst>
              <a:ext uri="{FF2B5EF4-FFF2-40B4-BE49-F238E27FC236}">
                <a16:creationId xmlns:a16="http://schemas.microsoft.com/office/drawing/2014/main" id="{BDC1B57B-9F53-7DE5-68AC-95AF25CC8DB4}"/>
              </a:ext>
            </a:extLst>
          </p:cNvPr>
          <p:cNvSpPr>
            <a:spLocks noGrp="1"/>
          </p:cNvSpPr>
          <p:nvPr>
            <p:ph type="ftr" sz="quarter" idx="11"/>
          </p:nvPr>
        </p:nvSpPr>
        <p:spPr/>
        <p:txBody>
          <a:bodyPr/>
          <a:lstStyle/>
          <a:p>
            <a:pPr algn="l"/>
            <a:fld id="{61C9B584-852F-4056-BF30-ABA66A23FD41}" type="slidenum">
              <a:rPr lang="en-US" smtClean="0"/>
              <a:t>24</a:t>
            </a:fld>
            <a:r>
              <a:rPr lang="en-US"/>
              <a:t>					</a:t>
            </a:r>
            <a:endParaRPr lang="en-US">
              <a:solidFill>
                <a:srgbClr val="256EAB"/>
              </a:solidFill>
            </a:endParaRPr>
          </a:p>
        </p:txBody>
      </p:sp>
    </p:spTree>
    <p:extLst>
      <p:ext uri="{BB962C8B-B14F-4D97-AF65-F5344CB8AC3E}">
        <p14:creationId xmlns:p14="http://schemas.microsoft.com/office/powerpoint/2010/main" val="506596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E993-C23C-5EA6-158C-FF210D305F13}"/>
              </a:ext>
            </a:extLst>
          </p:cNvPr>
          <p:cNvSpPr>
            <a:spLocks noGrp="1"/>
          </p:cNvSpPr>
          <p:nvPr>
            <p:ph type="title"/>
          </p:nvPr>
        </p:nvSpPr>
        <p:spPr/>
        <p:txBody>
          <a:bodyPr/>
          <a:lstStyle/>
          <a:p>
            <a:r>
              <a:rPr lang="en-US"/>
              <a:t>Where should unauthorized wastes go?</a:t>
            </a:r>
          </a:p>
        </p:txBody>
      </p:sp>
      <p:sp>
        <p:nvSpPr>
          <p:cNvPr id="3" name="Content Placeholder 2">
            <a:extLst>
              <a:ext uri="{FF2B5EF4-FFF2-40B4-BE49-F238E27FC236}">
                <a16:creationId xmlns:a16="http://schemas.microsoft.com/office/drawing/2014/main" id="{2C58BDB4-7B6D-8D02-F68A-E88941314821}"/>
              </a:ext>
            </a:extLst>
          </p:cNvPr>
          <p:cNvSpPr>
            <a:spLocks noGrp="1"/>
          </p:cNvSpPr>
          <p:nvPr>
            <p:ph idx="1"/>
          </p:nvPr>
        </p:nvSpPr>
        <p:spPr/>
        <p:txBody>
          <a:bodyPr/>
          <a:lstStyle/>
          <a:p>
            <a:r>
              <a:rPr lang="en-US"/>
              <a:t>Fluorescent and other lamps are typically hazardous waste even if they are “green”</a:t>
            </a:r>
          </a:p>
          <a:p>
            <a:r>
              <a:rPr lang="en-US"/>
              <a:t>Lamps must be managed onsite properly and disposed by all businesses, schools, government etc. as either hazardous waste or universal waste</a:t>
            </a:r>
          </a:p>
          <a:p>
            <a:r>
              <a:rPr lang="en-US"/>
              <a:t>Lead acid and other batteries must be managed under the HW regulations as recyclable or universal waste</a:t>
            </a:r>
          </a:p>
          <a:p>
            <a:r>
              <a:rPr lang="en-US"/>
              <a:t>Aerosol cans must be managed as either HW or UW</a:t>
            </a:r>
          </a:p>
        </p:txBody>
      </p:sp>
      <p:sp>
        <p:nvSpPr>
          <p:cNvPr id="4" name="Footer Placeholder 3">
            <a:extLst>
              <a:ext uri="{FF2B5EF4-FFF2-40B4-BE49-F238E27FC236}">
                <a16:creationId xmlns:a16="http://schemas.microsoft.com/office/drawing/2014/main" id="{9A660AD0-E4B7-1A74-60DD-5D384E3A0833}"/>
              </a:ext>
            </a:extLst>
          </p:cNvPr>
          <p:cNvSpPr>
            <a:spLocks noGrp="1"/>
          </p:cNvSpPr>
          <p:nvPr>
            <p:ph type="ftr" sz="quarter" idx="11"/>
          </p:nvPr>
        </p:nvSpPr>
        <p:spPr/>
        <p:txBody>
          <a:bodyPr/>
          <a:lstStyle/>
          <a:p>
            <a:pPr algn="l"/>
            <a:fld id="{61C9B584-852F-4056-BF30-ABA66A23FD41}" type="slidenum">
              <a:rPr lang="en-US" smtClean="0"/>
              <a:t>25</a:t>
            </a:fld>
            <a:r>
              <a:rPr lang="en-US"/>
              <a:t>					</a:t>
            </a:r>
            <a:endParaRPr lang="en-US">
              <a:solidFill>
                <a:srgbClr val="256EAB"/>
              </a:solidFill>
            </a:endParaRPr>
          </a:p>
        </p:txBody>
      </p:sp>
    </p:spTree>
    <p:extLst>
      <p:ext uri="{BB962C8B-B14F-4D97-AF65-F5344CB8AC3E}">
        <p14:creationId xmlns:p14="http://schemas.microsoft.com/office/powerpoint/2010/main" val="3565383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57FD-4D1E-73D1-93D9-9D57DF951D6B}"/>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D083D02A-88C0-88DF-C008-F93095D6A084}"/>
              </a:ext>
            </a:extLst>
          </p:cNvPr>
          <p:cNvSpPr>
            <a:spLocks noGrp="1"/>
          </p:cNvSpPr>
          <p:nvPr>
            <p:ph idx="1"/>
          </p:nvPr>
        </p:nvSpPr>
        <p:spPr>
          <a:xfrm>
            <a:off x="838200" y="5191432"/>
            <a:ext cx="10515600" cy="1120468"/>
          </a:xfrm>
        </p:spPr>
        <p:txBody>
          <a:bodyPr vert="horz" lIns="91440" tIns="45720" rIns="91440" bIns="45720" rtlCol="0" anchor="t">
            <a:normAutofit/>
          </a:bodyPr>
          <a:lstStyle/>
          <a:p>
            <a:pPr marL="0" indent="0" algn="ctr">
              <a:buNone/>
            </a:pPr>
            <a:r>
              <a:rPr lang="en-US" dirty="0"/>
              <a:t>Lisa Ellis, Hazardous Waste Compliance, 804-912-7366</a:t>
            </a:r>
          </a:p>
          <a:p>
            <a:pPr marL="0" indent="0" algn="ctr">
              <a:buNone/>
            </a:pPr>
            <a:r>
              <a:rPr lang="en-US" dirty="0"/>
              <a:t>Jenny Poland, Solid Waste Permitting, 540-759-9840</a:t>
            </a:r>
          </a:p>
          <a:p>
            <a:pPr marL="0" indent="0" algn="ctr">
              <a:buNone/>
            </a:pPr>
            <a:endParaRPr lang="en-US" dirty="0"/>
          </a:p>
        </p:txBody>
      </p:sp>
      <p:sp>
        <p:nvSpPr>
          <p:cNvPr id="4" name="Footer Placeholder 3">
            <a:extLst>
              <a:ext uri="{FF2B5EF4-FFF2-40B4-BE49-F238E27FC236}">
                <a16:creationId xmlns:a16="http://schemas.microsoft.com/office/drawing/2014/main" id="{F6769E6B-6AB6-6A21-1F34-D035D87A8B94}"/>
              </a:ext>
            </a:extLst>
          </p:cNvPr>
          <p:cNvSpPr>
            <a:spLocks noGrp="1"/>
          </p:cNvSpPr>
          <p:nvPr>
            <p:ph type="ftr" sz="quarter" idx="11"/>
          </p:nvPr>
        </p:nvSpPr>
        <p:spPr/>
        <p:txBody>
          <a:bodyPr/>
          <a:lstStyle/>
          <a:p>
            <a:pPr algn="l"/>
            <a:fld id="{61C9B584-852F-4056-BF30-ABA66A23FD41}" type="slidenum">
              <a:rPr lang="en-US" smtClean="0"/>
              <a:t>26</a:t>
            </a:fld>
            <a:r>
              <a:rPr lang="en-US"/>
              <a:t>					</a:t>
            </a:r>
            <a:endParaRPr lang="en-US">
              <a:solidFill>
                <a:srgbClr val="256EAB"/>
              </a:solidFill>
            </a:endParaRPr>
          </a:p>
        </p:txBody>
      </p:sp>
      <p:pic>
        <p:nvPicPr>
          <p:cNvPr id="1026" name="Picture 2" descr="See the source image">
            <a:extLst>
              <a:ext uri="{FF2B5EF4-FFF2-40B4-BE49-F238E27FC236}">
                <a16:creationId xmlns:a16="http://schemas.microsoft.com/office/drawing/2014/main" id="{30039781-0606-0A37-72EC-DD2418AA0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895657"/>
            <a:ext cx="2514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9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B59A-9280-EA84-6EAA-CB229BD2CD8D}"/>
              </a:ext>
            </a:extLst>
          </p:cNvPr>
          <p:cNvSpPr>
            <a:spLocks noGrp="1"/>
          </p:cNvSpPr>
          <p:nvPr>
            <p:ph type="title"/>
          </p:nvPr>
        </p:nvSpPr>
        <p:spPr>
          <a:xfrm>
            <a:off x="621890" y="200992"/>
            <a:ext cx="10515600" cy="1325563"/>
          </a:xfrm>
        </p:spPr>
        <p:txBody>
          <a:bodyPr/>
          <a:lstStyle/>
          <a:p>
            <a:r>
              <a:rPr lang="en-US" dirty="0"/>
              <a:t>Household Waste (9VAC20-81-10 of VSWMR)</a:t>
            </a:r>
          </a:p>
        </p:txBody>
      </p:sp>
      <p:sp>
        <p:nvSpPr>
          <p:cNvPr id="3" name="Content Placeholder 2">
            <a:extLst>
              <a:ext uri="{FF2B5EF4-FFF2-40B4-BE49-F238E27FC236}">
                <a16:creationId xmlns:a16="http://schemas.microsoft.com/office/drawing/2014/main" id="{715FBF17-0AA8-4ADA-3416-F97D5F9EE81C}"/>
              </a:ext>
            </a:extLst>
          </p:cNvPr>
          <p:cNvSpPr>
            <a:spLocks noGrp="1"/>
          </p:cNvSpPr>
          <p:nvPr>
            <p:ph idx="1"/>
          </p:nvPr>
        </p:nvSpPr>
        <p:spPr>
          <a:xfrm>
            <a:off x="695390" y="1581459"/>
            <a:ext cx="10368600" cy="2121049"/>
          </a:xfrm>
        </p:spPr>
        <p:txBody>
          <a:bodyPr>
            <a:noAutofit/>
          </a:bodyPr>
          <a:lstStyle/>
          <a:p>
            <a:pPr marL="0" indent="0">
              <a:buNone/>
            </a:pPr>
            <a:r>
              <a:rPr lang="en-US" i="1" dirty="0"/>
              <a:t>“any waste material, including garbage, trash, and refuse, derived from households. Households include single and multiple residences, hotels and motels, bunkhouses, ranger stations, crew quarters, campgrounds, picnic grounds, and day-use recreation areas. </a:t>
            </a:r>
          </a:p>
        </p:txBody>
      </p:sp>
      <p:sp>
        <p:nvSpPr>
          <p:cNvPr id="4" name="Footer Placeholder 3">
            <a:extLst>
              <a:ext uri="{FF2B5EF4-FFF2-40B4-BE49-F238E27FC236}">
                <a16:creationId xmlns:a16="http://schemas.microsoft.com/office/drawing/2014/main" id="{DD9AC5DC-EA67-94C0-624C-9581D5CD8261}"/>
              </a:ext>
            </a:extLst>
          </p:cNvPr>
          <p:cNvSpPr>
            <a:spLocks noGrp="1"/>
          </p:cNvSpPr>
          <p:nvPr>
            <p:ph type="ftr" sz="quarter" idx="11"/>
          </p:nvPr>
        </p:nvSpPr>
        <p:spPr/>
        <p:txBody>
          <a:bodyPr/>
          <a:lstStyle/>
          <a:p>
            <a:pPr algn="l"/>
            <a:fld id="{61C9B584-852F-4056-BF30-ABA66A23FD41}" type="slidenum">
              <a:rPr lang="en-US" smtClean="0"/>
              <a:t>3</a:t>
            </a:fld>
            <a:r>
              <a:rPr lang="en-US"/>
              <a:t>					</a:t>
            </a:r>
            <a:endParaRPr lang="en-US">
              <a:solidFill>
                <a:srgbClr val="256EAB"/>
              </a:solidFill>
            </a:endParaRPr>
          </a:p>
        </p:txBody>
      </p:sp>
      <p:pic>
        <p:nvPicPr>
          <p:cNvPr id="5" name="Picture 4">
            <a:extLst>
              <a:ext uri="{FF2B5EF4-FFF2-40B4-BE49-F238E27FC236}">
                <a16:creationId xmlns:a16="http://schemas.microsoft.com/office/drawing/2014/main" id="{74185093-11ED-F340-DB60-CDCA17C7E324}"/>
              </a:ext>
            </a:extLst>
          </p:cNvPr>
          <p:cNvPicPr>
            <a:picLocks noChangeAspect="1"/>
          </p:cNvPicPr>
          <p:nvPr/>
        </p:nvPicPr>
        <p:blipFill>
          <a:blip r:embed="rId2"/>
          <a:stretch>
            <a:fillRect/>
          </a:stretch>
        </p:blipFill>
        <p:spPr>
          <a:xfrm>
            <a:off x="1454727" y="3700203"/>
            <a:ext cx="8201892" cy="2810395"/>
          </a:xfrm>
          <a:prstGeom prst="rect">
            <a:avLst/>
          </a:prstGeom>
        </p:spPr>
      </p:pic>
    </p:spTree>
    <p:extLst>
      <p:ext uri="{BB962C8B-B14F-4D97-AF65-F5344CB8AC3E}">
        <p14:creationId xmlns:p14="http://schemas.microsoft.com/office/powerpoint/2010/main" val="351354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CAD7-15EE-75F5-47E9-25B97374ECA4}"/>
              </a:ext>
            </a:extLst>
          </p:cNvPr>
          <p:cNvSpPr>
            <a:spLocks noGrp="1"/>
          </p:cNvSpPr>
          <p:nvPr>
            <p:ph type="title"/>
          </p:nvPr>
        </p:nvSpPr>
        <p:spPr/>
        <p:txBody>
          <a:bodyPr/>
          <a:lstStyle/>
          <a:p>
            <a:r>
              <a:rPr lang="en-US" dirty="0">
                <a:latin typeface="Arial"/>
                <a:cs typeface="Arial"/>
              </a:rPr>
              <a:t>Household Wastes</a:t>
            </a:r>
            <a:endParaRPr lang="en-US" dirty="0"/>
          </a:p>
        </p:txBody>
      </p:sp>
      <p:sp>
        <p:nvSpPr>
          <p:cNvPr id="3" name="Content Placeholder 2">
            <a:extLst>
              <a:ext uri="{FF2B5EF4-FFF2-40B4-BE49-F238E27FC236}">
                <a16:creationId xmlns:a16="http://schemas.microsoft.com/office/drawing/2014/main" id="{38480EC2-AEC1-9107-6159-7E311E7A780C}"/>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More at VSWMR at 9VAC20-81-10:</a:t>
            </a:r>
          </a:p>
          <a:p>
            <a:pPr marL="0" indent="0">
              <a:buNone/>
            </a:pPr>
            <a:r>
              <a:rPr lang="en-US" dirty="0">
                <a:latin typeface="Arial"/>
                <a:cs typeface="Arial"/>
              </a:rPr>
              <a:t>Households include single and multiple residences, hotels and motels, bunkhouses, ranger stations, crew quarters, campgrounds, picnic grounds, and day-use recreation areas. Household wastes do not include sanitary waste in septic tanks (septage) that is regulated by other state agencies.</a:t>
            </a:r>
          </a:p>
        </p:txBody>
      </p:sp>
      <p:sp>
        <p:nvSpPr>
          <p:cNvPr id="4" name="Footer Placeholder 3">
            <a:extLst>
              <a:ext uri="{FF2B5EF4-FFF2-40B4-BE49-F238E27FC236}">
                <a16:creationId xmlns:a16="http://schemas.microsoft.com/office/drawing/2014/main" id="{2CB89BBF-84EC-5601-49C4-B513E65E532C}"/>
              </a:ext>
            </a:extLst>
          </p:cNvPr>
          <p:cNvSpPr>
            <a:spLocks noGrp="1"/>
          </p:cNvSpPr>
          <p:nvPr>
            <p:ph type="ftr" sz="quarter" idx="11"/>
          </p:nvPr>
        </p:nvSpPr>
        <p:spPr/>
        <p:txBody>
          <a:bodyPr/>
          <a:lstStyle/>
          <a:p>
            <a:pPr algn="l"/>
            <a:fld id="{61C9B584-852F-4056-BF30-ABA66A23FD41}" type="slidenum">
              <a:rPr lang="en-US" smtClean="0"/>
              <a:t>4</a:t>
            </a:fld>
            <a:r>
              <a:rPr lang="en-US"/>
              <a:t>					</a:t>
            </a:r>
            <a:endParaRPr lang="en-US">
              <a:solidFill>
                <a:srgbClr val="256EAB"/>
              </a:solidFill>
            </a:endParaRPr>
          </a:p>
        </p:txBody>
      </p:sp>
    </p:spTree>
    <p:extLst>
      <p:ext uri="{BB962C8B-B14F-4D97-AF65-F5344CB8AC3E}">
        <p14:creationId xmlns:p14="http://schemas.microsoft.com/office/powerpoint/2010/main" val="145304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AA53-B77E-791A-C0AE-94A7C046A297}"/>
              </a:ext>
            </a:extLst>
          </p:cNvPr>
          <p:cNvSpPr>
            <a:spLocks noGrp="1"/>
          </p:cNvSpPr>
          <p:nvPr>
            <p:ph type="title"/>
          </p:nvPr>
        </p:nvSpPr>
        <p:spPr/>
        <p:txBody>
          <a:bodyPr/>
          <a:lstStyle/>
          <a:p>
            <a:r>
              <a:rPr lang="en-US"/>
              <a:t>Household Wastes</a:t>
            </a:r>
          </a:p>
        </p:txBody>
      </p:sp>
      <p:sp>
        <p:nvSpPr>
          <p:cNvPr id="3" name="Content Placeholder 2">
            <a:extLst>
              <a:ext uri="{FF2B5EF4-FFF2-40B4-BE49-F238E27FC236}">
                <a16:creationId xmlns:a16="http://schemas.microsoft.com/office/drawing/2014/main" id="{EB65D18F-1123-5671-A9C4-DF0617458C99}"/>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What is household waste under the HW regulations?</a:t>
            </a:r>
          </a:p>
          <a:p>
            <a:pPr marL="0" indent="0">
              <a:buNone/>
            </a:pPr>
            <a:r>
              <a:rPr lang="en-US" dirty="0">
                <a:latin typeface="Arial"/>
                <a:cs typeface="Arial"/>
              </a:rPr>
              <a:t>VHWMR at 9VAC20-60-261.4(b)</a:t>
            </a:r>
          </a:p>
          <a:p>
            <a:pPr marL="0" indent="0">
              <a:buNone/>
            </a:pPr>
            <a:r>
              <a:rPr lang="en-US" dirty="0">
                <a:latin typeface="Arial"/>
                <a:cs typeface="Arial"/>
              </a:rPr>
              <a:t>“Household waste” means any material (including garbage, trash and sanitary wastes in septic tanks) derived from households (including single and multiple residences, hotels and motels, bunkhouses, ranger stations, crew quarters, campgrounds, picnic grounds and day-use recreation areas). </a:t>
            </a:r>
          </a:p>
        </p:txBody>
      </p:sp>
      <p:sp>
        <p:nvSpPr>
          <p:cNvPr id="4" name="Footer Placeholder 3">
            <a:extLst>
              <a:ext uri="{FF2B5EF4-FFF2-40B4-BE49-F238E27FC236}">
                <a16:creationId xmlns:a16="http://schemas.microsoft.com/office/drawing/2014/main" id="{7D52DE1D-04FE-71E0-8649-0BD5A4DA33AF}"/>
              </a:ext>
            </a:extLst>
          </p:cNvPr>
          <p:cNvSpPr>
            <a:spLocks noGrp="1"/>
          </p:cNvSpPr>
          <p:nvPr>
            <p:ph type="ftr" sz="quarter" idx="11"/>
          </p:nvPr>
        </p:nvSpPr>
        <p:spPr/>
        <p:txBody>
          <a:bodyPr/>
          <a:lstStyle/>
          <a:p>
            <a:pPr algn="l"/>
            <a:fld id="{61C9B584-852F-4056-BF30-ABA66A23FD41}" type="slidenum">
              <a:rPr lang="en-US" smtClean="0"/>
              <a:t>5</a:t>
            </a:fld>
            <a:r>
              <a:rPr lang="en-US"/>
              <a:t>					</a:t>
            </a:r>
            <a:endParaRPr lang="en-US">
              <a:solidFill>
                <a:srgbClr val="256EAB"/>
              </a:solidFill>
            </a:endParaRPr>
          </a:p>
        </p:txBody>
      </p:sp>
    </p:spTree>
    <p:extLst>
      <p:ext uri="{BB962C8B-B14F-4D97-AF65-F5344CB8AC3E}">
        <p14:creationId xmlns:p14="http://schemas.microsoft.com/office/powerpoint/2010/main" val="394481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F66AF0-D714-3954-570E-C0525DE41E3F}"/>
              </a:ext>
            </a:extLst>
          </p:cNvPr>
          <p:cNvPicPr>
            <a:picLocks noChangeAspect="1"/>
          </p:cNvPicPr>
          <p:nvPr/>
        </p:nvPicPr>
        <p:blipFill>
          <a:blip r:embed="rId2"/>
          <a:stretch>
            <a:fillRect/>
          </a:stretch>
        </p:blipFill>
        <p:spPr>
          <a:xfrm>
            <a:off x="6332821" y="4267200"/>
            <a:ext cx="4966902" cy="2225675"/>
          </a:xfrm>
          <a:prstGeom prst="rect">
            <a:avLst/>
          </a:prstGeom>
        </p:spPr>
      </p:pic>
      <p:sp>
        <p:nvSpPr>
          <p:cNvPr id="2" name="Title 1">
            <a:extLst>
              <a:ext uri="{FF2B5EF4-FFF2-40B4-BE49-F238E27FC236}">
                <a16:creationId xmlns:a16="http://schemas.microsoft.com/office/drawing/2014/main" id="{BE411C50-944A-8E41-395A-B03737E7D658}"/>
              </a:ext>
            </a:extLst>
          </p:cNvPr>
          <p:cNvSpPr>
            <a:spLocks noGrp="1"/>
          </p:cNvSpPr>
          <p:nvPr>
            <p:ph type="title"/>
          </p:nvPr>
        </p:nvSpPr>
        <p:spPr/>
        <p:txBody>
          <a:bodyPr/>
          <a:lstStyle/>
          <a:p>
            <a:r>
              <a:rPr lang="en-US"/>
              <a:t>Household Hazardous Waste</a:t>
            </a:r>
          </a:p>
        </p:txBody>
      </p:sp>
      <p:sp>
        <p:nvSpPr>
          <p:cNvPr id="3" name="Content Placeholder 2">
            <a:extLst>
              <a:ext uri="{FF2B5EF4-FFF2-40B4-BE49-F238E27FC236}">
                <a16:creationId xmlns:a16="http://schemas.microsoft.com/office/drawing/2014/main" id="{C961F6CD-F17D-E982-9311-2FBC3607FA71}"/>
              </a:ext>
            </a:extLst>
          </p:cNvPr>
          <p:cNvSpPr>
            <a:spLocks noGrp="1"/>
          </p:cNvSpPr>
          <p:nvPr>
            <p:ph idx="1"/>
          </p:nvPr>
        </p:nvSpPr>
        <p:spPr>
          <a:xfrm>
            <a:off x="730045" y="1599483"/>
            <a:ext cx="10515600" cy="3188827"/>
          </a:xfrm>
        </p:spPr>
        <p:txBody>
          <a:bodyPr/>
          <a:lstStyle/>
          <a:p>
            <a:r>
              <a:rPr lang="en-US" dirty="0"/>
              <a:t>Wastes </a:t>
            </a:r>
            <a:r>
              <a:rPr lang="en-US" b="1" dirty="0"/>
              <a:t>commonly generated by households </a:t>
            </a:r>
            <a:r>
              <a:rPr lang="en-US" dirty="0"/>
              <a:t>which, if not excluded, would meet the definition of hazardous waste</a:t>
            </a:r>
          </a:p>
          <a:p>
            <a:r>
              <a:rPr lang="en-US" dirty="0"/>
              <a:t>Includes things like cleaning products, herbicides and pesticides, paints and solvents</a:t>
            </a:r>
          </a:p>
          <a:p>
            <a:r>
              <a:rPr lang="en-US" dirty="0"/>
              <a:t>Note, certain hobby-generated wastes would not be commonly generated by households and should not be managed with routine household hazardous wastes</a:t>
            </a:r>
          </a:p>
          <a:p>
            <a:endParaRPr lang="en-US" dirty="0"/>
          </a:p>
        </p:txBody>
      </p:sp>
      <p:sp>
        <p:nvSpPr>
          <p:cNvPr id="4" name="Footer Placeholder 3">
            <a:extLst>
              <a:ext uri="{FF2B5EF4-FFF2-40B4-BE49-F238E27FC236}">
                <a16:creationId xmlns:a16="http://schemas.microsoft.com/office/drawing/2014/main" id="{89D22EBD-6EF9-B66C-4F7D-3B33F2B70E3F}"/>
              </a:ext>
            </a:extLst>
          </p:cNvPr>
          <p:cNvSpPr>
            <a:spLocks noGrp="1"/>
          </p:cNvSpPr>
          <p:nvPr>
            <p:ph type="ftr" sz="quarter" idx="11"/>
          </p:nvPr>
        </p:nvSpPr>
        <p:spPr/>
        <p:txBody>
          <a:bodyPr/>
          <a:lstStyle/>
          <a:p>
            <a:pPr algn="l"/>
            <a:fld id="{61C9B584-852F-4056-BF30-ABA66A23FD41}" type="slidenum">
              <a:rPr lang="en-US" smtClean="0"/>
              <a:t>6</a:t>
            </a:fld>
            <a:r>
              <a:rPr lang="en-US"/>
              <a:t>					</a:t>
            </a:r>
            <a:endParaRPr lang="en-US">
              <a:solidFill>
                <a:srgbClr val="256EAB"/>
              </a:solidFill>
            </a:endParaRPr>
          </a:p>
        </p:txBody>
      </p:sp>
    </p:spTree>
    <p:extLst>
      <p:ext uri="{BB962C8B-B14F-4D97-AF65-F5344CB8AC3E}">
        <p14:creationId xmlns:p14="http://schemas.microsoft.com/office/powerpoint/2010/main" val="125605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4AFA-F0CF-E43F-DB1D-F1240DB17990}"/>
              </a:ext>
            </a:extLst>
          </p:cNvPr>
          <p:cNvSpPr>
            <a:spLocks noGrp="1"/>
          </p:cNvSpPr>
          <p:nvPr>
            <p:ph type="title"/>
          </p:nvPr>
        </p:nvSpPr>
        <p:spPr/>
        <p:txBody>
          <a:bodyPr/>
          <a:lstStyle/>
          <a:p>
            <a:r>
              <a:rPr lang="en-US" dirty="0"/>
              <a:t>How Should Households Manage HW?</a:t>
            </a:r>
          </a:p>
        </p:txBody>
      </p:sp>
      <p:sp>
        <p:nvSpPr>
          <p:cNvPr id="3" name="Content Placeholder 2">
            <a:extLst>
              <a:ext uri="{FF2B5EF4-FFF2-40B4-BE49-F238E27FC236}">
                <a16:creationId xmlns:a16="http://schemas.microsoft.com/office/drawing/2014/main" id="{E78588BB-D444-F602-9896-04A96A23DA08}"/>
              </a:ext>
            </a:extLst>
          </p:cNvPr>
          <p:cNvSpPr>
            <a:spLocks noGrp="1"/>
          </p:cNvSpPr>
          <p:nvPr>
            <p:ph idx="1"/>
          </p:nvPr>
        </p:nvSpPr>
        <p:spPr>
          <a:xfrm>
            <a:off x="838200" y="1706904"/>
            <a:ext cx="4717026" cy="4337484"/>
          </a:xfrm>
        </p:spPr>
        <p:txBody>
          <a:bodyPr vert="horz" lIns="91440" tIns="45720" rIns="91440" bIns="45720" rtlCol="0" anchor="t">
            <a:normAutofit fontScale="92500" lnSpcReduction="10000"/>
          </a:bodyPr>
          <a:lstStyle/>
          <a:p>
            <a:r>
              <a:rPr lang="en-US" dirty="0"/>
              <a:t>Use the hazardous material for its intended purpose</a:t>
            </a:r>
          </a:p>
          <a:p>
            <a:r>
              <a:rPr lang="en-US" dirty="0"/>
              <a:t>Give the material to someone who can use it</a:t>
            </a:r>
          </a:p>
          <a:p>
            <a:r>
              <a:rPr lang="en-US" dirty="0"/>
              <a:t>Follow recommendations on containers</a:t>
            </a:r>
          </a:p>
          <a:p>
            <a:r>
              <a:rPr lang="en-US" dirty="0">
                <a:latin typeface="Arial"/>
                <a:cs typeface="Arial"/>
              </a:rPr>
              <a:t>Hold wastes for household hazardous waste collection events</a:t>
            </a:r>
          </a:p>
          <a:p>
            <a:r>
              <a:rPr lang="en-US" dirty="0">
                <a:latin typeface="Arial"/>
                <a:cs typeface="Arial"/>
              </a:rPr>
              <a:t>Check recommendations at Earth911.com</a:t>
            </a:r>
          </a:p>
          <a:p>
            <a:endParaRPr lang="en-US" dirty="0"/>
          </a:p>
        </p:txBody>
      </p:sp>
      <p:sp>
        <p:nvSpPr>
          <p:cNvPr id="4" name="Footer Placeholder 3">
            <a:extLst>
              <a:ext uri="{FF2B5EF4-FFF2-40B4-BE49-F238E27FC236}">
                <a16:creationId xmlns:a16="http://schemas.microsoft.com/office/drawing/2014/main" id="{B0C1CDF8-BD8B-F272-74CC-7DDC47C41338}"/>
              </a:ext>
            </a:extLst>
          </p:cNvPr>
          <p:cNvSpPr>
            <a:spLocks noGrp="1"/>
          </p:cNvSpPr>
          <p:nvPr>
            <p:ph type="ftr" sz="quarter" idx="11"/>
          </p:nvPr>
        </p:nvSpPr>
        <p:spPr/>
        <p:txBody>
          <a:bodyPr/>
          <a:lstStyle/>
          <a:p>
            <a:pPr algn="l"/>
            <a:fld id="{61C9B584-852F-4056-BF30-ABA66A23FD41}" type="slidenum">
              <a:rPr lang="en-US" smtClean="0"/>
              <a:t>7</a:t>
            </a:fld>
            <a:r>
              <a:rPr lang="en-US" dirty="0"/>
              <a:t>					</a:t>
            </a:r>
            <a:endParaRPr lang="en-US" dirty="0">
              <a:solidFill>
                <a:srgbClr val="256EAB"/>
              </a:solidFill>
            </a:endParaRPr>
          </a:p>
        </p:txBody>
      </p:sp>
      <p:pic>
        <p:nvPicPr>
          <p:cNvPr id="5" name="Picture 4" descr="News | Registration to Recycle Household Hazardous Waste Open Now">
            <a:extLst>
              <a:ext uri="{FF2B5EF4-FFF2-40B4-BE49-F238E27FC236}">
                <a16:creationId xmlns:a16="http://schemas.microsoft.com/office/drawing/2014/main" id="{4B14AE35-4B34-5354-F097-3C3083827A5A}"/>
              </a:ext>
            </a:extLst>
          </p:cNvPr>
          <p:cNvPicPr>
            <a:picLocks noChangeAspect="1"/>
          </p:cNvPicPr>
          <p:nvPr/>
        </p:nvPicPr>
        <p:blipFill>
          <a:blip r:embed="rId2"/>
          <a:srcRect l="6753" r="-215" b="-320"/>
          <a:stretch>
            <a:fillRect/>
          </a:stretch>
        </p:blipFill>
        <p:spPr>
          <a:xfrm>
            <a:off x="5810597" y="1514460"/>
            <a:ext cx="6034141" cy="4355568"/>
          </a:xfrm>
          <a:prstGeom prst="rect">
            <a:avLst/>
          </a:prstGeom>
        </p:spPr>
      </p:pic>
    </p:spTree>
    <p:extLst>
      <p:ext uri="{BB962C8B-B14F-4D97-AF65-F5344CB8AC3E}">
        <p14:creationId xmlns:p14="http://schemas.microsoft.com/office/powerpoint/2010/main" val="397964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FB94-754A-6A41-68B2-4541B3FD545C}"/>
              </a:ext>
            </a:extLst>
          </p:cNvPr>
          <p:cNvSpPr>
            <a:spLocks noGrp="1"/>
          </p:cNvSpPr>
          <p:nvPr>
            <p:ph type="title"/>
          </p:nvPr>
        </p:nvSpPr>
        <p:spPr/>
        <p:txBody>
          <a:bodyPr>
            <a:normAutofit/>
          </a:bodyPr>
          <a:lstStyle/>
          <a:p>
            <a:r>
              <a:rPr lang="en-US" sz="4400" dirty="0">
                <a:latin typeface="Arial"/>
                <a:cs typeface="Arial"/>
              </a:rPr>
              <a:t>Remember!</a:t>
            </a:r>
          </a:p>
        </p:txBody>
      </p:sp>
      <p:sp>
        <p:nvSpPr>
          <p:cNvPr id="3" name="Content Placeholder 2">
            <a:extLst>
              <a:ext uri="{FF2B5EF4-FFF2-40B4-BE49-F238E27FC236}">
                <a16:creationId xmlns:a16="http://schemas.microsoft.com/office/drawing/2014/main" id="{A7174116-7C24-94AE-E9ED-AD904F9E1D14}"/>
              </a:ext>
            </a:extLst>
          </p:cNvPr>
          <p:cNvSpPr>
            <a:spLocks noGrp="1"/>
          </p:cNvSpPr>
          <p:nvPr>
            <p:ph idx="1"/>
          </p:nvPr>
        </p:nvSpPr>
        <p:spPr/>
        <p:txBody>
          <a:bodyPr vert="horz" lIns="91440" tIns="45720" rIns="91440" bIns="45720" rtlCol="0" anchor="t">
            <a:normAutofit/>
          </a:bodyPr>
          <a:lstStyle/>
          <a:p>
            <a:pPr marL="0" indent="0">
              <a:buNone/>
            </a:pPr>
            <a:r>
              <a:rPr lang="en-US" sz="3600" dirty="0">
                <a:latin typeface="Arial"/>
                <a:cs typeface="Arial"/>
              </a:rPr>
              <a:t>Although </a:t>
            </a:r>
            <a:r>
              <a:rPr lang="en-US" sz="3600" b="1" dirty="0">
                <a:latin typeface="Arial"/>
                <a:cs typeface="Arial"/>
              </a:rPr>
              <a:t>household wastes are exempt </a:t>
            </a:r>
            <a:r>
              <a:rPr lang="en-US" sz="3600" dirty="0">
                <a:latin typeface="Arial"/>
                <a:cs typeface="Arial"/>
              </a:rPr>
              <a:t>from management under the Virginia Solid Waste Management Regulations and exempt from management as hazardous wastes,</a:t>
            </a:r>
          </a:p>
          <a:p>
            <a:endParaRPr lang="en-US" dirty="0">
              <a:solidFill>
                <a:srgbClr val="000000"/>
              </a:solidFill>
              <a:latin typeface="Arial"/>
              <a:cs typeface="Arial"/>
            </a:endParaRPr>
          </a:p>
          <a:p>
            <a:pPr marL="0" indent="0">
              <a:buNone/>
            </a:pPr>
            <a:r>
              <a:rPr lang="en-US" sz="3600" dirty="0">
                <a:latin typeface="Arial"/>
                <a:cs typeface="Arial"/>
              </a:rPr>
              <a:t>The same </a:t>
            </a:r>
            <a:r>
              <a:rPr lang="en-US" sz="3600" b="1" dirty="0">
                <a:latin typeface="Arial"/>
                <a:cs typeface="Arial"/>
              </a:rPr>
              <a:t>items from a business, industry, or institution ARE NOT EXEMPT </a:t>
            </a:r>
            <a:r>
              <a:rPr lang="en-US" sz="3600" dirty="0">
                <a:latin typeface="Arial"/>
                <a:cs typeface="Arial"/>
              </a:rPr>
              <a:t>and </a:t>
            </a:r>
            <a:r>
              <a:rPr lang="en-US" sz="3600" b="1" dirty="0">
                <a:latin typeface="Arial"/>
                <a:cs typeface="Arial"/>
              </a:rPr>
              <a:t>MUST</a:t>
            </a:r>
            <a:r>
              <a:rPr lang="en-US" sz="3600" dirty="0">
                <a:latin typeface="Arial"/>
                <a:cs typeface="Arial"/>
              </a:rPr>
              <a:t> be managed in accordance with the regulations.</a:t>
            </a:r>
          </a:p>
          <a:p>
            <a:endParaRPr lang="en-US" dirty="0"/>
          </a:p>
        </p:txBody>
      </p:sp>
      <p:sp>
        <p:nvSpPr>
          <p:cNvPr id="4" name="Footer Placeholder 3">
            <a:extLst>
              <a:ext uri="{FF2B5EF4-FFF2-40B4-BE49-F238E27FC236}">
                <a16:creationId xmlns:a16="http://schemas.microsoft.com/office/drawing/2014/main" id="{E1732DBC-BDD1-5489-5A98-BAD8E8961A80}"/>
              </a:ext>
            </a:extLst>
          </p:cNvPr>
          <p:cNvSpPr>
            <a:spLocks noGrp="1"/>
          </p:cNvSpPr>
          <p:nvPr>
            <p:ph type="ftr" sz="quarter" idx="11"/>
          </p:nvPr>
        </p:nvSpPr>
        <p:spPr/>
        <p:txBody>
          <a:bodyPr/>
          <a:lstStyle/>
          <a:p>
            <a:pPr algn="l"/>
            <a:fld id="{61C9B584-852F-4056-BF30-ABA66A23FD41}" type="slidenum">
              <a:rPr lang="en-US" smtClean="0"/>
              <a:t>8</a:t>
            </a:fld>
            <a:r>
              <a:rPr lang="en-US"/>
              <a:t>					</a:t>
            </a:r>
            <a:endParaRPr lang="en-US">
              <a:solidFill>
                <a:srgbClr val="256EAB"/>
              </a:solidFill>
            </a:endParaRPr>
          </a:p>
        </p:txBody>
      </p:sp>
    </p:spTree>
    <p:extLst>
      <p:ext uri="{BB962C8B-B14F-4D97-AF65-F5344CB8AC3E}">
        <p14:creationId xmlns:p14="http://schemas.microsoft.com/office/powerpoint/2010/main" val="403215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6C5F-51CE-96A3-5DD0-8876F60B4856}"/>
              </a:ext>
            </a:extLst>
          </p:cNvPr>
          <p:cNvSpPr>
            <a:spLocks noGrp="1"/>
          </p:cNvSpPr>
          <p:nvPr>
            <p:ph type="title"/>
          </p:nvPr>
        </p:nvSpPr>
        <p:spPr/>
        <p:txBody>
          <a:bodyPr/>
          <a:lstStyle/>
          <a:p>
            <a:r>
              <a:rPr lang="en-US" dirty="0"/>
              <a:t>What is an Unauthorized Waste?</a:t>
            </a:r>
          </a:p>
        </p:txBody>
      </p:sp>
      <p:sp>
        <p:nvSpPr>
          <p:cNvPr id="3" name="Content Placeholder 2">
            <a:extLst>
              <a:ext uri="{FF2B5EF4-FFF2-40B4-BE49-F238E27FC236}">
                <a16:creationId xmlns:a16="http://schemas.microsoft.com/office/drawing/2014/main" id="{4360BE05-2492-F001-87EF-1BA906564E70}"/>
              </a:ext>
            </a:extLst>
          </p:cNvPr>
          <p:cNvSpPr>
            <a:spLocks noGrp="1"/>
          </p:cNvSpPr>
          <p:nvPr>
            <p:ph idx="1"/>
          </p:nvPr>
        </p:nvSpPr>
        <p:spPr>
          <a:xfrm>
            <a:off x="843218" y="1597377"/>
            <a:ext cx="7703781" cy="4449462"/>
          </a:xfrm>
        </p:spPr>
        <p:txBody>
          <a:bodyPr vert="horz" lIns="91440" tIns="45720" rIns="91440" bIns="45720" rtlCol="0" anchor="t">
            <a:normAutofit lnSpcReduction="10000"/>
          </a:bodyPr>
          <a:lstStyle/>
          <a:p>
            <a:r>
              <a:rPr lang="en-US" dirty="0">
                <a:latin typeface="Arial"/>
                <a:cs typeface="Arial"/>
              </a:rPr>
              <a:t>Waste prohibited by regulations-            (9VAC20-81-40 &amp; 140)</a:t>
            </a:r>
          </a:p>
          <a:p>
            <a:pPr lvl="1"/>
            <a:r>
              <a:rPr lang="en-US" dirty="0">
                <a:latin typeface="Arial"/>
                <a:cs typeface="Arial"/>
              </a:rPr>
              <a:t>Lead acid batteries</a:t>
            </a:r>
          </a:p>
          <a:p>
            <a:pPr lvl="1"/>
            <a:r>
              <a:rPr lang="en-US" dirty="0">
                <a:latin typeface="Arial"/>
                <a:cs typeface="Arial"/>
              </a:rPr>
              <a:t>Free liquids*(some exceptions)</a:t>
            </a:r>
          </a:p>
          <a:p>
            <a:pPr lvl="1"/>
            <a:r>
              <a:rPr lang="en-US" dirty="0">
                <a:latin typeface="Arial"/>
                <a:cs typeface="Arial"/>
              </a:rPr>
              <a:t>Regulated medical waste</a:t>
            </a:r>
          </a:p>
          <a:p>
            <a:pPr lvl="1"/>
            <a:r>
              <a:rPr lang="en-US" dirty="0">
                <a:latin typeface="Arial"/>
                <a:cs typeface="Arial"/>
              </a:rPr>
              <a:t>Hazardous waste</a:t>
            </a:r>
          </a:p>
          <a:p>
            <a:pPr lvl="1"/>
            <a:r>
              <a:rPr lang="en-US" dirty="0">
                <a:latin typeface="Arial"/>
                <a:cs typeface="Arial"/>
              </a:rPr>
              <a:t>Solid waste, residue or soils with 1.0 ppb TEF (dioxins)</a:t>
            </a:r>
          </a:p>
          <a:p>
            <a:pPr lvl="1"/>
            <a:r>
              <a:rPr lang="en-US" dirty="0">
                <a:latin typeface="Arial"/>
                <a:cs typeface="Arial"/>
              </a:rPr>
              <a:t>Solid waste, residue or soils with 50 ppm PCB’s *(exception 9VAC20-81-630)</a:t>
            </a:r>
          </a:p>
          <a:p>
            <a:pPr lvl="1"/>
            <a:r>
              <a:rPr lang="en-US" dirty="0">
                <a:latin typeface="Arial"/>
                <a:cs typeface="Arial"/>
              </a:rPr>
              <a:t>Contaminated soils  (unless approved by DEQ)</a:t>
            </a:r>
          </a:p>
          <a:p>
            <a:endParaRPr lang="en-US" dirty="0">
              <a:latin typeface="Arial"/>
              <a:cs typeface="Arial"/>
            </a:endParaRPr>
          </a:p>
        </p:txBody>
      </p:sp>
      <p:sp>
        <p:nvSpPr>
          <p:cNvPr id="4" name="Footer Placeholder 3">
            <a:extLst>
              <a:ext uri="{FF2B5EF4-FFF2-40B4-BE49-F238E27FC236}">
                <a16:creationId xmlns:a16="http://schemas.microsoft.com/office/drawing/2014/main" id="{78446A66-EF07-5FF9-1FFF-ED7B62691080}"/>
              </a:ext>
            </a:extLst>
          </p:cNvPr>
          <p:cNvSpPr>
            <a:spLocks noGrp="1"/>
          </p:cNvSpPr>
          <p:nvPr>
            <p:ph type="ftr" sz="quarter" idx="11"/>
          </p:nvPr>
        </p:nvSpPr>
        <p:spPr/>
        <p:txBody>
          <a:bodyPr/>
          <a:lstStyle/>
          <a:p>
            <a:pPr algn="l"/>
            <a:fld id="{61C9B584-852F-4056-BF30-ABA66A23FD41}" type="slidenum">
              <a:rPr lang="en-US" smtClean="0"/>
              <a:t>9</a:t>
            </a:fld>
            <a:r>
              <a:rPr lang="en-US"/>
              <a:t>					</a:t>
            </a:r>
            <a:endParaRPr lang="en-US">
              <a:solidFill>
                <a:srgbClr val="256EAB"/>
              </a:solidFill>
            </a:endParaRPr>
          </a:p>
        </p:txBody>
      </p:sp>
      <p:grpSp>
        <p:nvGrpSpPr>
          <p:cNvPr id="10" name="Group 9">
            <a:extLst>
              <a:ext uri="{FF2B5EF4-FFF2-40B4-BE49-F238E27FC236}">
                <a16:creationId xmlns:a16="http://schemas.microsoft.com/office/drawing/2014/main" id="{A774ACCE-4EBE-B083-219B-E294279940FA}"/>
              </a:ext>
            </a:extLst>
          </p:cNvPr>
          <p:cNvGrpSpPr/>
          <p:nvPr/>
        </p:nvGrpSpPr>
        <p:grpSpPr>
          <a:xfrm>
            <a:off x="8037973" y="1125229"/>
            <a:ext cx="3966088" cy="4006799"/>
            <a:chOff x="8641286" y="365125"/>
            <a:chExt cx="3111910" cy="3111910"/>
          </a:xfrm>
        </p:grpSpPr>
        <p:pic>
          <p:nvPicPr>
            <p:cNvPr id="6" name="Graphic 5" descr="Garbage outline">
              <a:extLst>
                <a:ext uri="{FF2B5EF4-FFF2-40B4-BE49-F238E27FC236}">
                  <a16:creationId xmlns:a16="http://schemas.microsoft.com/office/drawing/2014/main" id="{F11A0A8B-C1DE-5B05-0B52-D5E2C9966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0683" y="701277"/>
              <a:ext cx="2313117" cy="2313117"/>
            </a:xfrm>
            <a:prstGeom prst="rect">
              <a:avLst/>
            </a:prstGeom>
          </p:spPr>
        </p:pic>
        <p:pic>
          <p:nvPicPr>
            <p:cNvPr id="9" name="Graphic 8" descr="No sign outline">
              <a:extLst>
                <a:ext uri="{FF2B5EF4-FFF2-40B4-BE49-F238E27FC236}">
                  <a16:creationId xmlns:a16="http://schemas.microsoft.com/office/drawing/2014/main" id="{55AE39B2-5600-36C4-BF48-B28E174A95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41286" y="365125"/>
              <a:ext cx="3111910" cy="3111910"/>
            </a:xfrm>
            <a:prstGeom prst="rect">
              <a:avLst/>
            </a:prstGeom>
          </p:spPr>
        </p:pic>
      </p:grpSp>
    </p:spTree>
    <p:extLst>
      <p:ext uri="{BB962C8B-B14F-4D97-AF65-F5344CB8AC3E}">
        <p14:creationId xmlns:p14="http://schemas.microsoft.com/office/powerpoint/2010/main" val="3938965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QPPTTemplate2020.potx" id="{1664F02D-C499-414F-8DEE-323EB17C958E}" vid="{356B561B-97DE-44DF-ACC5-F878F0208B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1541E07AA73D4984DB250444612243" ma:contentTypeVersion="15" ma:contentTypeDescription="Create a new document." ma:contentTypeScope="" ma:versionID="2a61a1ec8df9c059f2b2bf042c8b6f50">
  <xsd:schema xmlns:xsd="http://www.w3.org/2001/XMLSchema" xmlns:xs="http://www.w3.org/2001/XMLSchema" xmlns:p="http://schemas.microsoft.com/office/2006/metadata/properties" xmlns:ns2="73c937a0-8469-45d1-bb5c-5e30c268a0a4" xmlns:ns3="b9f4fcdd-3895-478d-9794-fe2bd24e96ee" targetNamespace="http://schemas.microsoft.com/office/2006/metadata/properties" ma:root="true" ma:fieldsID="620cd8abf7f0031d06cd19c48d14a209" ns2:_="" ns3:_="">
    <xsd:import namespace="73c937a0-8469-45d1-bb5c-5e30c268a0a4"/>
    <xsd:import namespace="b9f4fcdd-3895-478d-9794-fe2bd24e96ee"/>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c937a0-8469-45d1-bb5c-5e30c268a0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db17fed1-7fd3-4bbd-ab17-3f2e841e1214}" ma:internalName="TaxCatchAll" ma:showField="CatchAllData" ma:web="73c937a0-8469-45d1-bb5c-5e30c268a0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f4fcdd-3895-478d-9794-fe2bd24e96ee"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f4fcdd-3895-478d-9794-fe2bd24e96ee">
      <Terms xmlns="http://schemas.microsoft.com/office/infopath/2007/PartnerControls"/>
    </lcf76f155ced4ddcb4097134ff3c332f>
    <TaxCatchAll xmlns="73c937a0-8469-45d1-bb5c-5e30c268a0a4" xsi:nil="true"/>
  </documentManagement>
</p:properties>
</file>

<file path=customXml/itemProps1.xml><?xml version="1.0" encoding="utf-8"?>
<ds:datastoreItem xmlns:ds="http://schemas.openxmlformats.org/officeDocument/2006/customXml" ds:itemID="{605809C2-A73F-43FE-B188-D422597AA484}">
  <ds:schemaRefs>
    <ds:schemaRef ds:uri="73c937a0-8469-45d1-bb5c-5e30c268a0a4"/>
    <ds:schemaRef ds:uri="b9f4fcdd-3895-478d-9794-fe2bd24e96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7F3CEA-92CE-4B7D-A4DA-3E8833E4F38A}">
  <ds:schemaRefs>
    <ds:schemaRef ds:uri="http://schemas.microsoft.com/sharepoint/v3/contenttype/forms"/>
  </ds:schemaRefs>
</ds:datastoreItem>
</file>

<file path=customXml/itemProps3.xml><?xml version="1.0" encoding="utf-8"?>
<ds:datastoreItem xmlns:ds="http://schemas.openxmlformats.org/officeDocument/2006/customXml" ds:itemID="{2018CDAB-690D-4F7E-BD52-DCDAD86E9AD0}">
  <ds:schemaRefs>
    <ds:schemaRef ds:uri="465a23b2-135f-454d-be52-f07bbef8c8fe"/>
    <ds:schemaRef ds:uri="73c937a0-8469-45d1-bb5c-5e30c268a0a4"/>
    <ds:schemaRef ds:uri="aa6e3fbe-d978-4f48-931a-61d7935b8221"/>
    <ds:schemaRef ds:uri="b9f4fcdd-3895-478d-9794-fe2bd24e96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DEQ PPT Template</Template>
  <TotalTime>122</TotalTime>
  <Words>1716</Words>
  <Application>Microsoft Office PowerPoint</Application>
  <PresentationFormat>Widescreen</PresentationFormat>
  <Paragraphs>176</Paragraphs>
  <Slides>26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Courier New</vt:lpstr>
      <vt:lpstr>Wingdings</vt:lpstr>
      <vt:lpstr>Office Theme</vt:lpstr>
      <vt:lpstr>Household Waste and Unauthorized Waste</vt:lpstr>
      <vt:lpstr>Generally Speaking…</vt:lpstr>
      <vt:lpstr>Household Waste (9VAC20-81-10 of VSWMR)</vt:lpstr>
      <vt:lpstr>Household Wastes</vt:lpstr>
      <vt:lpstr>Household Wastes</vt:lpstr>
      <vt:lpstr>Household Hazardous Waste</vt:lpstr>
      <vt:lpstr>How Should Households Manage HW?</vt:lpstr>
      <vt:lpstr>Remember!</vt:lpstr>
      <vt:lpstr>What is an Unauthorized Waste?</vt:lpstr>
      <vt:lpstr>What is an Unauthorized Waste? (cont.)</vt:lpstr>
      <vt:lpstr>Common Unauthorized Waste</vt:lpstr>
      <vt:lpstr>Special Wastes (9VAC20-81- 610 thru 660)</vt:lpstr>
      <vt:lpstr>Special Wastes (cont.)</vt:lpstr>
      <vt:lpstr>Special Waste Disposal Request</vt:lpstr>
      <vt:lpstr>Unauthorized Hazardous Wastes</vt:lpstr>
      <vt:lpstr>What is Universal Waste?</vt:lpstr>
      <vt:lpstr>Universal Wastes</vt:lpstr>
      <vt:lpstr>Management Options for Universal Waste</vt:lpstr>
      <vt:lpstr>What is Universal Waste?</vt:lpstr>
      <vt:lpstr>Pharmaceutical Wastes</vt:lpstr>
      <vt:lpstr>Control Program for Unauthorized Waste  (9VAC20-81-100.E (landfills) &amp; 300.F (other SWMF))</vt:lpstr>
      <vt:lpstr>What to do when you find unauthorized waste:</vt:lpstr>
      <vt:lpstr>Problem!</vt:lpstr>
      <vt:lpstr>Recommendations</vt:lpstr>
      <vt:lpstr>Where should unauthorized wastes go?</vt:lpstr>
      <vt:lpstr>Questions?</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Ellis, Lisa (DEQ)</dc:creator>
  <cp:lastModifiedBy>Poland, Jenny (DEQ)</cp:lastModifiedBy>
  <cp:revision>376</cp:revision>
  <dcterms:created xsi:type="dcterms:W3CDTF">2025-09-16T15:03:52Z</dcterms:created>
  <dcterms:modified xsi:type="dcterms:W3CDTF">2025-10-15T11:46:42Z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0x010100BA1541E07AA73D4984DB250444612243</vt:lpwstr>
  </property>
  <property fmtid="{D5CDD505-2E9C-101B-9397-08002B2CF9AE}" pid="3" name="MediaServiceImageTags">
    <vt:lpwstr/>
  </property>
</Properties>
</file>