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media/image51.jpg" ContentType="image/jpg"/>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0"/>
  </p:notesMasterIdLst>
  <p:handoutMasterIdLst>
    <p:handoutMasterId r:id="rId41"/>
  </p:handoutMasterIdLst>
  <p:sldIdLst>
    <p:sldId id="262" r:id="rId5"/>
    <p:sldId id="261" r:id="rId6"/>
    <p:sldId id="330" r:id="rId7"/>
    <p:sldId id="494" r:id="rId8"/>
    <p:sldId id="2146848806" r:id="rId9"/>
    <p:sldId id="2146848807" r:id="rId10"/>
    <p:sldId id="2146848859" r:id="rId11"/>
    <p:sldId id="2146848796" r:id="rId12"/>
    <p:sldId id="2146848861" r:id="rId13"/>
    <p:sldId id="2146848857" r:id="rId14"/>
    <p:sldId id="2146848802" r:id="rId15"/>
    <p:sldId id="2146848798" r:id="rId16"/>
    <p:sldId id="2146848842" r:id="rId17"/>
    <p:sldId id="2146848801" r:id="rId18"/>
    <p:sldId id="2146848848" r:id="rId19"/>
    <p:sldId id="281" r:id="rId20"/>
    <p:sldId id="2146848860" r:id="rId21"/>
    <p:sldId id="2146848852" r:id="rId22"/>
    <p:sldId id="2146848851" r:id="rId23"/>
    <p:sldId id="2146848850" r:id="rId24"/>
    <p:sldId id="2146848855" r:id="rId25"/>
    <p:sldId id="2146848841" r:id="rId26"/>
    <p:sldId id="2146848813" r:id="rId27"/>
    <p:sldId id="2146848795" r:id="rId28"/>
    <p:sldId id="2146848858" r:id="rId29"/>
    <p:sldId id="2146848826" r:id="rId30"/>
    <p:sldId id="2146848863" r:id="rId31"/>
    <p:sldId id="296" r:id="rId32"/>
    <p:sldId id="2146848847" r:id="rId33"/>
    <p:sldId id="520" r:id="rId34"/>
    <p:sldId id="2146848844" r:id="rId35"/>
    <p:sldId id="2146848805" r:id="rId36"/>
    <p:sldId id="2146848835" r:id="rId37"/>
    <p:sldId id="872" r:id="rId38"/>
    <p:sldId id="460"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F4A"/>
    <a:srgbClr val="7FB21A"/>
    <a:srgbClr val="FF3F7F"/>
    <a:srgbClr val="EDAD08"/>
    <a:srgbClr val="E41A1C"/>
    <a:srgbClr val="D4DFE1"/>
    <a:srgbClr val="404040"/>
    <a:srgbClr val="FFFFFF"/>
    <a:srgbClr val="A0CBE8"/>
    <a:srgbClr val="E035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29862E-AD28-4B1A-BCD3-9C46BDC6B673}" v="45" dt="2025-10-14T21:16:50.8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1" autoAdjust="0"/>
    <p:restoredTop sz="84019" autoAdjust="0"/>
  </p:normalViewPr>
  <p:slideViewPr>
    <p:cSldViewPr snapToGrid="0">
      <p:cViewPr varScale="1">
        <p:scale>
          <a:sx n="69" d="100"/>
          <a:sy n="69" d="100"/>
        </p:scale>
        <p:origin x="1253" y="67"/>
      </p:cViewPr>
      <p:guideLst/>
    </p:cSldViewPr>
  </p:slideViewPr>
  <p:notesTextViewPr>
    <p:cViewPr>
      <p:scale>
        <a:sx n="100" d="100"/>
        <a:sy n="100" d="100"/>
      </p:scale>
      <p:origin x="0" y="0"/>
    </p:cViewPr>
  </p:notesTextViewPr>
  <p:notesViewPr>
    <p:cSldViewPr snapToGrid="0">
      <p:cViewPr varScale="1">
        <p:scale>
          <a:sx n="79" d="100"/>
          <a:sy n="79" d="100"/>
        </p:scale>
        <p:origin x="202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hrer, Priscilla (DEQ)" userId="92d8c80f-ea88-4bea-a73c-5d90a501af7e" providerId="ADAL" clId="{0929862E-AD28-4B1A-BCD3-9C46BDC6B673}"/>
    <pc:docChg chg="undo custSel addSld delSld modSld">
      <pc:chgData name="Rohrer, Priscilla (DEQ)" userId="92d8c80f-ea88-4bea-a73c-5d90a501af7e" providerId="ADAL" clId="{0929862E-AD28-4B1A-BCD3-9C46BDC6B673}" dt="2025-10-14T21:21:21.665" v="2034" actId="20577"/>
      <pc:docMkLst>
        <pc:docMk/>
      </pc:docMkLst>
      <pc:sldChg chg="modSp mod">
        <pc:chgData name="Rohrer, Priscilla (DEQ)" userId="92d8c80f-ea88-4bea-a73c-5d90a501af7e" providerId="ADAL" clId="{0929862E-AD28-4B1A-BCD3-9C46BDC6B673}" dt="2025-10-14T14:31:44.334" v="1659" actId="6549"/>
        <pc:sldMkLst>
          <pc:docMk/>
          <pc:sldMk cId="2568379717" sldId="261"/>
        </pc:sldMkLst>
        <pc:spChg chg="mod">
          <ac:chgData name="Rohrer, Priscilla (DEQ)" userId="92d8c80f-ea88-4bea-a73c-5d90a501af7e" providerId="ADAL" clId="{0929862E-AD28-4B1A-BCD3-9C46BDC6B673}" dt="2025-10-14T14:31:44.334" v="1659" actId="6549"/>
          <ac:spMkLst>
            <pc:docMk/>
            <pc:sldMk cId="2568379717" sldId="261"/>
            <ac:spMk id="3" creationId="{00000000-0000-0000-0000-000000000000}"/>
          </ac:spMkLst>
        </pc:spChg>
      </pc:sldChg>
      <pc:sldChg chg="modSp mod">
        <pc:chgData name="Rohrer, Priscilla (DEQ)" userId="92d8c80f-ea88-4bea-a73c-5d90a501af7e" providerId="ADAL" clId="{0929862E-AD28-4B1A-BCD3-9C46BDC6B673}" dt="2025-10-14T14:36:34.665" v="1686" actId="255"/>
        <pc:sldMkLst>
          <pc:docMk/>
          <pc:sldMk cId="3907715482" sldId="281"/>
        </pc:sldMkLst>
        <pc:spChg chg="mod">
          <ac:chgData name="Rohrer, Priscilla (DEQ)" userId="92d8c80f-ea88-4bea-a73c-5d90a501af7e" providerId="ADAL" clId="{0929862E-AD28-4B1A-BCD3-9C46BDC6B673}" dt="2025-10-14T14:36:34.665" v="1686" actId="255"/>
          <ac:spMkLst>
            <pc:docMk/>
            <pc:sldMk cId="3907715482" sldId="281"/>
            <ac:spMk id="4" creationId="{70ABEBA3-EFA1-2B0A-FFD7-9EE66F671E44}"/>
          </ac:spMkLst>
        </pc:spChg>
      </pc:sldChg>
      <pc:sldChg chg="modSp mod">
        <pc:chgData name="Rohrer, Priscilla (DEQ)" userId="92d8c80f-ea88-4bea-a73c-5d90a501af7e" providerId="ADAL" clId="{0929862E-AD28-4B1A-BCD3-9C46BDC6B673}" dt="2025-10-13T15:38:47.103" v="1573" actId="27918"/>
        <pc:sldMkLst>
          <pc:docMk/>
          <pc:sldMk cId="454355437" sldId="296"/>
        </pc:sldMkLst>
        <pc:graphicFrameChg chg="modGraphic">
          <ac:chgData name="Rohrer, Priscilla (DEQ)" userId="92d8c80f-ea88-4bea-a73c-5d90a501af7e" providerId="ADAL" clId="{0929862E-AD28-4B1A-BCD3-9C46BDC6B673}" dt="2025-10-13T15:37:18.920" v="1565" actId="20577"/>
          <ac:graphicFrameMkLst>
            <pc:docMk/>
            <pc:sldMk cId="454355437" sldId="296"/>
            <ac:graphicFrameMk id="18" creationId="{00000000-0000-0000-0000-000000000000}"/>
          </ac:graphicFrameMkLst>
        </pc:graphicFrameChg>
      </pc:sldChg>
      <pc:sldChg chg="modSp mod">
        <pc:chgData name="Rohrer, Priscilla (DEQ)" userId="92d8c80f-ea88-4bea-a73c-5d90a501af7e" providerId="ADAL" clId="{0929862E-AD28-4B1A-BCD3-9C46BDC6B673}" dt="2025-10-14T14:36:15.709" v="1685" actId="1036"/>
        <pc:sldMkLst>
          <pc:docMk/>
          <pc:sldMk cId="3715208683" sldId="330"/>
        </pc:sldMkLst>
        <pc:spChg chg="mod">
          <ac:chgData name="Rohrer, Priscilla (DEQ)" userId="92d8c80f-ea88-4bea-a73c-5d90a501af7e" providerId="ADAL" clId="{0929862E-AD28-4B1A-BCD3-9C46BDC6B673}" dt="2025-10-14T14:36:15.709" v="1685" actId="1036"/>
          <ac:spMkLst>
            <pc:docMk/>
            <pc:sldMk cId="3715208683" sldId="330"/>
            <ac:spMk id="4" creationId="{00000000-0000-0000-0000-000000000000}"/>
          </ac:spMkLst>
        </pc:spChg>
      </pc:sldChg>
      <pc:sldChg chg="del">
        <pc:chgData name="Rohrer, Priscilla (DEQ)" userId="92d8c80f-ea88-4bea-a73c-5d90a501af7e" providerId="ADAL" clId="{0929862E-AD28-4B1A-BCD3-9C46BDC6B673}" dt="2025-10-13T15:58:09.633" v="1575" actId="47"/>
        <pc:sldMkLst>
          <pc:docMk/>
          <pc:sldMk cId="1395461254" sldId="346"/>
        </pc:sldMkLst>
      </pc:sldChg>
      <pc:sldChg chg="modSp mod modNotesTx">
        <pc:chgData name="Rohrer, Priscilla (DEQ)" userId="92d8c80f-ea88-4bea-a73c-5d90a501af7e" providerId="ADAL" clId="{0929862E-AD28-4B1A-BCD3-9C46BDC6B673}" dt="2025-10-14T14:38:12.169" v="1690" actId="1036"/>
        <pc:sldMkLst>
          <pc:docMk/>
          <pc:sldMk cId="2048257152" sldId="460"/>
        </pc:sldMkLst>
        <pc:spChg chg="mod">
          <ac:chgData name="Rohrer, Priscilla (DEQ)" userId="92d8c80f-ea88-4bea-a73c-5d90a501af7e" providerId="ADAL" clId="{0929862E-AD28-4B1A-BCD3-9C46BDC6B673}" dt="2025-10-14T14:38:12.169" v="1690" actId="1036"/>
          <ac:spMkLst>
            <pc:docMk/>
            <pc:sldMk cId="2048257152" sldId="460"/>
            <ac:spMk id="4" creationId="{124B7203-FCEE-C332-3244-89FD3AE8F470}"/>
          </ac:spMkLst>
        </pc:spChg>
      </pc:sldChg>
      <pc:sldChg chg="modNotesTx">
        <pc:chgData name="Rohrer, Priscilla (DEQ)" userId="92d8c80f-ea88-4bea-a73c-5d90a501af7e" providerId="ADAL" clId="{0929862E-AD28-4B1A-BCD3-9C46BDC6B673}" dt="2025-10-14T14:28:29.742" v="1624" actId="6549"/>
        <pc:sldMkLst>
          <pc:docMk/>
          <pc:sldMk cId="700665550" sldId="494"/>
        </pc:sldMkLst>
      </pc:sldChg>
      <pc:sldChg chg="modSp mod">
        <pc:chgData name="Rohrer, Priscilla (DEQ)" userId="92d8c80f-ea88-4bea-a73c-5d90a501af7e" providerId="ADAL" clId="{0929862E-AD28-4B1A-BCD3-9C46BDC6B673}" dt="2025-10-14T14:38:35.703" v="1700" actId="1035"/>
        <pc:sldMkLst>
          <pc:docMk/>
          <pc:sldMk cId="1292384834" sldId="872"/>
        </pc:sldMkLst>
        <pc:spChg chg="mod">
          <ac:chgData name="Rohrer, Priscilla (DEQ)" userId="92d8c80f-ea88-4bea-a73c-5d90a501af7e" providerId="ADAL" clId="{0929862E-AD28-4B1A-BCD3-9C46BDC6B673}" dt="2025-10-13T13:26:32.056" v="21" actId="20577"/>
          <ac:spMkLst>
            <pc:docMk/>
            <pc:sldMk cId="1292384834" sldId="872"/>
            <ac:spMk id="3" creationId="{00000000-0000-0000-0000-000000000000}"/>
          </ac:spMkLst>
        </pc:spChg>
        <pc:spChg chg="mod">
          <ac:chgData name="Rohrer, Priscilla (DEQ)" userId="92d8c80f-ea88-4bea-a73c-5d90a501af7e" providerId="ADAL" clId="{0929862E-AD28-4B1A-BCD3-9C46BDC6B673}" dt="2025-10-14T14:38:35.703" v="1700" actId="1035"/>
          <ac:spMkLst>
            <pc:docMk/>
            <pc:sldMk cId="1292384834" sldId="872"/>
            <ac:spMk id="8" creationId="{00000000-0000-0000-0000-000000000000}"/>
          </ac:spMkLst>
        </pc:spChg>
      </pc:sldChg>
      <pc:sldChg chg="modSp del mod">
        <pc:chgData name="Rohrer, Priscilla (DEQ)" userId="92d8c80f-ea88-4bea-a73c-5d90a501af7e" providerId="ADAL" clId="{0929862E-AD28-4B1A-BCD3-9C46BDC6B673}" dt="2025-10-13T14:56:58.932" v="1535" actId="47"/>
        <pc:sldMkLst>
          <pc:docMk/>
          <pc:sldMk cId="170001815" sldId="2146848793"/>
        </pc:sldMkLst>
        <pc:spChg chg="mod">
          <ac:chgData name="Rohrer, Priscilla (DEQ)" userId="92d8c80f-ea88-4bea-a73c-5d90a501af7e" providerId="ADAL" clId="{0929862E-AD28-4B1A-BCD3-9C46BDC6B673}" dt="2025-10-13T13:46:57.198" v="37" actId="20577"/>
          <ac:spMkLst>
            <pc:docMk/>
            <pc:sldMk cId="170001815" sldId="2146848793"/>
            <ac:spMk id="2" creationId="{E19979C6-F545-5988-A864-B0DA40830988}"/>
          </ac:spMkLst>
        </pc:spChg>
      </pc:sldChg>
      <pc:sldChg chg="modSp mod">
        <pc:chgData name="Rohrer, Priscilla (DEQ)" userId="92d8c80f-ea88-4bea-a73c-5d90a501af7e" providerId="ADAL" clId="{0929862E-AD28-4B1A-BCD3-9C46BDC6B673}" dt="2025-10-14T14:41:43.180" v="1743" actId="1035"/>
        <pc:sldMkLst>
          <pc:docMk/>
          <pc:sldMk cId="3831310479" sldId="2146848795"/>
        </pc:sldMkLst>
        <pc:graphicFrameChg chg="mod">
          <ac:chgData name="Rohrer, Priscilla (DEQ)" userId="92d8c80f-ea88-4bea-a73c-5d90a501af7e" providerId="ADAL" clId="{0929862E-AD28-4B1A-BCD3-9C46BDC6B673}" dt="2025-10-14T14:41:43.180" v="1743" actId="1035"/>
          <ac:graphicFrameMkLst>
            <pc:docMk/>
            <pc:sldMk cId="3831310479" sldId="2146848795"/>
            <ac:graphicFrameMk id="10" creationId="{96FD9360-77E8-B0E0-9AD3-D4DB2ADC97EF}"/>
          </ac:graphicFrameMkLst>
        </pc:graphicFrameChg>
      </pc:sldChg>
      <pc:sldChg chg="modSp mod">
        <pc:chgData name="Rohrer, Priscilla (DEQ)" userId="92d8c80f-ea88-4bea-a73c-5d90a501af7e" providerId="ADAL" clId="{0929862E-AD28-4B1A-BCD3-9C46BDC6B673}" dt="2025-10-14T14:41:00.490" v="1732" actId="1038"/>
        <pc:sldMkLst>
          <pc:docMk/>
          <pc:sldMk cId="3480868879" sldId="2146848801"/>
        </pc:sldMkLst>
        <pc:graphicFrameChg chg="mod">
          <ac:chgData name="Rohrer, Priscilla (DEQ)" userId="92d8c80f-ea88-4bea-a73c-5d90a501af7e" providerId="ADAL" clId="{0929862E-AD28-4B1A-BCD3-9C46BDC6B673}" dt="2025-10-14T14:40:52.507" v="1723" actId="1036"/>
          <ac:graphicFrameMkLst>
            <pc:docMk/>
            <pc:sldMk cId="3480868879" sldId="2146848801"/>
            <ac:graphicFrameMk id="10" creationId="{4AC74317-6B3B-117B-2CC1-7B78CAD50DBD}"/>
          </ac:graphicFrameMkLst>
        </pc:graphicFrameChg>
        <pc:picChg chg="mod">
          <ac:chgData name="Rohrer, Priscilla (DEQ)" userId="92d8c80f-ea88-4bea-a73c-5d90a501af7e" providerId="ADAL" clId="{0929862E-AD28-4B1A-BCD3-9C46BDC6B673}" dt="2025-10-14T14:41:00.490" v="1732" actId="1038"/>
          <ac:picMkLst>
            <pc:docMk/>
            <pc:sldMk cId="3480868879" sldId="2146848801"/>
            <ac:picMk id="6" creationId="{CB1D2976-4A1D-5CD8-D647-D83FE7267463}"/>
          </ac:picMkLst>
        </pc:picChg>
        <pc:picChg chg="mod">
          <ac:chgData name="Rohrer, Priscilla (DEQ)" userId="92d8c80f-ea88-4bea-a73c-5d90a501af7e" providerId="ADAL" clId="{0929862E-AD28-4B1A-BCD3-9C46BDC6B673}" dt="2025-10-14T14:41:00.490" v="1732" actId="1038"/>
          <ac:picMkLst>
            <pc:docMk/>
            <pc:sldMk cId="3480868879" sldId="2146848801"/>
            <ac:picMk id="7" creationId="{A2C25721-1542-96E1-4BCE-81DD42C08895}"/>
          </ac:picMkLst>
        </pc:picChg>
      </pc:sldChg>
      <pc:sldChg chg="modSp mod">
        <pc:chgData name="Rohrer, Priscilla (DEQ)" userId="92d8c80f-ea88-4bea-a73c-5d90a501af7e" providerId="ADAL" clId="{0929862E-AD28-4B1A-BCD3-9C46BDC6B673}" dt="2025-10-14T14:40:00.771" v="1710" actId="1036"/>
        <pc:sldMkLst>
          <pc:docMk/>
          <pc:sldMk cId="3350748601" sldId="2146848802"/>
        </pc:sldMkLst>
        <pc:graphicFrameChg chg="mod">
          <ac:chgData name="Rohrer, Priscilla (DEQ)" userId="92d8c80f-ea88-4bea-a73c-5d90a501af7e" providerId="ADAL" clId="{0929862E-AD28-4B1A-BCD3-9C46BDC6B673}" dt="2025-10-14T14:40:00.771" v="1710" actId="1036"/>
          <ac:graphicFrameMkLst>
            <pc:docMk/>
            <pc:sldMk cId="3350748601" sldId="2146848802"/>
            <ac:graphicFrameMk id="6" creationId="{E22050C2-C6D3-CAB7-0BA4-1E05B1A23256}"/>
          </ac:graphicFrameMkLst>
        </pc:graphicFrameChg>
      </pc:sldChg>
      <pc:sldChg chg="modSp mod">
        <pc:chgData name="Rohrer, Priscilla (DEQ)" userId="92d8c80f-ea88-4bea-a73c-5d90a501af7e" providerId="ADAL" clId="{0929862E-AD28-4B1A-BCD3-9C46BDC6B673}" dt="2025-10-14T21:20:32.134" v="2007" actId="6549"/>
        <pc:sldMkLst>
          <pc:docMk/>
          <pc:sldMk cId="2892004706" sldId="2146848805"/>
        </pc:sldMkLst>
        <pc:spChg chg="mod">
          <ac:chgData name="Rohrer, Priscilla (DEQ)" userId="92d8c80f-ea88-4bea-a73c-5d90a501af7e" providerId="ADAL" clId="{0929862E-AD28-4B1A-BCD3-9C46BDC6B673}" dt="2025-10-14T21:20:32.134" v="2007" actId="6549"/>
          <ac:spMkLst>
            <pc:docMk/>
            <pc:sldMk cId="2892004706" sldId="2146848805"/>
            <ac:spMk id="2" creationId="{219D8716-7DDA-E8D2-EBC2-D08B4F2623C6}"/>
          </ac:spMkLst>
        </pc:spChg>
      </pc:sldChg>
      <pc:sldChg chg="modNotesTx">
        <pc:chgData name="Rohrer, Priscilla (DEQ)" userId="92d8c80f-ea88-4bea-a73c-5d90a501af7e" providerId="ADAL" clId="{0929862E-AD28-4B1A-BCD3-9C46BDC6B673}" dt="2025-10-14T14:28:45.018" v="1625" actId="6549"/>
        <pc:sldMkLst>
          <pc:docMk/>
          <pc:sldMk cId="3469515337" sldId="2146848806"/>
        </pc:sldMkLst>
      </pc:sldChg>
      <pc:sldChg chg="addSp delSp modSp mod modNotesTx">
        <pc:chgData name="Rohrer, Priscilla (DEQ)" userId="92d8c80f-ea88-4bea-a73c-5d90a501af7e" providerId="ADAL" clId="{0929862E-AD28-4B1A-BCD3-9C46BDC6B673}" dt="2025-10-14T14:28:57.442" v="1626" actId="6549"/>
        <pc:sldMkLst>
          <pc:docMk/>
          <pc:sldMk cId="1940293910" sldId="2146848807"/>
        </pc:sldMkLst>
        <pc:spChg chg="mod">
          <ac:chgData name="Rohrer, Priscilla (DEQ)" userId="92d8c80f-ea88-4bea-a73c-5d90a501af7e" providerId="ADAL" clId="{0929862E-AD28-4B1A-BCD3-9C46BDC6B673}" dt="2025-10-14T13:49:16.303" v="1622" actId="1035"/>
          <ac:spMkLst>
            <pc:docMk/>
            <pc:sldMk cId="1940293910" sldId="2146848807"/>
            <ac:spMk id="22" creationId="{0AF5C3A2-ECE2-B0CF-33E0-07D5FEE4F59C}"/>
          </ac:spMkLst>
        </pc:spChg>
        <pc:grpChg chg="add mod">
          <ac:chgData name="Rohrer, Priscilla (DEQ)" userId="92d8c80f-ea88-4bea-a73c-5d90a501af7e" providerId="ADAL" clId="{0929862E-AD28-4B1A-BCD3-9C46BDC6B673}" dt="2025-10-14T13:49:02.371" v="1618" actId="164"/>
          <ac:grpSpMkLst>
            <pc:docMk/>
            <pc:sldMk cId="1940293910" sldId="2146848807"/>
            <ac:grpSpMk id="42" creationId="{B06EF386-2274-83A2-D2DA-58CDD13781CB}"/>
          </ac:grpSpMkLst>
        </pc:grpChg>
        <pc:grpChg chg="del mod">
          <ac:chgData name="Rohrer, Priscilla (DEQ)" userId="92d8c80f-ea88-4bea-a73c-5d90a501af7e" providerId="ADAL" clId="{0929862E-AD28-4B1A-BCD3-9C46BDC6B673}" dt="2025-10-14T13:48:49.667" v="1615" actId="478"/>
          <ac:grpSpMkLst>
            <pc:docMk/>
            <pc:sldMk cId="1940293910" sldId="2146848807"/>
            <ac:grpSpMk id="53" creationId="{AE52502F-AB5D-79C7-596A-AFAB18D4B5EF}"/>
          </ac:grpSpMkLst>
        </pc:grpChg>
        <pc:picChg chg="del">
          <ac:chgData name="Rohrer, Priscilla (DEQ)" userId="92d8c80f-ea88-4bea-a73c-5d90a501af7e" providerId="ADAL" clId="{0929862E-AD28-4B1A-BCD3-9C46BDC6B673}" dt="2025-10-14T13:48:49.667" v="1615" actId="478"/>
          <ac:picMkLst>
            <pc:docMk/>
            <pc:sldMk cId="1940293910" sldId="2146848807"/>
            <ac:picMk id="11" creationId="{753D6635-8BE6-9D7E-BB57-50EC764303C9}"/>
          </ac:picMkLst>
        </pc:picChg>
        <pc:picChg chg="add mod modCrop">
          <ac:chgData name="Rohrer, Priscilla (DEQ)" userId="92d8c80f-ea88-4bea-a73c-5d90a501af7e" providerId="ADAL" clId="{0929862E-AD28-4B1A-BCD3-9C46BDC6B673}" dt="2025-10-14T13:49:02.371" v="1618" actId="164"/>
          <ac:picMkLst>
            <pc:docMk/>
            <pc:sldMk cId="1940293910" sldId="2146848807"/>
            <ac:picMk id="41" creationId="{8C00BFDC-5C0B-CE74-9E10-42F34EE7074D}"/>
          </ac:picMkLst>
        </pc:picChg>
        <pc:picChg chg="mod">
          <ac:chgData name="Rohrer, Priscilla (DEQ)" userId="92d8c80f-ea88-4bea-a73c-5d90a501af7e" providerId="ADAL" clId="{0929862E-AD28-4B1A-BCD3-9C46BDC6B673}" dt="2025-10-14T13:49:21.966" v="1623" actId="166"/>
          <ac:picMkLst>
            <pc:docMk/>
            <pc:sldMk cId="1940293910" sldId="2146848807"/>
            <ac:picMk id="48" creationId="{90A0299F-415B-ECB9-13AF-497706A500C0}"/>
          </ac:picMkLst>
        </pc:picChg>
      </pc:sldChg>
      <pc:sldChg chg="addSp delSp modSp mod">
        <pc:chgData name="Rohrer, Priscilla (DEQ)" userId="92d8c80f-ea88-4bea-a73c-5d90a501af7e" providerId="ADAL" clId="{0929862E-AD28-4B1A-BCD3-9C46BDC6B673}" dt="2025-10-14T14:44:36.360" v="1754" actId="1037"/>
        <pc:sldMkLst>
          <pc:docMk/>
          <pc:sldMk cId="1202918467" sldId="2146848826"/>
        </pc:sldMkLst>
        <pc:graphicFrameChg chg="mod">
          <ac:chgData name="Rohrer, Priscilla (DEQ)" userId="92d8c80f-ea88-4bea-a73c-5d90a501af7e" providerId="ADAL" clId="{0929862E-AD28-4B1A-BCD3-9C46BDC6B673}" dt="2025-10-14T14:41:50.715" v="1745" actId="1035"/>
          <ac:graphicFrameMkLst>
            <pc:docMk/>
            <pc:sldMk cId="1202918467" sldId="2146848826"/>
            <ac:graphicFrameMk id="5" creationId="{8847216C-756E-831A-3483-CA106B4EA9C0}"/>
          </ac:graphicFrameMkLst>
        </pc:graphicFrameChg>
        <pc:picChg chg="add mod">
          <ac:chgData name="Rohrer, Priscilla (DEQ)" userId="92d8c80f-ea88-4bea-a73c-5d90a501af7e" providerId="ADAL" clId="{0929862E-AD28-4B1A-BCD3-9C46BDC6B673}" dt="2025-10-14T14:44:36.360" v="1754" actId="1037"/>
          <ac:picMkLst>
            <pc:docMk/>
            <pc:sldMk cId="1202918467" sldId="2146848826"/>
            <ac:picMk id="2" creationId="{C7CAA5C9-1EF8-C39C-5083-4488462CBE7E}"/>
          </ac:picMkLst>
        </pc:picChg>
        <pc:picChg chg="del">
          <ac:chgData name="Rohrer, Priscilla (DEQ)" userId="92d8c80f-ea88-4bea-a73c-5d90a501af7e" providerId="ADAL" clId="{0929862E-AD28-4B1A-BCD3-9C46BDC6B673}" dt="2025-10-14T14:44:22.022" v="1749" actId="478"/>
          <ac:picMkLst>
            <pc:docMk/>
            <pc:sldMk cId="1202918467" sldId="2146848826"/>
            <ac:picMk id="12" creationId="{434AA43D-9230-331A-1F3B-7769F1324783}"/>
          </ac:picMkLst>
        </pc:picChg>
      </pc:sldChg>
      <pc:sldChg chg="del">
        <pc:chgData name="Rohrer, Priscilla (DEQ)" userId="92d8c80f-ea88-4bea-a73c-5d90a501af7e" providerId="ADAL" clId="{0929862E-AD28-4B1A-BCD3-9C46BDC6B673}" dt="2025-10-13T15:58:09.100" v="1574" actId="47"/>
        <pc:sldMkLst>
          <pc:docMk/>
          <pc:sldMk cId="1039305209" sldId="2146848830"/>
        </pc:sldMkLst>
      </pc:sldChg>
      <pc:sldChg chg="addSp modSp mod">
        <pc:chgData name="Rohrer, Priscilla (DEQ)" userId="92d8c80f-ea88-4bea-a73c-5d90a501af7e" providerId="ADAL" clId="{0929862E-AD28-4B1A-BCD3-9C46BDC6B673}" dt="2025-10-14T21:21:21.665" v="2034" actId="20577"/>
        <pc:sldMkLst>
          <pc:docMk/>
          <pc:sldMk cId="752489271" sldId="2146848835"/>
        </pc:sldMkLst>
        <pc:spChg chg="mod">
          <ac:chgData name="Rohrer, Priscilla (DEQ)" userId="92d8c80f-ea88-4bea-a73c-5d90a501af7e" providerId="ADAL" clId="{0929862E-AD28-4B1A-BCD3-9C46BDC6B673}" dt="2025-10-14T21:21:21.665" v="2034" actId="20577"/>
          <ac:spMkLst>
            <pc:docMk/>
            <pc:sldMk cId="752489271" sldId="2146848835"/>
            <ac:spMk id="2" creationId="{F3464EB0-64F1-0515-26E8-E09A7524FF44}"/>
          </ac:spMkLst>
        </pc:spChg>
        <pc:spChg chg="mod">
          <ac:chgData name="Rohrer, Priscilla (DEQ)" userId="92d8c80f-ea88-4bea-a73c-5d90a501af7e" providerId="ADAL" clId="{0929862E-AD28-4B1A-BCD3-9C46BDC6B673}" dt="2025-10-14T14:49:28.325" v="1920" actId="20577"/>
          <ac:spMkLst>
            <pc:docMk/>
            <pc:sldMk cId="752489271" sldId="2146848835"/>
            <ac:spMk id="3" creationId="{B7743B5C-90E5-0B0F-4A2A-E18E7E98E88E}"/>
          </ac:spMkLst>
        </pc:spChg>
        <pc:spChg chg="mod">
          <ac:chgData name="Rohrer, Priscilla (DEQ)" userId="92d8c80f-ea88-4bea-a73c-5d90a501af7e" providerId="ADAL" clId="{0929862E-AD28-4B1A-BCD3-9C46BDC6B673}" dt="2025-10-14T14:50:02.665" v="1942" actId="20577"/>
          <ac:spMkLst>
            <pc:docMk/>
            <pc:sldMk cId="752489271" sldId="2146848835"/>
            <ac:spMk id="9" creationId="{0C2740FC-F862-E315-190A-1642E910918B}"/>
          </ac:spMkLst>
        </pc:spChg>
        <pc:picChg chg="add mod">
          <ac:chgData name="Rohrer, Priscilla (DEQ)" userId="92d8c80f-ea88-4bea-a73c-5d90a501af7e" providerId="ADAL" clId="{0929862E-AD28-4B1A-BCD3-9C46BDC6B673}" dt="2025-10-14T14:50:06.325" v="1943" actId="1076"/>
          <ac:picMkLst>
            <pc:docMk/>
            <pc:sldMk cId="752489271" sldId="2146848835"/>
            <ac:picMk id="6" creationId="{A9A49167-98B5-E548-5DA6-A816AD15634D}"/>
          </ac:picMkLst>
        </pc:picChg>
      </pc:sldChg>
      <pc:sldChg chg="modSp mod">
        <pc:chgData name="Rohrer, Priscilla (DEQ)" userId="92d8c80f-ea88-4bea-a73c-5d90a501af7e" providerId="ADAL" clId="{0929862E-AD28-4B1A-BCD3-9C46BDC6B673}" dt="2025-10-14T14:40:07.192" v="1714" actId="1036"/>
        <pc:sldMkLst>
          <pc:docMk/>
          <pc:sldMk cId="3634362901" sldId="2146848842"/>
        </pc:sldMkLst>
        <pc:graphicFrameChg chg="mod">
          <ac:chgData name="Rohrer, Priscilla (DEQ)" userId="92d8c80f-ea88-4bea-a73c-5d90a501af7e" providerId="ADAL" clId="{0929862E-AD28-4B1A-BCD3-9C46BDC6B673}" dt="2025-10-14T14:40:07.192" v="1714" actId="1036"/>
          <ac:graphicFrameMkLst>
            <pc:docMk/>
            <pc:sldMk cId="3634362901" sldId="2146848842"/>
            <ac:graphicFrameMk id="10" creationId="{BE68D1C6-667F-8D06-8C06-03F891D07EAC}"/>
          </ac:graphicFrameMkLst>
        </pc:graphicFrameChg>
      </pc:sldChg>
      <pc:sldChg chg="modSp mod">
        <pc:chgData name="Rohrer, Priscilla (DEQ)" userId="92d8c80f-ea88-4bea-a73c-5d90a501af7e" providerId="ADAL" clId="{0929862E-AD28-4B1A-BCD3-9C46BDC6B673}" dt="2025-10-14T14:48:47.636" v="1895" actId="20577"/>
        <pc:sldMkLst>
          <pc:docMk/>
          <pc:sldMk cId="3280594135" sldId="2146848844"/>
        </pc:sldMkLst>
        <pc:spChg chg="mod">
          <ac:chgData name="Rohrer, Priscilla (DEQ)" userId="92d8c80f-ea88-4bea-a73c-5d90a501af7e" providerId="ADAL" clId="{0929862E-AD28-4B1A-BCD3-9C46BDC6B673}" dt="2025-10-14T14:48:47.636" v="1895" actId="20577"/>
          <ac:spMkLst>
            <pc:docMk/>
            <pc:sldMk cId="3280594135" sldId="2146848844"/>
            <ac:spMk id="7" creationId="{609BFA3C-F85D-17A6-BEF3-D86FFBE3A0A7}"/>
          </ac:spMkLst>
        </pc:spChg>
      </pc:sldChg>
      <pc:sldChg chg="modSp mod">
        <pc:chgData name="Rohrer, Priscilla (DEQ)" userId="92d8c80f-ea88-4bea-a73c-5d90a501af7e" providerId="ADAL" clId="{0929862E-AD28-4B1A-BCD3-9C46BDC6B673}" dt="2025-10-14T14:45:13.612" v="1756" actId="115"/>
        <pc:sldMkLst>
          <pc:docMk/>
          <pc:sldMk cId="1772791104" sldId="2146848847"/>
        </pc:sldMkLst>
        <pc:spChg chg="mod">
          <ac:chgData name="Rohrer, Priscilla (DEQ)" userId="92d8c80f-ea88-4bea-a73c-5d90a501af7e" providerId="ADAL" clId="{0929862E-AD28-4B1A-BCD3-9C46BDC6B673}" dt="2025-10-14T14:45:13.612" v="1756" actId="115"/>
          <ac:spMkLst>
            <pc:docMk/>
            <pc:sldMk cId="1772791104" sldId="2146848847"/>
            <ac:spMk id="2" creationId="{AD70AF7F-ED3C-3866-3B22-70DF77998467}"/>
          </ac:spMkLst>
        </pc:spChg>
      </pc:sldChg>
      <pc:sldChg chg="modSp mod">
        <pc:chgData name="Rohrer, Priscilla (DEQ)" userId="92d8c80f-ea88-4bea-a73c-5d90a501af7e" providerId="ADAL" clId="{0929862E-AD28-4B1A-BCD3-9C46BDC6B673}" dt="2025-10-14T14:41:09.041" v="1739" actId="1036"/>
        <pc:sldMkLst>
          <pc:docMk/>
          <pc:sldMk cId="311535724" sldId="2146848848"/>
        </pc:sldMkLst>
        <pc:graphicFrameChg chg="mod">
          <ac:chgData name="Rohrer, Priscilla (DEQ)" userId="92d8c80f-ea88-4bea-a73c-5d90a501af7e" providerId="ADAL" clId="{0929862E-AD28-4B1A-BCD3-9C46BDC6B673}" dt="2025-10-14T14:41:07.329" v="1735" actId="1036"/>
          <ac:graphicFrameMkLst>
            <pc:docMk/>
            <pc:sldMk cId="311535724" sldId="2146848848"/>
            <ac:graphicFrameMk id="10" creationId="{315F5B9F-43E1-4B07-1F8D-A7A5C97BC401}"/>
          </ac:graphicFrameMkLst>
        </pc:graphicFrameChg>
        <pc:picChg chg="mod">
          <ac:chgData name="Rohrer, Priscilla (DEQ)" userId="92d8c80f-ea88-4bea-a73c-5d90a501af7e" providerId="ADAL" clId="{0929862E-AD28-4B1A-BCD3-9C46BDC6B673}" dt="2025-10-14T14:41:09.041" v="1739" actId="1036"/>
          <ac:picMkLst>
            <pc:docMk/>
            <pc:sldMk cId="311535724" sldId="2146848848"/>
            <ac:picMk id="6" creationId="{C2097165-28B1-CFB7-EEA3-A755DFA24DB6}"/>
          </ac:picMkLst>
        </pc:picChg>
      </pc:sldChg>
      <pc:sldChg chg="modSp mod">
        <pc:chgData name="Rohrer, Priscilla (DEQ)" userId="92d8c80f-ea88-4bea-a73c-5d90a501af7e" providerId="ADAL" clId="{0929862E-AD28-4B1A-BCD3-9C46BDC6B673}" dt="2025-10-14T21:16:55.732" v="1995" actId="14100"/>
        <pc:sldMkLst>
          <pc:docMk/>
          <pc:sldMk cId="2561639469" sldId="2146848852"/>
        </pc:sldMkLst>
        <pc:spChg chg="mod">
          <ac:chgData name="Rohrer, Priscilla (DEQ)" userId="92d8c80f-ea88-4bea-a73c-5d90a501af7e" providerId="ADAL" clId="{0929862E-AD28-4B1A-BCD3-9C46BDC6B673}" dt="2025-10-14T21:16:55.732" v="1995" actId="14100"/>
          <ac:spMkLst>
            <pc:docMk/>
            <pc:sldMk cId="2561639469" sldId="2146848852"/>
            <ac:spMk id="5" creationId="{4A5A1600-707C-4FE5-51FB-9711F4E82178}"/>
          </ac:spMkLst>
        </pc:spChg>
        <pc:picChg chg="mod">
          <ac:chgData name="Rohrer, Priscilla (DEQ)" userId="92d8c80f-ea88-4bea-a73c-5d90a501af7e" providerId="ADAL" clId="{0929862E-AD28-4B1A-BCD3-9C46BDC6B673}" dt="2025-10-14T21:16:50.870" v="1994" actId="1037"/>
          <ac:picMkLst>
            <pc:docMk/>
            <pc:sldMk cId="2561639469" sldId="2146848852"/>
            <ac:picMk id="6" creationId="{E16163B6-BC74-63AD-E64B-88F6F6B8A04B}"/>
          </ac:picMkLst>
        </pc:picChg>
      </pc:sldChg>
      <pc:sldChg chg="modSp mod">
        <pc:chgData name="Rohrer, Priscilla (DEQ)" userId="92d8c80f-ea88-4bea-a73c-5d90a501af7e" providerId="ADAL" clId="{0929862E-AD28-4B1A-BCD3-9C46BDC6B673}" dt="2025-10-14T14:40:23.393" v="1719" actId="1036"/>
        <pc:sldMkLst>
          <pc:docMk/>
          <pc:sldMk cId="3858549309" sldId="2146848857"/>
        </pc:sldMkLst>
        <pc:graphicFrameChg chg="mod">
          <ac:chgData name="Rohrer, Priscilla (DEQ)" userId="92d8c80f-ea88-4bea-a73c-5d90a501af7e" providerId="ADAL" clId="{0929862E-AD28-4B1A-BCD3-9C46BDC6B673}" dt="2025-10-14T14:39:52.180" v="1706" actId="1036"/>
          <ac:graphicFrameMkLst>
            <pc:docMk/>
            <pc:sldMk cId="3858549309" sldId="2146848857"/>
            <ac:graphicFrameMk id="11" creationId="{2E844398-42D1-31FB-AFD9-1D2D44C5E948}"/>
          </ac:graphicFrameMkLst>
        </pc:graphicFrameChg>
        <pc:picChg chg="mod">
          <ac:chgData name="Rohrer, Priscilla (DEQ)" userId="92d8c80f-ea88-4bea-a73c-5d90a501af7e" providerId="ADAL" clId="{0929862E-AD28-4B1A-BCD3-9C46BDC6B673}" dt="2025-10-14T14:40:23.393" v="1719" actId="1036"/>
          <ac:picMkLst>
            <pc:docMk/>
            <pc:sldMk cId="3858549309" sldId="2146848857"/>
            <ac:picMk id="1026" creationId="{532C739C-97C3-11CF-C74D-C866F90E7187}"/>
          </ac:picMkLst>
        </pc:picChg>
      </pc:sldChg>
      <pc:sldChg chg="modSp">
        <pc:chgData name="Rohrer, Priscilla (DEQ)" userId="92d8c80f-ea88-4bea-a73c-5d90a501af7e" providerId="ADAL" clId="{0929862E-AD28-4B1A-BCD3-9C46BDC6B673}" dt="2025-10-14T14:44:34.352" v="1752" actId="1037"/>
        <pc:sldMkLst>
          <pc:docMk/>
          <pc:sldMk cId="3712909069" sldId="2146848858"/>
        </pc:sldMkLst>
        <pc:picChg chg="mod">
          <ac:chgData name="Rohrer, Priscilla (DEQ)" userId="92d8c80f-ea88-4bea-a73c-5d90a501af7e" providerId="ADAL" clId="{0929862E-AD28-4B1A-BCD3-9C46BDC6B673}" dt="2025-10-14T14:44:34.352" v="1752" actId="1037"/>
          <ac:picMkLst>
            <pc:docMk/>
            <pc:sldMk cId="3712909069" sldId="2146848858"/>
            <ac:picMk id="1026" creationId="{A537A186-64BA-BBA4-D07F-FCCD6C647F52}"/>
          </ac:picMkLst>
        </pc:picChg>
      </pc:sldChg>
      <pc:sldChg chg="modSp mod">
        <pc:chgData name="Rohrer, Priscilla (DEQ)" userId="92d8c80f-ea88-4bea-a73c-5d90a501af7e" providerId="ADAL" clId="{0929862E-AD28-4B1A-BCD3-9C46BDC6B673}" dt="2025-10-14T14:33:43.770" v="1667" actId="13926"/>
        <pc:sldMkLst>
          <pc:docMk/>
          <pc:sldMk cId="3817040185" sldId="2146848859"/>
        </pc:sldMkLst>
        <pc:graphicFrameChg chg="modGraphic">
          <ac:chgData name="Rohrer, Priscilla (DEQ)" userId="92d8c80f-ea88-4bea-a73c-5d90a501af7e" providerId="ADAL" clId="{0929862E-AD28-4B1A-BCD3-9C46BDC6B673}" dt="2025-10-14T14:33:43.770" v="1667" actId="13926"/>
          <ac:graphicFrameMkLst>
            <pc:docMk/>
            <pc:sldMk cId="3817040185" sldId="2146848859"/>
            <ac:graphicFrameMk id="5" creationId="{FB95F332-5E54-7946-CD53-CCBBE31151C3}"/>
          </ac:graphicFrameMkLst>
        </pc:graphicFrameChg>
      </pc:sldChg>
      <pc:sldChg chg="modSp mod">
        <pc:chgData name="Rohrer, Priscilla (DEQ)" userId="92d8c80f-ea88-4bea-a73c-5d90a501af7e" providerId="ADAL" clId="{0929862E-AD28-4B1A-BCD3-9C46BDC6B673}" dt="2025-10-14T21:15:07.202" v="1972" actId="20577"/>
        <pc:sldMkLst>
          <pc:docMk/>
          <pc:sldMk cId="537000391" sldId="2146848860"/>
        </pc:sldMkLst>
        <pc:spChg chg="mod">
          <ac:chgData name="Rohrer, Priscilla (DEQ)" userId="92d8c80f-ea88-4bea-a73c-5d90a501af7e" providerId="ADAL" clId="{0929862E-AD28-4B1A-BCD3-9C46BDC6B673}" dt="2025-10-14T21:15:07.202" v="1972" actId="20577"/>
          <ac:spMkLst>
            <pc:docMk/>
            <pc:sldMk cId="537000391" sldId="2146848860"/>
            <ac:spMk id="3" creationId="{D6930E39-F4B4-2C0B-45C6-A7BB4EF81F30}"/>
          </ac:spMkLst>
        </pc:spChg>
      </pc:sldChg>
      <pc:sldChg chg="del">
        <pc:chgData name="Rohrer, Priscilla (DEQ)" userId="92d8c80f-ea88-4bea-a73c-5d90a501af7e" providerId="ADAL" clId="{0929862E-AD28-4B1A-BCD3-9C46BDC6B673}" dt="2025-10-13T15:58:10.045" v="1576" actId="47"/>
        <pc:sldMkLst>
          <pc:docMk/>
          <pc:sldMk cId="2111145280" sldId="2146848862"/>
        </pc:sldMkLst>
      </pc:sldChg>
      <pc:sldChg chg="add mod modNotesTx">
        <pc:chgData name="Rohrer, Priscilla (DEQ)" userId="92d8c80f-ea88-4bea-a73c-5d90a501af7e" providerId="ADAL" clId="{0929862E-AD28-4B1A-BCD3-9C46BDC6B673}" dt="2025-10-13T14:50:29.522" v="1534" actId="27918"/>
        <pc:sldMkLst>
          <pc:docMk/>
          <pc:sldMk cId="2686483848" sldId="214684886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Permit Approvals (Last 12 Months)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New SWPs</c:v>
                </c:pt>
                <c:pt idx="1">
                  <c:v>Major Mods</c:v>
                </c:pt>
                <c:pt idx="2">
                  <c:v>Minor Mods</c:v>
                </c:pt>
                <c:pt idx="3">
                  <c:v>Authorizations</c:v>
                </c:pt>
                <c:pt idx="4">
                  <c:v>New PBRs</c:v>
                </c:pt>
                <c:pt idx="5">
                  <c:v>PBR Mods</c:v>
                </c:pt>
              </c:strCache>
            </c:strRef>
          </c:cat>
          <c:val>
            <c:numRef>
              <c:f>Sheet1!$B$2:$B$7</c:f>
              <c:numCache>
                <c:formatCode>General</c:formatCode>
                <c:ptCount val="6"/>
                <c:pt idx="0">
                  <c:v>2</c:v>
                </c:pt>
                <c:pt idx="1">
                  <c:v>10</c:v>
                </c:pt>
                <c:pt idx="2">
                  <c:v>43</c:v>
                </c:pt>
                <c:pt idx="3">
                  <c:v>34</c:v>
                </c:pt>
                <c:pt idx="4">
                  <c:v>1</c:v>
                </c:pt>
                <c:pt idx="5">
                  <c:v>25</c:v>
                </c:pt>
              </c:numCache>
            </c:numRef>
          </c:val>
          <c:extLst>
            <c:ext xmlns:c16="http://schemas.microsoft.com/office/drawing/2014/chart" uri="{C3380CC4-5D6E-409C-BE32-E72D297353CC}">
              <c16:uniqueId val="{00000000-66DE-46F2-84EE-CDC96C391FA3}"/>
            </c:ext>
          </c:extLst>
        </c:ser>
        <c:ser>
          <c:idx val="1"/>
          <c:order val="1"/>
          <c:tx>
            <c:strRef>
              <c:f>Sheet1!$C$1</c:f>
              <c:strCache>
                <c:ptCount val="1"/>
                <c:pt idx="0">
                  <c:v>Applications Under Review</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New SWPs</c:v>
                </c:pt>
                <c:pt idx="1">
                  <c:v>Major Mods</c:v>
                </c:pt>
                <c:pt idx="2">
                  <c:v>Minor Mods</c:v>
                </c:pt>
                <c:pt idx="3">
                  <c:v>Authorizations</c:v>
                </c:pt>
                <c:pt idx="4">
                  <c:v>New PBRs</c:v>
                </c:pt>
                <c:pt idx="5">
                  <c:v>PBR Mods</c:v>
                </c:pt>
              </c:strCache>
            </c:strRef>
          </c:cat>
          <c:val>
            <c:numRef>
              <c:f>Sheet1!$C$2:$C$7</c:f>
              <c:numCache>
                <c:formatCode>General</c:formatCode>
                <c:ptCount val="6"/>
                <c:pt idx="0">
                  <c:v>3</c:v>
                </c:pt>
                <c:pt idx="1">
                  <c:v>14</c:v>
                </c:pt>
                <c:pt idx="2">
                  <c:v>39</c:v>
                </c:pt>
                <c:pt idx="3">
                  <c:v>35</c:v>
                </c:pt>
                <c:pt idx="4">
                  <c:v>5</c:v>
                </c:pt>
                <c:pt idx="5">
                  <c:v>12</c:v>
                </c:pt>
              </c:numCache>
            </c:numRef>
          </c:val>
          <c:extLst>
            <c:ext xmlns:c16="http://schemas.microsoft.com/office/drawing/2014/chart" uri="{C3380CC4-5D6E-409C-BE32-E72D297353CC}">
              <c16:uniqueId val="{00000001-66DE-46F2-84EE-CDC96C391FA3}"/>
            </c:ext>
          </c:extLst>
        </c:ser>
        <c:dLbls>
          <c:showLegendKey val="0"/>
          <c:showVal val="0"/>
          <c:showCatName val="0"/>
          <c:showSerName val="0"/>
          <c:showPercent val="0"/>
          <c:showBubbleSize val="0"/>
        </c:dLbls>
        <c:gapWidth val="219"/>
        <c:overlap val="-27"/>
        <c:axId val="1057539264"/>
        <c:axId val="1057541664"/>
      </c:barChart>
      <c:catAx>
        <c:axId val="105753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7541664"/>
        <c:crosses val="autoZero"/>
        <c:auto val="1"/>
        <c:lblAlgn val="ctr"/>
        <c:lblOffset val="100"/>
        <c:noMultiLvlLbl val="0"/>
      </c:catAx>
      <c:valAx>
        <c:axId val="1057541664"/>
        <c:scaling>
          <c:orientation val="minMax"/>
          <c:max val="5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57539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bg1"/>
                </a:solidFill>
                <a:latin typeface="+mn-lt"/>
                <a:ea typeface="+mn-ea"/>
                <a:cs typeface="+mn-cs"/>
              </a:defRPr>
            </a:pPr>
            <a:r>
              <a:rPr lang="en-US" dirty="0"/>
              <a:t> </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bg1"/>
              </a:solidFill>
              <a:latin typeface="+mn-lt"/>
              <a:ea typeface="+mn-ea"/>
              <a:cs typeface="+mn-cs"/>
            </a:defRPr>
          </a:pPr>
          <a:endParaRPr lang="en-US"/>
        </a:p>
      </c:txPr>
    </c:title>
    <c:autoTitleDeleted val="0"/>
    <c:plotArea>
      <c:layout/>
      <c:pieChart>
        <c:varyColors val="1"/>
        <c:ser>
          <c:idx val="0"/>
          <c:order val="0"/>
          <c:tx>
            <c:strRef>
              <c:f>Sheet1!$B$1</c:f>
              <c:strCache>
                <c:ptCount val="1"/>
                <c:pt idx="0">
                  <c:v>Solid Waste Facilities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D48-4A1C-A0A4-4D55CCFA1DB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D48-4A1C-A0A4-4D55CCFA1DB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D48-4A1C-A0A4-4D55CCFA1DB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D48-4A1C-A0A4-4D55CCFA1DB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D48-4A1C-A0A4-4D55CCFA1DB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D48-4A1C-A0A4-4D55CCFA1DB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D48-4A1C-A0A4-4D55CCFA1DB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D48-4A1C-A0A4-4D55CCFA1DB8}"/>
              </c:ext>
            </c:extLst>
          </c:dPt>
          <c:dLbls>
            <c:dLbl>
              <c:idx val="0"/>
              <c:layout>
                <c:manualLayout>
                  <c:x val="-0.18568510666235519"/>
                  <c:y val="0.20715173392605857"/>
                </c:manualLayout>
              </c:layout>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D48-4A1C-A0A4-4D55CCFA1DB8}"/>
                </c:ext>
              </c:extLst>
            </c:dLbl>
            <c:dLbl>
              <c:idx val="1"/>
              <c:layout>
                <c:manualLayout>
                  <c:x val="-0.20361358058972054"/>
                  <c:y val="-0.20461421567327809"/>
                </c:manualLayout>
              </c:layout>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0174499481117605"/>
                      <c:h val="0.17794678158716884"/>
                    </c:manualLayout>
                  </c15:layout>
                </c:ext>
                <c:ext xmlns:c16="http://schemas.microsoft.com/office/drawing/2014/chart" uri="{C3380CC4-5D6E-409C-BE32-E72D297353CC}">
                  <c16:uniqueId val="{00000003-BD48-4A1C-A0A4-4D55CCFA1DB8}"/>
                </c:ext>
              </c:extLst>
            </c:dLbl>
            <c:dLbl>
              <c:idx val="2"/>
              <c:layout>
                <c:manualLayout>
                  <c:x val="0.17219450280778575"/>
                  <c:y val="-0.15073331626216621"/>
                </c:manualLayout>
              </c:layout>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D48-4A1C-A0A4-4D55CCFA1DB8}"/>
                </c:ext>
              </c:extLst>
            </c:dLbl>
            <c:dLbl>
              <c:idx val="3"/>
              <c:layout>
                <c:manualLayout>
                  <c:x val="0.1777571115992255"/>
                  <c:y val="7.3351259177570238E-2"/>
                </c:manualLayout>
              </c:layout>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D48-4A1C-A0A4-4D55CCFA1DB8}"/>
                </c:ext>
              </c:extLst>
            </c:dLbl>
            <c:dLbl>
              <c:idx val="4"/>
              <c:layout>
                <c:manualLayout>
                  <c:x val="-7.3237716159400543E-2"/>
                  <c:y val="9.2285991496410869E-2"/>
                </c:manualLayout>
              </c:layout>
              <c:spPr>
                <a:xfrm>
                  <a:off x="55670" y="1394234"/>
                  <a:ext cx="881607" cy="537840"/>
                </a:xfrm>
                <a:solidFill>
                  <a:prstClr val="white"/>
                </a:solid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borderCallout1">
                      <a:avLst>
                        <a:gd name="adj1" fmla="val 53158"/>
                        <a:gd name="adj2" fmla="val 100834"/>
                        <a:gd name="adj3" fmla="val 49226"/>
                        <a:gd name="adj4" fmla="val 99052"/>
                      </a:avLst>
                    </a:prstGeom>
                    <a:noFill/>
                    <a:ln>
                      <a:noFill/>
                    </a:ln>
                  </c15:spPr>
                  <c15:layout>
                    <c:manualLayout>
                      <c:w val="0.14917686960526863"/>
                      <c:h val="0.14992198834574014"/>
                    </c:manualLayout>
                  </c15:layout>
                </c:ext>
                <c:ext xmlns:c16="http://schemas.microsoft.com/office/drawing/2014/chart" uri="{C3380CC4-5D6E-409C-BE32-E72D297353CC}">
                  <c16:uniqueId val="{00000009-BD48-4A1C-A0A4-4D55CCFA1DB8}"/>
                </c:ext>
              </c:extLst>
            </c:dLbl>
            <c:dLbl>
              <c:idx val="5"/>
              <c:layout>
                <c:manualLayout>
                  <c:x val="7.4432930833560401E-3"/>
                  <c:y val="5.5425359006310388E-3"/>
                </c:manualLayout>
              </c:layout>
              <c:showLegendKey val="0"/>
              <c:showVal val="0"/>
              <c:showCatName val="1"/>
              <c:showSerName val="0"/>
              <c:showPercent val="1"/>
              <c:showBubbleSize val="0"/>
              <c:extLst>
                <c:ext xmlns:c15="http://schemas.microsoft.com/office/drawing/2012/chart" uri="{CE6537A1-D6FC-4f65-9D91-7224C49458BB}">
                  <c15:layout>
                    <c:manualLayout>
                      <c:w val="0.26791167983712522"/>
                      <c:h val="0.17287476553713935"/>
                    </c:manualLayout>
                  </c15:layout>
                </c:ext>
                <c:ext xmlns:c16="http://schemas.microsoft.com/office/drawing/2014/chart" uri="{C3380CC4-5D6E-409C-BE32-E72D297353CC}">
                  <c16:uniqueId val="{0000000B-BD48-4A1C-A0A4-4D55CCFA1DB8}"/>
                </c:ext>
              </c:extLst>
            </c:dLbl>
            <c:dLbl>
              <c:idx val="6"/>
              <c:layout>
                <c:manualLayout>
                  <c:x val="0.11819325369973381"/>
                  <c:y val="-7.9983340509711936E-3"/>
                </c:manualLayout>
              </c:layout>
              <c:showLegendKey val="0"/>
              <c:showVal val="0"/>
              <c:showCatName val="1"/>
              <c:showSerName val="0"/>
              <c:showPercent val="1"/>
              <c:showBubbleSize val="0"/>
              <c:extLst>
                <c:ext xmlns:c15="http://schemas.microsoft.com/office/drawing/2012/chart" uri="{CE6537A1-D6FC-4f65-9D91-7224C49458BB}">
                  <c15:layout>
                    <c:manualLayout>
                      <c:w val="0.23530948279683128"/>
                      <c:h val="0.13125439853836801"/>
                    </c:manualLayout>
                  </c15:layout>
                </c:ext>
                <c:ext xmlns:c16="http://schemas.microsoft.com/office/drawing/2014/chart" uri="{C3380CC4-5D6E-409C-BE32-E72D297353CC}">
                  <c16:uniqueId val="{0000000D-BD48-4A1C-A0A4-4D55CCFA1DB8}"/>
                </c:ext>
              </c:extLst>
            </c:dLbl>
            <c:dLbl>
              <c:idx val="7"/>
              <c:layout>
                <c:manualLayout>
                  <c:x val="0.26862083885169363"/>
                  <c:y val="2.3896333938878734E-2"/>
                </c:manualLayout>
              </c:layout>
              <c:tx>
                <c:rich>
                  <a:bodyPr/>
                  <a:lstStyle/>
                  <a:p>
                    <a:fld id="{FC870C2C-71A4-495A-BCA7-F8C71BB9F733}" type="CATEGORYNAME">
                      <a:rPr lang="en-US">
                        <a:solidFill>
                          <a:srgbClr val="404040"/>
                        </a:solidFill>
                      </a:rPr>
                      <a:pPr/>
                      <a:t>[CATEGORY NAME]</a:t>
                    </a:fld>
                    <a:r>
                      <a:rPr lang="en-US" baseline="0" dirty="0"/>
                      <a:t>
</a:t>
                    </a:r>
                    <a:fld id="{C87ADAAA-A9DF-4E5C-B126-18C00EF1FEEE}" type="PERCENTAGE">
                      <a:rPr lang="en-US" baseline="0"/>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layout>
                    <c:manualLayout>
                      <c:w val="0.23487281225306411"/>
                      <c:h val="0.1310625996121064"/>
                    </c:manualLayout>
                  </c15:layout>
                  <c15:dlblFieldTable/>
                  <c15:showDataLabelsRange val="0"/>
                </c:ext>
                <c:ext xmlns:c16="http://schemas.microsoft.com/office/drawing/2014/chart" uri="{C3380CC4-5D6E-409C-BE32-E72D297353CC}">
                  <c16:uniqueId val="{0000000F-BD48-4A1C-A0A4-4D55CCFA1DB8}"/>
                </c:ext>
              </c:extLst>
            </c:dLbl>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Active Landfills</c:v>
                </c:pt>
                <c:pt idx="1">
                  <c:v>Landfills in Post-Closure Care</c:v>
                </c:pt>
                <c:pt idx="2">
                  <c:v>Transfer Stations</c:v>
                </c:pt>
                <c:pt idx="3">
                  <c:v>Material Recovery Facilities</c:v>
                </c:pt>
                <c:pt idx="4">
                  <c:v>Compost Facilities</c:v>
                </c:pt>
                <c:pt idx="5">
                  <c:v>Regulated Medical Waste Facilities</c:v>
                </c:pt>
                <c:pt idx="6">
                  <c:v>WTE &amp; Incinerators</c:v>
                </c:pt>
                <c:pt idx="7">
                  <c:v>Surface Impoundments</c:v>
                </c:pt>
              </c:strCache>
            </c:strRef>
          </c:cat>
          <c:val>
            <c:numRef>
              <c:f>Sheet1!$B$2:$B$9</c:f>
              <c:numCache>
                <c:formatCode>General</c:formatCode>
                <c:ptCount val="8"/>
                <c:pt idx="0">
                  <c:v>82</c:v>
                </c:pt>
                <c:pt idx="1">
                  <c:v>106</c:v>
                </c:pt>
                <c:pt idx="2">
                  <c:v>58</c:v>
                </c:pt>
                <c:pt idx="3">
                  <c:v>52</c:v>
                </c:pt>
                <c:pt idx="4">
                  <c:v>14</c:v>
                </c:pt>
                <c:pt idx="5">
                  <c:v>12</c:v>
                </c:pt>
                <c:pt idx="6">
                  <c:v>6</c:v>
                </c:pt>
                <c:pt idx="7">
                  <c:v>9</c:v>
                </c:pt>
              </c:numCache>
            </c:numRef>
          </c:val>
          <c:extLst>
            <c:ext xmlns:c16="http://schemas.microsoft.com/office/drawing/2014/chart" uri="{C3380CC4-5D6E-409C-BE32-E72D297353CC}">
              <c16:uniqueId val="{00000000-E476-43C9-A3D9-DAB8743C817C}"/>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155-493A-8083-2AD350F6518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155-493A-8083-2AD350F6518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155-493A-8083-2AD350F6518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155-493A-8083-2AD350F6518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155-493A-8083-2AD350F65185}"/>
              </c:ext>
            </c:extLst>
          </c:dPt>
          <c:dLbls>
            <c:dLbl>
              <c:idx val="0"/>
              <c:layout>
                <c:manualLayout>
                  <c:x val="-0.19876276818608682"/>
                  <c:y val="-0.26894751867288835"/>
                </c:manualLayout>
              </c:layout>
              <c:tx>
                <c:rich>
                  <a:bodyPr/>
                  <a:lstStyle/>
                  <a:p>
                    <a:fld id="{F31262C3-64D4-4C25-B3B6-4154E1ECFE1F}" type="PERCENTAGE">
                      <a:rPr lang="en-US" sz="1600" smtClean="0">
                        <a:solidFill>
                          <a:schemeClr val="bg1"/>
                        </a:solidFill>
                        <a:latin typeface="Arial" panose="020B0604020202020204" pitchFamily="34" charset="0"/>
                        <a:cs typeface="Arial" panose="020B0604020202020204" pitchFamily="34" charset="0"/>
                      </a:rPr>
                      <a:pPr/>
                      <a:t>[PERCENTAGE]</a:t>
                    </a:fld>
                    <a:r>
                      <a:rPr lang="en-US" sz="1600" dirty="0">
                        <a:solidFill>
                          <a:schemeClr val="bg1"/>
                        </a:solidFill>
                        <a:latin typeface="Arial" panose="020B0604020202020204" pitchFamily="34" charset="0"/>
                        <a:cs typeface="Arial" panose="020B0604020202020204" pitchFamily="34" charset="0"/>
                      </a:rPr>
                      <a:t> In Compliance</a:t>
                    </a:r>
                  </a:p>
                </c:rich>
              </c:tx>
              <c:showLegendKey val="0"/>
              <c:showVal val="0"/>
              <c:showCatName val="0"/>
              <c:showSerName val="0"/>
              <c:showPercent val="1"/>
              <c:showBubbleSize val="0"/>
              <c:extLst>
                <c:ext xmlns:c15="http://schemas.microsoft.com/office/drawing/2012/chart" uri="{CE6537A1-D6FC-4f65-9D91-7224C49458BB}">
                  <c15:layout>
                    <c:manualLayout>
                      <c:w val="0.20923828124999999"/>
                      <c:h val="0.20104163314457149"/>
                    </c:manualLayout>
                  </c15:layout>
                  <c15:dlblFieldTable/>
                  <c15:showDataLabelsRange val="0"/>
                </c:ext>
                <c:ext xmlns:c16="http://schemas.microsoft.com/office/drawing/2014/chart" uri="{C3380CC4-5D6E-409C-BE32-E72D297353CC}">
                  <c16:uniqueId val="{00000001-4155-493A-8083-2AD350F65185}"/>
                </c:ext>
              </c:extLst>
            </c:dLbl>
            <c:dLbl>
              <c:idx val="1"/>
              <c:layout>
                <c:manualLayout>
                  <c:x val="0"/>
                  <c:y val="7.8133489740941225E-2"/>
                </c:manualLayout>
              </c:layout>
              <c:tx>
                <c:rich>
                  <a:bodyPr rot="0" spcFirstLastPara="1" vertOverflow="ellipsis" vert="horz" wrap="square" lIns="38100" tIns="19050" rIns="38100" bIns="19050" anchor="ctr" anchorCtr="1">
                    <a:noAutofit/>
                  </a:bodyPr>
                  <a:lstStyle/>
                  <a:p>
                    <a:pPr>
                      <a:defRPr sz="1600" b="1" i="0" u="none" strike="noStrike" kern="1200" baseline="0">
                        <a:solidFill>
                          <a:srgbClr val="404040"/>
                        </a:solidFill>
                        <a:latin typeface="Arial" panose="020B0604020202020204" pitchFamily="34" charset="0"/>
                        <a:ea typeface="+mn-ea"/>
                        <a:cs typeface="Arial" panose="020B0604020202020204" pitchFamily="34" charset="0"/>
                      </a:defRPr>
                    </a:pPr>
                    <a:fld id="{C370446D-13E6-4132-B79C-8A2CAED05AF4}" type="PERCENTAGE">
                      <a:rPr lang="en-US" sz="1600" smtClean="0">
                        <a:solidFill>
                          <a:srgbClr val="404040"/>
                        </a:solidFill>
                        <a:latin typeface="Arial" panose="020B0604020202020204" pitchFamily="34" charset="0"/>
                        <a:cs typeface="Arial" panose="020B0604020202020204" pitchFamily="34" charset="0"/>
                      </a:rPr>
                      <a:pPr>
                        <a:defRPr sz="1600" b="1">
                          <a:solidFill>
                            <a:srgbClr val="404040"/>
                          </a:solidFill>
                          <a:latin typeface="Arial" panose="020B0604020202020204" pitchFamily="34" charset="0"/>
                          <a:cs typeface="Arial" panose="020B0604020202020204" pitchFamily="34" charset="0"/>
                        </a:defRPr>
                      </a:pPr>
                      <a:t>[PERCENTAGE]</a:t>
                    </a:fld>
                    <a:r>
                      <a:rPr lang="en-US" sz="1600">
                        <a:solidFill>
                          <a:srgbClr val="404040"/>
                        </a:solidFill>
                        <a:latin typeface="Arial" panose="020B0604020202020204" pitchFamily="34" charset="0"/>
                        <a:cs typeface="Arial" panose="020B0604020202020204" pitchFamily="34" charset="0"/>
                      </a:rPr>
                      <a:t> </a:t>
                    </a:r>
                    <a:fld id="{ED717665-4136-4BD8-9100-781508D4712B}" type="CATEGORYNAME">
                      <a:rPr lang="en-US" sz="1600" smtClean="0">
                        <a:solidFill>
                          <a:srgbClr val="404040"/>
                        </a:solidFill>
                        <a:latin typeface="Arial" panose="020B0604020202020204" pitchFamily="34" charset="0"/>
                        <a:cs typeface="Arial" panose="020B0604020202020204" pitchFamily="34" charset="0"/>
                      </a:rPr>
                      <a:pPr>
                        <a:defRPr sz="1600" b="1">
                          <a:solidFill>
                            <a:srgbClr val="404040"/>
                          </a:solidFill>
                          <a:latin typeface="Arial" panose="020B0604020202020204" pitchFamily="34" charset="0"/>
                          <a:cs typeface="Arial" panose="020B0604020202020204" pitchFamily="34" charset="0"/>
                        </a:defRPr>
                      </a:pPr>
                      <a:t>[CATEGORY NAME]</a:t>
                    </a:fld>
                    <a:r>
                      <a:rPr lang="en-US" sz="1600">
                        <a:solidFill>
                          <a:srgbClr val="404040"/>
                        </a:solidFill>
                        <a:latin typeface="Arial" panose="020B0604020202020204" pitchFamily="34" charset="0"/>
                        <a:cs typeface="Arial" panose="020B0604020202020204" pitchFamily="34" charset="0"/>
                      </a:rPr>
                      <a:t>s</a:t>
                    </a: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rgbClr val="40404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31612686852588623"/>
                      <c:h val="0.16605152108128871"/>
                    </c:manualLayout>
                  </c15:layout>
                  <c15:dlblFieldTable/>
                  <c15:showDataLabelsRange val="0"/>
                </c:ext>
                <c:ext xmlns:c16="http://schemas.microsoft.com/office/drawing/2014/chart" uri="{C3380CC4-5D6E-409C-BE32-E72D297353CC}">
                  <c16:uniqueId val="{00000003-4155-493A-8083-2AD350F65185}"/>
                </c:ext>
              </c:extLst>
            </c:dLbl>
            <c:dLbl>
              <c:idx val="2"/>
              <c:layout>
                <c:manualLayout>
                  <c:x val="2.0424406231622639E-3"/>
                  <c:y val="1.3974535318879471E-2"/>
                </c:manualLayout>
              </c:layout>
              <c:tx>
                <c:rich>
                  <a:bodyPr rot="0" spcFirstLastPara="1" vertOverflow="ellipsis" vert="horz" wrap="square" lIns="38100" tIns="19050" rIns="38100" bIns="19050" anchor="ctr" anchorCtr="1">
                    <a:noAutofit/>
                  </a:bodyPr>
                  <a:lstStyle/>
                  <a:p>
                    <a:pPr>
                      <a:defRPr sz="1600" b="1" i="0" u="none" strike="noStrike" kern="1200" baseline="0">
                        <a:solidFill>
                          <a:srgbClr val="404040"/>
                        </a:solidFill>
                        <a:latin typeface="Arial" panose="020B0604020202020204" pitchFamily="34" charset="0"/>
                        <a:ea typeface="+mn-ea"/>
                        <a:cs typeface="Arial" panose="020B0604020202020204" pitchFamily="34" charset="0"/>
                      </a:defRPr>
                    </a:pPr>
                    <a:fld id="{0939623D-A1AB-4638-A2B7-4F2CFA4C6B33}" type="PERCENTAGE">
                      <a:rPr lang="en-US" sz="1600" smtClean="0">
                        <a:solidFill>
                          <a:srgbClr val="404040"/>
                        </a:solidFill>
                        <a:latin typeface="Arial" panose="020B0604020202020204" pitchFamily="34" charset="0"/>
                        <a:cs typeface="Arial" panose="020B0604020202020204" pitchFamily="34" charset="0"/>
                      </a:rPr>
                      <a:pPr>
                        <a:defRPr sz="1600" b="1">
                          <a:solidFill>
                            <a:srgbClr val="404040"/>
                          </a:solidFill>
                          <a:latin typeface="Arial" panose="020B0604020202020204" pitchFamily="34" charset="0"/>
                          <a:cs typeface="Arial" panose="020B0604020202020204" pitchFamily="34" charset="0"/>
                        </a:defRPr>
                      </a:pPr>
                      <a:t>[PERCENTAGE]</a:t>
                    </a:fld>
                    <a:r>
                      <a:rPr lang="en-US" sz="1600">
                        <a:solidFill>
                          <a:srgbClr val="404040"/>
                        </a:solidFill>
                        <a:latin typeface="Arial" panose="020B0604020202020204" pitchFamily="34" charset="0"/>
                        <a:cs typeface="Arial" panose="020B0604020202020204" pitchFamily="34" charset="0"/>
                      </a:rPr>
                      <a:t> </a:t>
                    </a:r>
                    <a:fld id="{4DACEE34-7C0A-48B8-BE42-0785129E03B1}" type="CATEGORYNAME">
                      <a:rPr lang="en-US" sz="1600" smtClean="0">
                        <a:solidFill>
                          <a:srgbClr val="404040"/>
                        </a:solidFill>
                        <a:latin typeface="Arial" panose="020B0604020202020204" pitchFamily="34" charset="0"/>
                        <a:cs typeface="Arial" panose="020B0604020202020204" pitchFamily="34" charset="0"/>
                      </a:rPr>
                      <a:pPr>
                        <a:defRPr sz="1600" b="1">
                          <a:solidFill>
                            <a:srgbClr val="404040"/>
                          </a:solidFill>
                          <a:latin typeface="Arial" panose="020B0604020202020204" pitchFamily="34" charset="0"/>
                          <a:cs typeface="Arial" panose="020B0604020202020204" pitchFamily="34" charset="0"/>
                        </a:defRPr>
                      </a:pPr>
                      <a:t>[CATEGORY NAME]</a:t>
                    </a:fld>
                    <a:r>
                      <a:rPr lang="en-US" sz="1600">
                        <a:solidFill>
                          <a:srgbClr val="404040"/>
                        </a:solidFill>
                        <a:latin typeface="Arial" panose="020B0604020202020204" pitchFamily="34" charset="0"/>
                        <a:cs typeface="Arial" panose="020B0604020202020204" pitchFamily="34" charset="0"/>
                      </a:rPr>
                      <a:t>s</a:t>
                    </a: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rgbClr val="40404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3693460550486833"/>
                      <c:h val="0.13793552338587867"/>
                    </c:manualLayout>
                  </c15:layout>
                  <c15:dlblFieldTable/>
                  <c15:showDataLabelsRange val="0"/>
                </c:ext>
                <c:ext xmlns:c16="http://schemas.microsoft.com/office/drawing/2014/chart" uri="{C3380CC4-5D6E-409C-BE32-E72D297353CC}">
                  <c16:uniqueId val="{00000005-4155-493A-8083-2AD350F65185}"/>
                </c:ext>
              </c:extLst>
            </c:dLbl>
            <c:dLbl>
              <c:idx val="3"/>
              <c:layout>
                <c:manualLayout>
                  <c:x val="0.18232122778217286"/>
                  <c:y val="-5.6960744112655006E-3"/>
                </c:manualLayout>
              </c:layout>
              <c:tx>
                <c:rich>
                  <a:bodyPr rot="0" spcFirstLastPara="1" vertOverflow="ellipsis" vert="horz" wrap="square" lIns="38100" tIns="19050" rIns="38100" bIns="19050" anchor="ctr" anchorCtr="1">
                    <a:noAutofit/>
                  </a:bodyPr>
                  <a:lstStyle/>
                  <a:p>
                    <a:pPr>
                      <a:defRPr sz="1600" b="1" i="0" u="none" strike="noStrike" kern="1200" baseline="0">
                        <a:solidFill>
                          <a:srgbClr val="404040"/>
                        </a:solidFill>
                        <a:latin typeface="Arial" panose="020B0604020202020204" pitchFamily="34" charset="0"/>
                        <a:ea typeface="+mn-ea"/>
                        <a:cs typeface="Arial" panose="020B0604020202020204" pitchFamily="34" charset="0"/>
                      </a:defRPr>
                    </a:pPr>
                    <a:fld id="{6436241A-19FB-4049-A3ED-F45AD70DB6D2}" type="PERCENTAGE">
                      <a:rPr lang="en-US" sz="1600" smtClean="0">
                        <a:solidFill>
                          <a:srgbClr val="404040"/>
                        </a:solidFill>
                        <a:latin typeface="Arial" panose="020B0604020202020204" pitchFamily="34" charset="0"/>
                        <a:cs typeface="Arial" panose="020B0604020202020204" pitchFamily="34" charset="0"/>
                      </a:rPr>
                      <a:pPr>
                        <a:defRPr sz="1600" b="1">
                          <a:solidFill>
                            <a:srgbClr val="404040"/>
                          </a:solidFill>
                          <a:latin typeface="Arial" panose="020B0604020202020204" pitchFamily="34" charset="0"/>
                          <a:cs typeface="Arial" panose="020B0604020202020204" pitchFamily="34" charset="0"/>
                        </a:defRPr>
                      </a:pPr>
                      <a:t>[PERCENTAGE]</a:t>
                    </a:fld>
                    <a:r>
                      <a:rPr lang="en-US" sz="1600">
                        <a:solidFill>
                          <a:srgbClr val="404040"/>
                        </a:solidFill>
                        <a:latin typeface="Arial" panose="020B0604020202020204" pitchFamily="34" charset="0"/>
                        <a:cs typeface="Arial" panose="020B0604020202020204" pitchFamily="34" charset="0"/>
                      </a:rPr>
                      <a:t> Notices of Violation</a:t>
                    </a:r>
                    <a:r>
                      <a:rPr lang="en-US" sz="1600" baseline="0">
                        <a:solidFill>
                          <a:srgbClr val="404040"/>
                        </a:solidFill>
                        <a:latin typeface="Arial" panose="020B0604020202020204" pitchFamily="34" charset="0"/>
                        <a:cs typeface="Arial" panose="020B0604020202020204" pitchFamily="34" charset="0"/>
                      </a:rPr>
                      <a:t> &amp; Enforcement</a:t>
                    </a: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rgbClr val="40404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3895468224125414"/>
                      <c:h val="0.14246352363502354"/>
                    </c:manualLayout>
                  </c15:layout>
                  <c15:dlblFieldTable/>
                  <c15:showDataLabelsRange val="0"/>
                </c:ext>
                <c:ext xmlns:c16="http://schemas.microsoft.com/office/drawing/2014/chart" uri="{C3380CC4-5D6E-409C-BE32-E72D297353CC}">
                  <c16:uniqueId val="{00000007-4155-493A-8083-2AD350F6518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40404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No Deficiency Letter (In Compliance)</c:v>
                </c:pt>
                <c:pt idx="1">
                  <c:v>Deficiency Letter</c:v>
                </c:pt>
                <c:pt idx="2">
                  <c:v>Warning Letter</c:v>
                </c:pt>
                <c:pt idx="3">
                  <c:v>Notice of Violation &amp; Enforcement</c:v>
                </c:pt>
              </c:strCache>
            </c:strRef>
          </c:cat>
          <c:val>
            <c:numRef>
              <c:f>Sheet1!$B$2:$B$5</c:f>
              <c:numCache>
                <c:formatCode>General</c:formatCode>
                <c:ptCount val="4"/>
                <c:pt idx="0">
                  <c:v>546</c:v>
                </c:pt>
                <c:pt idx="1">
                  <c:v>32</c:v>
                </c:pt>
                <c:pt idx="2">
                  <c:v>55</c:v>
                </c:pt>
                <c:pt idx="3">
                  <c:v>22</c:v>
                </c:pt>
              </c:numCache>
            </c:numRef>
          </c:val>
          <c:extLst>
            <c:ext xmlns:c16="http://schemas.microsoft.com/office/drawing/2014/chart" uri="{C3380CC4-5D6E-409C-BE32-E72D297353CC}">
              <c16:uniqueId val="{0000000A-4155-493A-8083-2AD350F65185}"/>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Number of Inspections Conducted Annually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2021</c:v>
                </c:pt>
                <c:pt idx="1">
                  <c:v>2022</c:v>
                </c:pt>
                <c:pt idx="2">
                  <c:v>2023</c:v>
                </c:pt>
                <c:pt idx="3">
                  <c:v>2024</c:v>
                </c:pt>
                <c:pt idx="4">
                  <c:v>2025</c:v>
                </c:pt>
              </c:numCache>
            </c:numRef>
          </c:cat>
          <c:val>
            <c:numRef>
              <c:f>Sheet1!$B$2:$B$6</c:f>
              <c:numCache>
                <c:formatCode>General</c:formatCode>
                <c:ptCount val="5"/>
                <c:pt idx="0">
                  <c:v>705</c:v>
                </c:pt>
                <c:pt idx="1">
                  <c:v>691</c:v>
                </c:pt>
                <c:pt idx="2">
                  <c:v>742</c:v>
                </c:pt>
                <c:pt idx="3">
                  <c:v>742</c:v>
                </c:pt>
                <c:pt idx="4">
                  <c:v>679</c:v>
                </c:pt>
              </c:numCache>
            </c:numRef>
          </c:val>
          <c:extLst>
            <c:ext xmlns:c16="http://schemas.microsoft.com/office/drawing/2014/chart" uri="{C3380CC4-5D6E-409C-BE32-E72D297353CC}">
              <c16:uniqueId val="{00000000-6C4C-4DDC-AA55-2F52C18F6AD6}"/>
            </c:ext>
          </c:extLst>
        </c:ser>
        <c:dLbls>
          <c:showLegendKey val="0"/>
          <c:showVal val="0"/>
          <c:showCatName val="0"/>
          <c:showSerName val="0"/>
          <c:showPercent val="0"/>
          <c:showBubbleSize val="0"/>
        </c:dLbls>
        <c:gapWidth val="219"/>
        <c:axId val="2008920128"/>
        <c:axId val="2008918208"/>
      </c:barChart>
      <c:lineChart>
        <c:grouping val="standard"/>
        <c:varyColors val="0"/>
        <c:ser>
          <c:idx val="1"/>
          <c:order val="1"/>
          <c:tx>
            <c:strRef>
              <c:f>Sheet1!$C$1</c:f>
              <c:strCache>
                <c:ptCount val="1"/>
                <c:pt idx="0">
                  <c:v>Compliance Rate</c:v>
                </c:pt>
              </c:strCache>
            </c:strRef>
          </c:tx>
          <c:spPr>
            <a:ln w="28575" cap="rnd">
              <a:solidFill>
                <a:schemeClr val="accent2"/>
              </a:solidFill>
              <a:round/>
            </a:ln>
            <a:effectLst/>
          </c:spPr>
          <c:marker>
            <c:symbol val="none"/>
          </c:marker>
          <c:cat>
            <c:numRef>
              <c:f>Sheet1!$A$2:$A$6</c:f>
              <c:numCache>
                <c:formatCode>General</c:formatCode>
                <c:ptCount val="5"/>
                <c:pt idx="0">
                  <c:v>2021</c:v>
                </c:pt>
                <c:pt idx="1">
                  <c:v>2022</c:v>
                </c:pt>
                <c:pt idx="2">
                  <c:v>2023</c:v>
                </c:pt>
                <c:pt idx="3">
                  <c:v>2024</c:v>
                </c:pt>
                <c:pt idx="4">
                  <c:v>2025</c:v>
                </c:pt>
              </c:numCache>
            </c:numRef>
          </c:cat>
          <c:val>
            <c:numRef>
              <c:f>Sheet1!$C$2:$C$6</c:f>
              <c:numCache>
                <c:formatCode>0%</c:formatCode>
                <c:ptCount val="5"/>
                <c:pt idx="0">
                  <c:v>0.8</c:v>
                </c:pt>
                <c:pt idx="1">
                  <c:v>0.81</c:v>
                </c:pt>
                <c:pt idx="2">
                  <c:v>0.87</c:v>
                </c:pt>
                <c:pt idx="3">
                  <c:v>0.82</c:v>
                </c:pt>
                <c:pt idx="4">
                  <c:v>0.83</c:v>
                </c:pt>
              </c:numCache>
            </c:numRef>
          </c:val>
          <c:smooth val="0"/>
          <c:extLst>
            <c:ext xmlns:c16="http://schemas.microsoft.com/office/drawing/2014/chart" uri="{C3380CC4-5D6E-409C-BE32-E72D297353CC}">
              <c16:uniqueId val="{00000000-02BF-42A5-8378-B9D13D5E2670}"/>
            </c:ext>
          </c:extLst>
        </c:ser>
        <c:dLbls>
          <c:showLegendKey val="0"/>
          <c:showVal val="0"/>
          <c:showCatName val="0"/>
          <c:showSerName val="0"/>
          <c:showPercent val="0"/>
          <c:showBubbleSize val="0"/>
        </c:dLbls>
        <c:marker val="1"/>
        <c:smooth val="0"/>
        <c:axId val="1757937455"/>
        <c:axId val="1763469215"/>
      </c:lineChart>
      <c:catAx>
        <c:axId val="2008920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08918208"/>
        <c:crosses val="autoZero"/>
        <c:auto val="1"/>
        <c:lblAlgn val="ctr"/>
        <c:lblOffset val="100"/>
        <c:noMultiLvlLbl val="0"/>
      </c:catAx>
      <c:valAx>
        <c:axId val="2008918208"/>
        <c:scaling>
          <c:orientation val="minMax"/>
          <c:max val="800"/>
          <c:min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08920128"/>
        <c:crosses val="autoZero"/>
        <c:crossBetween val="between"/>
        <c:majorUnit val="200"/>
      </c:valAx>
      <c:valAx>
        <c:axId val="1763469215"/>
        <c:scaling>
          <c:orientation val="minMax"/>
          <c:max val="1"/>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57937455"/>
        <c:crosses val="max"/>
        <c:crossBetween val="between"/>
      </c:valAx>
      <c:catAx>
        <c:axId val="1757937455"/>
        <c:scaling>
          <c:orientation val="minMax"/>
        </c:scaling>
        <c:delete val="1"/>
        <c:axPos val="b"/>
        <c:numFmt formatCode="General" sourceLinked="1"/>
        <c:majorTickMark val="out"/>
        <c:minorTickMark val="none"/>
        <c:tickLblPos val="nextTo"/>
        <c:crossAx val="176346921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B1781B-08C5-4113-8CC3-C1EAF5831847}" type="doc">
      <dgm:prSet loTypeId="urn:microsoft.com/office/officeart/2005/8/layout/chevron1" loCatId="process" qsTypeId="urn:microsoft.com/office/officeart/2005/8/quickstyle/simple1" qsCatId="simple" csTypeId="urn:microsoft.com/office/officeart/2005/8/colors/colorful4" csCatId="colorful" phldr="1"/>
      <dgm:spPr/>
    </dgm:pt>
    <dgm:pt modelId="{A099248B-15BA-40BD-A5F3-40A7982EF94B}">
      <dgm:prSet phldrT="[Text]" custT="1"/>
      <dgm:spPr>
        <a:solidFill>
          <a:schemeClr val="accent5"/>
        </a:solidFill>
      </dgm:spPr>
      <dgm:t>
        <a:bodyPr/>
        <a:lstStyle/>
        <a:p>
          <a:r>
            <a:rPr lang="en-US" sz="1800" dirty="0">
              <a:latin typeface="Arial" panose="020B0604020202020204" pitchFamily="34" charset="0"/>
              <a:cs typeface="Arial" panose="020B0604020202020204" pitchFamily="34" charset="0"/>
            </a:rPr>
            <a:t>Notice of Intended Regulatory Action (NOIRA)</a:t>
          </a:r>
        </a:p>
      </dgm:t>
    </dgm:pt>
    <dgm:pt modelId="{FA16DF6A-1507-4274-B5A9-210076078D1B}" type="parTrans" cxnId="{2FB9D14D-C30E-48B9-9B23-6B21C3E4A141}">
      <dgm:prSet/>
      <dgm:spPr/>
      <dgm:t>
        <a:bodyPr/>
        <a:lstStyle/>
        <a:p>
          <a:endParaRPr lang="en-US" sz="1800">
            <a:latin typeface="Arial" panose="020B0604020202020204" pitchFamily="34" charset="0"/>
            <a:cs typeface="Arial" panose="020B0604020202020204" pitchFamily="34" charset="0"/>
          </a:endParaRPr>
        </a:p>
      </dgm:t>
    </dgm:pt>
    <dgm:pt modelId="{831214FA-20C4-4648-96B7-0D0CA50699F5}" type="sibTrans" cxnId="{2FB9D14D-C30E-48B9-9B23-6B21C3E4A141}">
      <dgm:prSet/>
      <dgm:spPr/>
      <dgm:t>
        <a:bodyPr/>
        <a:lstStyle/>
        <a:p>
          <a:endParaRPr lang="en-US" sz="1800">
            <a:latin typeface="Arial" panose="020B0604020202020204" pitchFamily="34" charset="0"/>
            <a:cs typeface="Arial" panose="020B0604020202020204" pitchFamily="34" charset="0"/>
          </a:endParaRPr>
        </a:p>
      </dgm:t>
    </dgm:pt>
    <dgm:pt modelId="{362B6A0C-315E-4BA3-A445-FED265091CA6}">
      <dgm:prSet phldrT="[Text]" custT="1"/>
      <dgm:spPr>
        <a:solidFill>
          <a:srgbClr val="EDAD08"/>
        </a:solidFill>
      </dgm:spPr>
      <dgm:t>
        <a:bodyPr/>
        <a:lstStyle/>
        <a:p>
          <a:r>
            <a:rPr lang="en-US" sz="1800" dirty="0">
              <a:latin typeface="Arial" panose="020B0604020202020204" pitchFamily="34" charset="0"/>
              <a:cs typeface="Arial" panose="020B0604020202020204" pitchFamily="34" charset="0"/>
            </a:rPr>
            <a:t>Proposed Regulation</a:t>
          </a:r>
        </a:p>
      </dgm:t>
    </dgm:pt>
    <dgm:pt modelId="{07518393-6B65-4D30-8EBB-34F6773EFE72}" type="parTrans" cxnId="{45CD268F-E545-4365-8220-8AFE41716B31}">
      <dgm:prSet/>
      <dgm:spPr/>
      <dgm:t>
        <a:bodyPr/>
        <a:lstStyle/>
        <a:p>
          <a:endParaRPr lang="en-US" sz="1800">
            <a:latin typeface="Arial" panose="020B0604020202020204" pitchFamily="34" charset="0"/>
            <a:cs typeface="Arial" panose="020B0604020202020204" pitchFamily="34" charset="0"/>
          </a:endParaRPr>
        </a:p>
      </dgm:t>
    </dgm:pt>
    <dgm:pt modelId="{D0F1D072-4A74-4F25-AA32-94A2B4836CF8}" type="sibTrans" cxnId="{45CD268F-E545-4365-8220-8AFE41716B31}">
      <dgm:prSet/>
      <dgm:spPr/>
      <dgm:t>
        <a:bodyPr/>
        <a:lstStyle/>
        <a:p>
          <a:endParaRPr lang="en-US" sz="1800">
            <a:latin typeface="Arial" panose="020B0604020202020204" pitchFamily="34" charset="0"/>
            <a:cs typeface="Arial" panose="020B0604020202020204" pitchFamily="34" charset="0"/>
          </a:endParaRPr>
        </a:p>
      </dgm:t>
    </dgm:pt>
    <dgm:pt modelId="{61B7EE7B-5F46-47C6-A45A-7DEB2B0E74FF}">
      <dgm:prSet phldrT="[Text]" custT="1"/>
      <dgm:spPr>
        <a:solidFill>
          <a:srgbClr val="7FB21A"/>
        </a:solidFill>
      </dgm:spPr>
      <dgm:t>
        <a:bodyPr/>
        <a:lstStyle/>
        <a:p>
          <a:r>
            <a:rPr lang="en-US" sz="1800">
              <a:latin typeface="Arial" panose="020B0604020202020204" pitchFamily="34" charset="0"/>
              <a:cs typeface="Arial" panose="020B0604020202020204" pitchFamily="34" charset="0"/>
            </a:rPr>
            <a:t>Final Regulation</a:t>
          </a:r>
        </a:p>
      </dgm:t>
    </dgm:pt>
    <dgm:pt modelId="{AC5378C0-CB8F-49F0-A0D0-3840053BEFAD}" type="parTrans" cxnId="{344D1077-6E3A-4603-BBB9-9B9183D6C51A}">
      <dgm:prSet/>
      <dgm:spPr/>
      <dgm:t>
        <a:bodyPr/>
        <a:lstStyle/>
        <a:p>
          <a:endParaRPr lang="en-US" sz="1800">
            <a:latin typeface="Arial" panose="020B0604020202020204" pitchFamily="34" charset="0"/>
            <a:cs typeface="Arial" panose="020B0604020202020204" pitchFamily="34" charset="0"/>
          </a:endParaRPr>
        </a:p>
      </dgm:t>
    </dgm:pt>
    <dgm:pt modelId="{80FC0B06-2987-4ABE-AE28-CD51CF5700D3}" type="sibTrans" cxnId="{344D1077-6E3A-4603-BBB9-9B9183D6C51A}">
      <dgm:prSet/>
      <dgm:spPr/>
      <dgm:t>
        <a:bodyPr/>
        <a:lstStyle/>
        <a:p>
          <a:endParaRPr lang="en-US" sz="1800">
            <a:latin typeface="Arial" panose="020B0604020202020204" pitchFamily="34" charset="0"/>
            <a:cs typeface="Arial" panose="020B0604020202020204" pitchFamily="34" charset="0"/>
          </a:endParaRPr>
        </a:p>
      </dgm:t>
    </dgm:pt>
    <dgm:pt modelId="{DFA85C77-F034-433D-8DB2-2E76E0D477B0}">
      <dgm:prSet phldrT="[Text]" custT="1"/>
      <dgm:spPr>
        <a:solidFill>
          <a:schemeClr val="accent1"/>
        </a:solidFill>
      </dgm:spPr>
      <dgm:t>
        <a:bodyPr/>
        <a:lstStyle/>
        <a:p>
          <a:r>
            <a:rPr lang="en-US" sz="1800">
              <a:latin typeface="Arial" panose="020B0604020202020204" pitchFamily="34" charset="0"/>
              <a:cs typeface="Arial" panose="020B0604020202020204" pitchFamily="34" charset="0"/>
            </a:rPr>
            <a:t>Approved &amp; Effective</a:t>
          </a:r>
        </a:p>
      </dgm:t>
    </dgm:pt>
    <dgm:pt modelId="{A304DC7E-26D1-44EF-8075-8262FF187C1F}" type="parTrans" cxnId="{2641BE60-DBA2-44F8-8E9C-622EA551D821}">
      <dgm:prSet/>
      <dgm:spPr/>
      <dgm:t>
        <a:bodyPr/>
        <a:lstStyle/>
        <a:p>
          <a:endParaRPr lang="en-US" sz="1800">
            <a:latin typeface="Arial" panose="020B0604020202020204" pitchFamily="34" charset="0"/>
            <a:cs typeface="Arial" panose="020B0604020202020204" pitchFamily="34" charset="0"/>
          </a:endParaRPr>
        </a:p>
      </dgm:t>
    </dgm:pt>
    <dgm:pt modelId="{CD18B5F3-EE9C-4AC8-B647-48714B7FE5DF}" type="sibTrans" cxnId="{2641BE60-DBA2-44F8-8E9C-622EA551D821}">
      <dgm:prSet/>
      <dgm:spPr/>
      <dgm:t>
        <a:bodyPr/>
        <a:lstStyle/>
        <a:p>
          <a:endParaRPr lang="en-US" sz="1800">
            <a:latin typeface="Arial" panose="020B0604020202020204" pitchFamily="34" charset="0"/>
            <a:cs typeface="Arial" panose="020B0604020202020204" pitchFamily="34" charset="0"/>
          </a:endParaRPr>
        </a:p>
      </dgm:t>
    </dgm:pt>
    <dgm:pt modelId="{913A0FD1-3FB3-4678-B515-F67F6FA98DDC}" type="pres">
      <dgm:prSet presAssocID="{A7B1781B-08C5-4113-8CC3-C1EAF5831847}" presName="Name0" presStyleCnt="0">
        <dgm:presLayoutVars>
          <dgm:dir/>
          <dgm:animLvl val="lvl"/>
          <dgm:resizeHandles val="exact"/>
        </dgm:presLayoutVars>
      </dgm:prSet>
      <dgm:spPr/>
    </dgm:pt>
    <dgm:pt modelId="{BB675564-3533-491C-9008-41E6953A65A9}" type="pres">
      <dgm:prSet presAssocID="{A099248B-15BA-40BD-A5F3-40A7982EF94B}" presName="parTxOnly" presStyleLbl="node1" presStyleIdx="0" presStyleCnt="4">
        <dgm:presLayoutVars>
          <dgm:chMax val="0"/>
          <dgm:chPref val="0"/>
          <dgm:bulletEnabled val="1"/>
        </dgm:presLayoutVars>
      </dgm:prSet>
      <dgm:spPr/>
    </dgm:pt>
    <dgm:pt modelId="{1D8175F6-EBD0-4B60-BBC5-C5EC6161DDA5}" type="pres">
      <dgm:prSet presAssocID="{831214FA-20C4-4648-96B7-0D0CA50699F5}" presName="parTxOnlySpace" presStyleCnt="0"/>
      <dgm:spPr/>
    </dgm:pt>
    <dgm:pt modelId="{6D5A1E9B-897E-4781-B08D-CAB7FAACC795}" type="pres">
      <dgm:prSet presAssocID="{362B6A0C-315E-4BA3-A445-FED265091CA6}" presName="parTxOnly" presStyleLbl="node1" presStyleIdx="1" presStyleCnt="4">
        <dgm:presLayoutVars>
          <dgm:chMax val="0"/>
          <dgm:chPref val="0"/>
          <dgm:bulletEnabled val="1"/>
        </dgm:presLayoutVars>
      </dgm:prSet>
      <dgm:spPr/>
    </dgm:pt>
    <dgm:pt modelId="{664AE73C-E55F-48F9-A1C0-B2D58D186B63}" type="pres">
      <dgm:prSet presAssocID="{D0F1D072-4A74-4F25-AA32-94A2B4836CF8}" presName="parTxOnlySpace" presStyleCnt="0"/>
      <dgm:spPr/>
    </dgm:pt>
    <dgm:pt modelId="{E7D6F6E5-3073-4980-9942-E8A7641ABD5D}" type="pres">
      <dgm:prSet presAssocID="{61B7EE7B-5F46-47C6-A45A-7DEB2B0E74FF}" presName="parTxOnly" presStyleLbl="node1" presStyleIdx="2" presStyleCnt="4">
        <dgm:presLayoutVars>
          <dgm:chMax val="0"/>
          <dgm:chPref val="0"/>
          <dgm:bulletEnabled val="1"/>
        </dgm:presLayoutVars>
      </dgm:prSet>
      <dgm:spPr/>
    </dgm:pt>
    <dgm:pt modelId="{B2291112-D9F4-4C67-A9B0-34B9A41135C2}" type="pres">
      <dgm:prSet presAssocID="{80FC0B06-2987-4ABE-AE28-CD51CF5700D3}" presName="parTxOnlySpace" presStyleCnt="0"/>
      <dgm:spPr/>
    </dgm:pt>
    <dgm:pt modelId="{65DB658D-60A9-4667-B4E1-6869B3B7A911}" type="pres">
      <dgm:prSet presAssocID="{DFA85C77-F034-433D-8DB2-2E76E0D477B0}" presName="parTxOnly" presStyleLbl="node1" presStyleIdx="3" presStyleCnt="4">
        <dgm:presLayoutVars>
          <dgm:chMax val="0"/>
          <dgm:chPref val="0"/>
          <dgm:bulletEnabled val="1"/>
        </dgm:presLayoutVars>
      </dgm:prSet>
      <dgm:spPr/>
    </dgm:pt>
  </dgm:ptLst>
  <dgm:cxnLst>
    <dgm:cxn modelId="{EA802E12-4CAA-460C-BD9F-23CA0A6E2111}" type="presOf" srcId="{A099248B-15BA-40BD-A5F3-40A7982EF94B}" destId="{BB675564-3533-491C-9008-41E6953A65A9}" srcOrd="0" destOrd="0" presId="urn:microsoft.com/office/officeart/2005/8/layout/chevron1"/>
    <dgm:cxn modelId="{2641BE60-DBA2-44F8-8E9C-622EA551D821}" srcId="{A7B1781B-08C5-4113-8CC3-C1EAF5831847}" destId="{DFA85C77-F034-433D-8DB2-2E76E0D477B0}" srcOrd="3" destOrd="0" parTransId="{A304DC7E-26D1-44EF-8075-8262FF187C1F}" sibTransId="{CD18B5F3-EE9C-4AC8-B647-48714B7FE5DF}"/>
    <dgm:cxn modelId="{2EA0966C-98DB-41C6-AB95-83934EA2DFE3}" type="presOf" srcId="{DFA85C77-F034-433D-8DB2-2E76E0D477B0}" destId="{65DB658D-60A9-4667-B4E1-6869B3B7A911}" srcOrd="0" destOrd="0" presId="urn:microsoft.com/office/officeart/2005/8/layout/chevron1"/>
    <dgm:cxn modelId="{2FB9D14D-C30E-48B9-9B23-6B21C3E4A141}" srcId="{A7B1781B-08C5-4113-8CC3-C1EAF5831847}" destId="{A099248B-15BA-40BD-A5F3-40A7982EF94B}" srcOrd="0" destOrd="0" parTransId="{FA16DF6A-1507-4274-B5A9-210076078D1B}" sibTransId="{831214FA-20C4-4648-96B7-0D0CA50699F5}"/>
    <dgm:cxn modelId="{344D1077-6E3A-4603-BBB9-9B9183D6C51A}" srcId="{A7B1781B-08C5-4113-8CC3-C1EAF5831847}" destId="{61B7EE7B-5F46-47C6-A45A-7DEB2B0E74FF}" srcOrd="2" destOrd="0" parTransId="{AC5378C0-CB8F-49F0-A0D0-3840053BEFAD}" sibTransId="{80FC0B06-2987-4ABE-AE28-CD51CF5700D3}"/>
    <dgm:cxn modelId="{47AD3457-8CCB-4C30-9514-AF62E82D73A7}" type="presOf" srcId="{A7B1781B-08C5-4113-8CC3-C1EAF5831847}" destId="{913A0FD1-3FB3-4678-B515-F67F6FA98DDC}" srcOrd="0" destOrd="0" presId="urn:microsoft.com/office/officeart/2005/8/layout/chevron1"/>
    <dgm:cxn modelId="{45CD268F-E545-4365-8220-8AFE41716B31}" srcId="{A7B1781B-08C5-4113-8CC3-C1EAF5831847}" destId="{362B6A0C-315E-4BA3-A445-FED265091CA6}" srcOrd="1" destOrd="0" parTransId="{07518393-6B65-4D30-8EBB-34F6773EFE72}" sibTransId="{D0F1D072-4A74-4F25-AA32-94A2B4836CF8}"/>
    <dgm:cxn modelId="{7969E3C8-1C61-42A2-BBA8-C554BD016CFB}" type="presOf" srcId="{362B6A0C-315E-4BA3-A445-FED265091CA6}" destId="{6D5A1E9B-897E-4781-B08D-CAB7FAACC795}" srcOrd="0" destOrd="0" presId="urn:microsoft.com/office/officeart/2005/8/layout/chevron1"/>
    <dgm:cxn modelId="{43F79FD9-3F6D-4CDC-825F-5F6A9078899F}" type="presOf" srcId="{61B7EE7B-5F46-47C6-A45A-7DEB2B0E74FF}" destId="{E7D6F6E5-3073-4980-9942-E8A7641ABD5D}" srcOrd="0" destOrd="0" presId="urn:microsoft.com/office/officeart/2005/8/layout/chevron1"/>
    <dgm:cxn modelId="{0A731D8D-BA13-43AD-B348-944B61D456AD}" type="presParOf" srcId="{913A0FD1-3FB3-4678-B515-F67F6FA98DDC}" destId="{BB675564-3533-491C-9008-41E6953A65A9}" srcOrd="0" destOrd="0" presId="urn:microsoft.com/office/officeart/2005/8/layout/chevron1"/>
    <dgm:cxn modelId="{56725658-B1FA-4EE4-83AE-AA49EA83A14C}" type="presParOf" srcId="{913A0FD1-3FB3-4678-B515-F67F6FA98DDC}" destId="{1D8175F6-EBD0-4B60-BBC5-C5EC6161DDA5}" srcOrd="1" destOrd="0" presId="urn:microsoft.com/office/officeart/2005/8/layout/chevron1"/>
    <dgm:cxn modelId="{983FB1D7-F9E9-4DAC-9782-D57AFC9F3764}" type="presParOf" srcId="{913A0FD1-3FB3-4678-B515-F67F6FA98DDC}" destId="{6D5A1E9B-897E-4781-B08D-CAB7FAACC795}" srcOrd="2" destOrd="0" presId="urn:microsoft.com/office/officeart/2005/8/layout/chevron1"/>
    <dgm:cxn modelId="{2CDB66C1-927B-49DB-ACA2-CA858CB36725}" type="presParOf" srcId="{913A0FD1-3FB3-4678-B515-F67F6FA98DDC}" destId="{664AE73C-E55F-48F9-A1C0-B2D58D186B63}" srcOrd="3" destOrd="0" presId="urn:microsoft.com/office/officeart/2005/8/layout/chevron1"/>
    <dgm:cxn modelId="{60AE8BDB-7346-4A6D-837E-941BE8E4A55A}" type="presParOf" srcId="{913A0FD1-3FB3-4678-B515-F67F6FA98DDC}" destId="{E7D6F6E5-3073-4980-9942-E8A7641ABD5D}" srcOrd="4" destOrd="0" presId="urn:microsoft.com/office/officeart/2005/8/layout/chevron1"/>
    <dgm:cxn modelId="{AA3CD71F-E07A-4FF5-8E5B-73F4507E5A3A}" type="presParOf" srcId="{913A0FD1-3FB3-4678-B515-F67F6FA98DDC}" destId="{B2291112-D9F4-4C67-A9B0-34B9A41135C2}" srcOrd="5" destOrd="0" presId="urn:microsoft.com/office/officeart/2005/8/layout/chevron1"/>
    <dgm:cxn modelId="{8A120E94-437D-4901-8761-0216AB83D940}" type="presParOf" srcId="{913A0FD1-3FB3-4678-B515-F67F6FA98DDC}" destId="{65DB658D-60A9-4667-B4E1-6869B3B7A911}"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7B1781B-08C5-4113-8CC3-C1EAF5831847}" type="doc">
      <dgm:prSet loTypeId="urn:microsoft.com/office/officeart/2005/8/layout/chevron1" loCatId="process" qsTypeId="urn:microsoft.com/office/officeart/2005/8/quickstyle/simple1" qsCatId="simple" csTypeId="urn:microsoft.com/office/officeart/2005/8/colors/colorful4" csCatId="colorful" phldr="1"/>
      <dgm:spPr/>
    </dgm:pt>
    <dgm:pt modelId="{A099248B-15BA-40BD-A5F3-40A7982EF94B}">
      <dgm:prSet phldrT="[Text]" custT="1"/>
      <dgm:spPr>
        <a:solidFill>
          <a:schemeClr val="accent5"/>
        </a:solidFill>
      </dgm:spPr>
      <dgm:t>
        <a:bodyPr/>
        <a:lstStyle/>
        <a:p>
          <a:r>
            <a:rPr lang="en-US" sz="1600" dirty="0">
              <a:latin typeface="Arial" panose="020B0604020202020204" pitchFamily="34" charset="0"/>
              <a:cs typeface="Arial" panose="020B0604020202020204" pitchFamily="34" charset="0"/>
            </a:rPr>
            <a:t>Notice of Intended Regulatory Action</a:t>
          </a:r>
        </a:p>
      </dgm:t>
    </dgm:pt>
    <dgm:pt modelId="{FA16DF6A-1507-4274-B5A9-210076078D1B}" type="parTrans" cxnId="{2FB9D14D-C30E-48B9-9B23-6B21C3E4A141}">
      <dgm:prSet/>
      <dgm:spPr/>
      <dgm:t>
        <a:bodyPr/>
        <a:lstStyle/>
        <a:p>
          <a:endParaRPr lang="en-US" sz="1600">
            <a:latin typeface="Arial" panose="020B0604020202020204" pitchFamily="34" charset="0"/>
            <a:cs typeface="Arial" panose="020B0604020202020204" pitchFamily="34" charset="0"/>
          </a:endParaRPr>
        </a:p>
      </dgm:t>
    </dgm:pt>
    <dgm:pt modelId="{831214FA-20C4-4648-96B7-0D0CA50699F5}" type="sibTrans" cxnId="{2FB9D14D-C30E-48B9-9B23-6B21C3E4A141}">
      <dgm:prSet/>
      <dgm:spPr/>
      <dgm:t>
        <a:bodyPr/>
        <a:lstStyle/>
        <a:p>
          <a:endParaRPr lang="en-US" sz="1600">
            <a:latin typeface="Arial" panose="020B0604020202020204" pitchFamily="34" charset="0"/>
            <a:cs typeface="Arial" panose="020B0604020202020204" pitchFamily="34" charset="0"/>
          </a:endParaRPr>
        </a:p>
      </dgm:t>
    </dgm:pt>
    <dgm:pt modelId="{362B6A0C-315E-4BA3-A445-FED265091CA6}">
      <dgm:prSet phldrT="[Text]" custT="1"/>
      <dgm:spPr>
        <a:solidFill>
          <a:schemeClr val="tx1">
            <a:lumMod val="50000"/>
            <a:lumOff val="50000"/>
          </a:schemeClr>
        </a:solidFill>
      </dgm:spPr>
      <dgm:t>
        <a:bodyPr/>
        <a:lstStyle/>
        <a:p>
          <a:r>
            <a:rPr lang="en-US" sz="1600">
              <a:latin typeface="Arial" panose="020B0604020202020204" pitchFamily="34" charset="0"/>
              <a:cs typeface="Arial" panose="020B0604020202020204" pitchFamily="34" charset="0"/>
            </a:rPr>
            <a:t>Proposed Regulation</a:t>
          </a:r>
        </a:p>
      </dgm:t>
    </dgm:pt>
    <dgm:pt modelId="{07518393-6B65-4D30-8EBB-34F6773EFE72}" type="parTrans" cxnId="{45CD268F-E545-4365-8220-8AFE41716B31}">
      <dgm:prSet/>
      <dgm:spPr/>
      <dgm:t>
        <a:bodyPr/>
        <a:lstStyle/>
        <a:p>
          <a:endParaRPr lang="en-US" sz="1600">
            <a:latin typeface="Arial" panose="020B0604020202020204" pitchFamily="34" charset="0"/>
            <a:cs typeface="Arial" panose="020B0604020202020204" pitchFamily="34" charset="0"/>
          </a:endParaRPr>
        </a:p>
      </dgm:t>
    </dgm:pt>
    <dgm:pt modelId="{D0F1D072-4A74-4F25-AA32-94A2B4836CF8}" type="sibTrans" cxnId="{45CD268F-E545-4365-8220-8AFE41716B31}">
      <dgm:prSet/>
      <dgm:spPr/>
      <dgm:t>
        <a:bodyPr/>
        <a:lstStyle/>
        <a:p>
          <a:endParaRPr lang="en-US" sz="1600">
            <a:latin typeface="Arial" panose="020B0604020202020204" pitchFamily="34" charset="0"/>
            <a:cs typeface="Arial" panose="020B0604020202020204" pitchFamily="34" charset="0"/>
          </a:endParaRPr>
        </a:p>
      </dgm:t>
    </dgm:pt>
    <dgm:pt modelId="{61B7EE7B-5F46-47C6-A45A-7DEB2B0E74FF}">
      <dgm:prSet phldrT="[Text]" custT="1"/>
      <dgm:spPr>
        <a:solidFill>
          <a:schemeClr val="tx1">
            <a:lumMod val="50000"/>
            <a:lumOff val="50000"/>
          </a:schemeClr>
        </a:solidFill>
      </dgm:spPr>
      <dgm:t>
        <a:bodyPr/>
        <a:lstStyle/>
        <a:p>
          <a:r>
            <a:rPr lang="en-US" sz="1600">
              <a:latin typeface="Arial" panose="020B0604020202020204" pitchFamily="34" charset="0"/>
              <a:cs typeface="Arial" panose="020B0604020202020204" pitchFamily="34" charset="0"/>
            </a:rPr>
            <a:t>Final Regulation</a:t>
          </a:r>
        </a:p>
      </dgm:t>
    </dgm:pt>
    <dgm:pt modelId="{AC5378C0-CB8F-49F0-A0D0-3840053BEFAD}" type="parTrans" cxnId="{344D1077-6E3A-4603-BBB9-9B9183D6C51A}">
      <dgm:prSet/>
      <dgm:spPr/>
      <dgm:t>
        <a:bodyPr/>
        <a:lstStyle/>
        <a:p>
          <a:endParaRPr lang="en-US" sz="1600">
            <a:latin typeface="Arial" panose="020B0604020202020204" pitchFamily="34" charset="0"/>
            <a:cs typeface="Arial" panose="020B0604020202020204" pitchFamily="34" charset="0"/>
          </a:endParaRPr>
        </a:p>
      </dgm:t>
    </dgm:pt>
    <dgm:pt modelId="{80FC0B06-2987-4ABE-AE28-CD51CF5700D3}" type="sibTrans" cxnId="{344D1077-6E3A-4603-BBB9-9B9183D6C51A}">
      <dgm:prSet/>
      <dgm:spPr/>
      <dgm:t>
        <a:bodyPr/>
        <a:lstStyle/>
        <a:p>
          <a:endParaRPr lang="en-US" sz="1600">
            <a:latin typeface="Arial" panose="020B0604020202020204" pitchFamily="34" charset="0"/>
            <a:cs typeface="Arial" panose="020B0604020202020204" pitchFamily="34" charset="0"/>
          </a:endParaRPr>
        </a:p>
      </dgm:t>
    </dgm:pt>
    <dgm:pt modelId="{DFA85C77-F034-433D-8DB2-2E76E0D477B0}">
      <dgm:prSet phldrT="[Text]" custT="1"/>
      <dgm:spPr>
        <a:solidFill>
          <a:schemeClr val="tx1">
            <a:lumMod val="50000"/>
            <a:lumOff val="50000"/>
          </a:schemeClr>
        </a:solidFill>
      </dgm:spPr>
      <dgm:t>
        <a:bodyPr/>
        <a:lstStyle/>
        <a:p>
          <a:r>
            <a:rPr lang="en-US" sz="1600">
              <a:latin typeface="Arial" panose="020B0604020202020204" pitchFamily="34" charset="0"/>
              <a:cs typeface="Arial" panose="020B0604020202020204" pitchFamily="34" charset="0"/>
            </a:rPr>
            <a:t>Approved &amp; Effective</a:t>
          </a:r>
        </a:p>
      </dgm:t>
    </dgm:pt>
    <dgm:pt modelId="{A304DC7E-26D1-44EF-8075-8262FF187C1F}" type="parTrans" cxnId="{2641BE60-DBA2-44F8-8E9C-622EA551D821}">
      <dgm:prSet/>
      <dgm:spPr/>
      <dgm:t>
        <a:bodyPr/>
        <a:lstStyle/>
        <a:p>
          <a:endParaRPr lang="en-US" sz="1600">
            <a:latin typeface="Arial" panose="020B0604020202020204" pitchFamily="34" charset="0"/>
            <a:cs typeface="Arial" panose="020B0604020202020204" pitchFamily="34" charset="0"/>
          </a:endParaRPr>
        </a:p>
      </dgm:t>
    </dgm:pt>
    <dgm:pt modelId="{CD18B5F3-EE9C-4AC8-B647-48714B7FE5DF}" type="sibTrans" cxnId="{2641BE60-DBA2-44F8-8E9C-622EA551D821}">
      <dgm:prSet/>
      <dgm:spPr/>
      <dgm:t>
        <a:bodyPr/>
        <a:lstStyle/>
        <a:p>
          <a:endParaRPr lang="en-US" sz="1600">
            <a:latin typeface="Arial" panose="020B0604020202020204" pitchFamily="34" charset="0"/>
            <a:cs typeface="Arial" panose="020B0604020202020204" pitchFamily="34" charset="0"/>
          </a:endParaRPr>
        </a:p>
      </dgm:t>
    </dgm:pt>
    <dgm:pt modelId="{913A0FD1-3FB3-4678-B515-F67F6FA98DDC}" type="pres">
      <dgm:prSet presAssocID="{A7B1781B-08C5-4113-8CC3-C1EAF5831847}" presName="Name0" presStyleCnt="0">
        <dgm:presLayoutVars>
          <dgm:dir/>
          <dgm:animLvl val="lvl"/>
          <dgm:resizeHandles val="exact"/>
        </dgm:presLayoutVars>
      </dgm:prSet>
      <dgm:spPr/>
    </dgm:pt>
    <dgm:pt modelId="{BB675564-3533-491C-9008-41E6953A65A9}" type="pres">
      <dgm:prSet presAssocID="{A099248B-15BA-40BD-A5F3-40A7982EF94B}" presName="parTxOnly" presStyleLbl="node1" presStyleIdx="0" presStyleCnt="4">
        <dgm:presLayoutVars>
          <dgm:chMax val="0"/>
          <dgm:chPref val="0"/>
          <dgm:bulletEnabled val="1"/>
        </dgm:presLayoutVars>
      </dgm:prSet>
      <dgm:spPr/>
    </dgm:pt>
    <dgm:pt modelId="{1D8175F6-EBD0-4B60-BBC5-C5EC6161DDA5}" type="pres">
      <dgm:prSet presAssocID="{831214FA-20C4-4648-96B7-0D0CA50699F5}" presName="parTxOnlySpace" presStyleCnt="0"/>
      <dgm:spPr/>
    </dgm:pt>
    <dgm:pt modelId="{6D5A1E9B-897E-4781-B08D-CAB7FAACC795}" type="pres">
      <dgm:prSet presAssocID="{362B6A0C-315E-4BA3-A445-FED265091CA6}" presName="parTxOnly" presStyleLbl="node1" presStyleIdx="1" presStyleCnt="4" custLinFactY="100000" custLinFactNeighborX="5163" custLinFactNeighborY="132060">
        <dgm:presLayoutVars>
          <dgm:chMax val="0"/>
          <dgm:chPref val="0"/>
          <dgm:bulletEnabled val="1"/>
        </dgm:presLayoutVars>
      </dgm:prSet>
      <dgm:spPr/>
    </dgm:pt>
    <dgm:pt modelId="{664AE73C-E55F-48F9-A1C0-B2D58D186B63}" type="pres">
      <dgm:prSet presAssocID="{D0F1D072-4A74-4F25-AA32-94A2B4836CF8}" presName="parTxOnlySpace" presStyleCnt="0"/>
      <dgm:spPr/>
    </dgm:pt>
    <dgm:pt modelId="{E7D6F6E5-3073-4980-9942-E8A7641ABD5D}" type="pres">
      <dgm:prSet presAssocID="{61B7EE7B-5F46-47C6-A45A-7DEB2B0E74FF}" presName="parTxOnly" presStyleLbl="node1" presStyleIdx="2" presStyleCnt="4">
        <dgm:presLayoutVars>
          <dgm:chMax val="0"/>
          <dgm:chPref val="0"/>
          <dgm:bulletEnabled val="1"/>
        </dgm:presLayoutVars>
      </dgm:prSet>
      <dgm:spPr/>
    </dgm:pt>
    <dgm:pt modelId="{B2291112-D9F4-4C67-A9B0-34B9A41135C2}" type="pres">
      <dgm:prSet presAssocID="{80FC0B06-2987-4ABE-AE28-CD51CF5700D3}" presName="parTxOnlySpace" presStyleCnt="0"/>
      <dgm:spPr/>
    </dgm:pt>
    <dgm:pt modelId="{65DB658D-60A9-4667-B4E1-6869B3B7A911}" type="pres">
      <dgm:prSet presAssocID="{DFA85C77-F034-433D-8DB2-2E76E0D477B0}" presName="parTxOnly" presStyleLbl="node1" presStyleIdx="3" presStyleCnt="4">
        <dgm:presLayoutVars>
          <dgm:chMax val="0"/>
          <dgm:chPref val="0"/>
          <dgm:bulletEnabled val="1"/>
        </dgm:presLayoutVars>
      </dgm:prSet>
      <dgm:spPr/>
    </dgm:pt>
  </dgm:ptLst>
  <dgm:cxnLst>
    <dgm:cxn modelId="{EA802E12-4CAA-460C-BD9F-23CA0A6E2111}" type="presOf" srcId="{A099248B-15BA-40BD-A5F3-40A7982EF94B}" destId="{BB675564-3533-491C-9008-41E6953A65A9}" srcOrd="0" destOrd="0" presId="urn:microsoft.com/office/officeart/2005/8/layout/chevron1"/>
    <dgm:cxn modelId="{2641BE60-DBA2-44F8-8E9C-622EA551D821}" srcId="{A7B1781B-08C5-4113-8CC3-C1EAF5831847}" destId="{DFA85C77-F034-433D-8DB2-2E76E0D477B0}" srcOrd="3" destOrd="0" parTransId="{A304DC7E-26D1-44EF-8075-8262FF187C1F}" sibTransId="{CD18B5F3-EE9C-4AC8-B647-48714B7FE5DF}"/>
    <dgm:cxn modelId="{2EA0966C-98DB-41C6-AB95-83934EA2DFE3}" type="presOf" srcId="{DFA85C77-F034-433D-8DB2-2E76E0D477B0}" destId="{65DB658D-60A9-4667-B4E1-6869B3B7A911}" srcOrd="0" destOrd="0" presId="urn:microsoft.com/office/officeart/2005/8/layout/chevron1"/>
    <dgm:cxn modelId="{2FB9D14D-C30E-48B9-9B23-6B21C3E4A141}" srcId="{A7B1781B-08C5-4113-8CC3-C1EAF5831847}" destId="{A099248B-15BA-40BD-A5F3-40A7982EF94B}" srcOrd="0" destOrd="0" parTransId="{FA16DF6A-1507-4274-B5A9-210076078D1B}" sibTransId="{831214FA-20C4-4648-96B7-0D0CA50699F5}"/>
    <dgm:cxn modelId="{344D1077-6E3A-4603-BBB9-9B9183D6C51A}" srcId="{A7B1781B-08C5-4113-8CC3-C1EAF5831847}" destId="{61B7EE7B-5F46-47C6-A45A-7DEB2B0E74FF}" srcOrd="2" destOrd="0" parTransId="{AC5378C0-CB8F-49F0-A0D0-3840053BEFAD}" sibTransId="{80FC0B06-2987-4ABE-AE28-CD51CF5700D3}"/>
    <dgm:cxn modelId="{47AD3457-8CCB-4C30-9514-AF62E82D73A7}" type="presOf" srcId="{A7B1781B-08C5-4113-8CC3-C1EAF5831847}" destId="{913A0FD1-3FB3-4678-B515-F67F6FA98DDC}" srcOrd="0" destOrd="0" presId="urn:microsoft.com/office/officeart/2005/8/layout/chevron1"/>
    <dgm:cxn modelId="{45CD268F-E545-4365-8220-8AFE41716B31}" srcId="{A7B1781B-08C5-4113-8CC3-C1EAF5831847}" destId="{362B6A0C-315E-4BA3-A445-FED265091CA6}" srcOrd="1" destOrd="0" parTransId="{07518393-6B65-4D30-8EBB-34F6773EFE72}" sibTransId="{D0F1D072-4A74-4F25-AA32-94A2B4836CF8}"/>
    <dgm:cxn modelId="{7969E3C8-1C61-42A2-BBA8-C554BD016CFB}" type="presOf" srcId="{362B6A0C-315E-4BA3-A445-FED265091CA6}" destId="{6D5A1E9B-897E-4781-B08D-CAB7FAACC795}" srcOrd="0" destOrd="0" presId="urn:microsoft.com/office/officeart/2005/8/layout/chevron1"/>
    <dgm:cxn modelId="{43F79FD9-3F6D-4CDC-825F-5F6A9078899F}" type="presOf" srcId="{61B7EE7B-5F46-47C6-A45A-7DEB2B0E74FF}" destId="{E7D6F6E5-3073-4980-9942-E8A7641ABD5D}" srcOrd="0" destOrd="0" presId="urn:microsoft.com/office/officeart/2005/8/layout/chevron1"/>
    <dgm:cxn modelId="{0A731D8D-BA13-43AD-B348-944B61D456AD}" type="presParOf" srcId="{913A0FD1-3FB3-4678-B515-F67F6FA98DDC}" destId="{BB675564-3533-491C-9008-41E6953A65A9}" srcOrd="0" destOrd="0" presId="urn:microsoft.com/office/officeart/2005/8/layout/chevron1"/>
    <dgm:cxn modelId="{56725658-B1FA-4EE4-83AE-AA49EA83A14C}" type="presParOf" srcId="{913A0FD1-3FB3-4678-B515-F67F6FA98DDC}" destId="{1D8175F6-EBD0-4B60-BBC5-C5EC6161DDA5}" srcOrd="1" destOrd="0" presId="urn:microsoft.com/office/officeart/2005/8/layout/chevron1"/>
    <dgm:cxn modelId="{983FB1D7-F9E9-4DAC-9782-D57AFC9F3764}" type="presParOf" srcId="{913A0FD1-3FB3-4678-B515-F67F6FA98DDC}" destId="{6D5A1E9B-897E-4781-B08D-CAB7FAACC795}" srcOrd="2" destOrd="0" presId="urn:microsoft.com/office/officeart/2005/8/layout/chevron1"/>
    <dgm:cxn modelId="{2CDB66C1-927B-49DB-ACA2-CA858CB36725}" type="presParOf" srcId="{913A0FD1-3FB3-4678-B515-F67F6FA98DDC}" destId="{664AE73C-E55F-48F9-A1C0-B2D58D186B63}" srcOrd="3" destOrd="0" presId="urn:microsoft.com/office/officeart/2005/8/layout/chevron1"/>
    <dgm:cxn modelId="{60AE8BDB-7346-4A6D-837E-941BE8E4A55A}" type="presParOf" srcId="{913A0FD1-3FB3-4678-B515-F67F6FA98DDC}" destId="{E7D6F6E5-3073-4980-9942-E8A7641ABD5D}" srcOrd="4" destOrd="0" presId="urn:microsoft.com/office/officeart/2005/8/layout/chevron1"/>
    <dgm:cxn modelId="{AA3CD71F-E07A-4FF5-8E5B-73F4507E5A3A}" type="presParOf" srcId="{913A0FD1-3FB3-4678-B515-F67F6FA98DDC}" destId="{B2291112-D9F4-4C67-A9B0-34B9A41135C2}" srcOrd="5" destOrd="0" presId="urn:microsoft.com/office/officeart/2005/8/layout/chevron1"/>
    <dgm:cxn modelId="{8A120E94-437D-4901-8761-0216AB83D940}" type="presParOf" srcId="{913A0FD1-3FB3-4678-B515-F67F6FA98DDC}" destId="{65DB658D-60A9-4667-B4E1-6869B3B7A91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7B1781B-08C5-4113-8CC3-C1EAF5831847}" type="doc">
      <dgm:prSet loTypeId="urn:microsoft.com/office/officeart/2005/8/layout/chevron1" loCatId="process" qsTypeId="urn:microsoft.com/office/officeart/2005/8/quickstyle/simple1" qsCatId="simple" csTypeId="urn:microsoft.com/office/officeart/2005/8/colors/colorful4" csCatId="colorful" phldr="1"/>
      <dgm:spPr/>
    </dgm:pt>
    <dgm:pt modelId="{A099248B-15BA-40BD-A5F3-40A7982EF94B}">
      <dgm:prSet phldrT="[Text]" custT="1"/>
      <dgm:spPr>
        <a:solidFill>
          <a:schemeClr val="tx1">
            <a:lumMod val="50000"/>
            <a:lumOff val="50000"/>
          </a:schemeClr>
        </a:solidFill>
      </dgm:spPr>
      <dgm:t>
        <a:bodyPr/>
        <a:lstStyle/>
        <a:p>
          <a:r>
            <a:rPr lang="en-US" sz="1600">
              <a:latin typeface="Arial" panose="020B0604020202020204" pitchFamily="34" charset="0"/>
              <a:cs typeface="Arial" panose="020B0604020202020204" pitchFamily="34" charset="0"/>
            </a:rPr>
            <a:t>Notice of Intended Regulatory Action</a:t>
          </a:r>
        </a:p>
      </dgm:t>
    </dgm:pt>
    <dgm:pt modelId="{FA16DF6A-1507-4274-B5A9-210076078D1B}" type="parTrans" cxnId="{2FB9D14D-C30E-48B9-9B23-6B21C3E4A141}">
      <dgm:prSet/>
      <dgm:spPr/>
      <dgm:t>
        <a:bodyPr/>
        <a:lstStyle/>
        <a:p>
          <a:endParaRPr lang="en-US" sz="1600">
            <a:latin typeface="Arial" panose="020B0604020202020204" pitchFamily="34" charset="0"/>
            <a:cs typeface="Arial" panose="020B0604020202020204" pitchFamily="34" charset="0"/>
          </a:endParaRPr>
        </a:p>
      </dgm:t>
    </dgm:pt>
    <dgm:pt modelId="{831214FA-20C4-4648-96B7-0D0CA50699F5}" type="sibTrans" cxnId="{2FB9D14D-C30E-48B9-9B23-6B21C3E4A141}">
      <dgm:prSet/>
      <dgm:spPr/>
      <dgm:t>
        <a:bodyPr/>
        <a:lstStyle/>
        <a:p>
          <a:endParaRPr lang="en-US" sz="1600">
            <a:latin typeface="Arial" panose="020B0604020202020204" pitchFamily="34" charset="0"/>
            <a:cs typeface="Arial" panose="020B0604020202020204" pitchFamily="34" charset="0"/>
          </a:endParaRPr>
        </a:p>
      </dgm:t>
    </dgm:pt>
    <dgm:pt modelId="{362B6A0C-315E-4BA3-A445-FED265091CA6}">
      <dgm:prSet phldrT="[Text]" custT="1"/>
      <dgm:spPr>
        <a:solidFill>
          <a:schemeClr val="tx1">
            <a:lumMod val="50000"/>
            <a:lumOff val="50000"/>
          </a:schemeClr>
        </a:solidFill>
      </dgm:spPr>
      <dgm:t>
        <a:bodyPr/>
        <a:lstStyle/>
        <a:p>
          <a:r>
            <a:rPr lang="en-US" sz="1600">
              <a:latin typeface="Arial" panose="020B0604020202020204" pitchFamily="34" charset="0"/>
              <a:cs typeface="Arial" panose="020B0604020202020204" pitchFamily="34" charset="0"/>
            </a:rPr>
            <a:t>Proposed Regulation</a:t>
          </a:r>
        </a:p>
      </dgm:t>
    </dgm:pt>
    <dgm:pt modelId="{07518393-6B65-4D30-8EBB-34F6773EFE72}" type="parTrans" cxnId="{45CD268F-E545-4365-8220-8AFE41716B31}">
      <dgm:prSet/>
      <dgm:spPr/>
      <dgm:t>
        <a:bodyPr/>
        <a:lstStyle/>
        <a:p>
          <a:endParaRPr lang="en-US" sz="1600">
            <a:latin typeface="Arial" panose="020B0604020202020204" pitchFamily="34" charset="0"/>
            <a:cs typeface="Arial" panose="020B0604020202020204" pitchFamily="34" charset="0"/>
          </a:endParaRPr>
        </a:p>
      </dgm:t>
    </dgm:pt>
    <dgm:pt modelId="{D0F1D072-4A74-4F25-AA32-94A2B4836CF8}" type="sibTrans" cxnId="{45CD268F-E545-4365-8220-8AFE41716B31}">
      <dgm:prSet/>
      <dgm:spPr/>
      <dgm:t>
        <a:bodyPr/>
        <a:lstStyle/>
        <a:p>
          <a:endParaRPr lang="en-US" sz="1600">
            <a:latin typeface="Arial" panose="020B0604020202020204" pitchFamily="34" charset="0"/>
            <a:cs typeface="Arial" panose="020B0604020202020204" pitchFamily="34" charset="0"/>
          </a:endParaRPr>
        </a:p>
      </dgm:t>
    </dgm:pt>
    <dgm:pt modelId="{61B7EE7B-5F46-47C6-A45A-7DEB2B0E74FF}">
      <dgm:prSet phldrT="[Text]" custT="1"/>
      <dgm:spPr>
        <a:solidFill>
          <a:schemeClr val="tx1">
            <a:lumMod val="50000"/>
            <a:lumOff val="50000"/>
          </a:schemeClr>
        </a:solidFill>
      </dgm:spPr>
      <dgm:t>
        <a:bodyPr/>
        <a:lstStyle/>
        <a:p>
          <a:r>
            <a:rPr lang="en-US" sz="1600" dirty="0">
              <a:latin typeface="Arial" panose="020B0604020202020204" pitchFamily="34" charset="0"/>
              <a:cs typeface="Arial" panose="020B0604020202020204" pitchFamily="34" charset="0"/>
            </a:rPr>
            <a:t>Final Regulation</a:t>
          </a:r>
        </a:p>
      </dgm:t>
    </dgm:pt>
    <dgm:pt modelId="{AC5378C0-CB8F-49F0-A0D0-3840053BEFAD}" type="parTrans" cxnId="{344D1077-6E3A-4603-BBB9-9B9183D6C51A}">
      <dgm:prSet/>
      <dgm:spPr/>
      <dgm:t>
        <a:bodyPr/>
        <a:lstStyle/>
        <a:p>
          <a:endParaRPr lang="en-US" sz="1600">
            <a:latin typeface="Arial" panose="020B0604020202020204" pitchFamily="34" charset="0"/>
            <a:cs typeface="Arial" panose="020B0604020202020204" pitchFamily="34" charset="0"/>
          </a:endParaRPr>
        </a:p>
      </dgm:t>
    </dgm:pt>
    <dgm:pt modelId="{80FC0B06-2987-4ABE-AE28-CD51CF5700D3}" type="sibTrans" cxnId="{344D1077-6E3A-4603-BBB9-9B9183D6C51A}">
      <dgm:prSet/>
      <dgm:spPr/>
      <dgm:t>
        <a:bodyPr/>
        <a:lstStyle/>
        <a:p>
          <a:endParaRPr lang="en-US" sz="1600">
            <a:latin typeface="Arial" panose="020B0604020202020204" pitchFamily="34" charset="0"/>
            <a:cs typeface="Arial" panose="020B0604020202020204" pitchFamily="34" charset="0"/>
          </a:endParaRPr>
        </a:p>
      </dgm:t>
    </dgm:pt>
    <dgm:pt modelId="{DFA85C77-F034-433D-8DB2-2E76E0D477B0}">
      <dgm:prSet phldrT="[Text]" custT="1"/>
      <dgm:spPr>
        <a:solidFill>
          <a:schemeClr val="accent1"/>
        </a:solidFill>
      </dgm:spPr>
      <dgm:t>
        <a:bodyPr/>
        <a:lstStyle/>
        <a:p>
          <a:r>
            <a:rPr lang="en-US" sz="1600" dirty="0">
              <a:latin typeface="Arial" panose="020B0604020202020204" pitchFamily="34" charset="0"/>
              <a:cs typeface="Arial" panose="020B0604020202020204" pitchFamily="34" charset="0"/>
            </a:rPr>
            <a:t>Approved &amp; Effective</a:t>
          </a:r>
        </a:p>
      </dgm:t>
    </dgm:pt>
    <dgm:pt modelId="{A304DC7E-26D1-44EF-8075-8262FF187C1F}" type="parTrans" cxnId="{2641BE60-DBA2-44F8-8E9C-622EA551D821}">
      <dgm:prSet/>
      <dgm:spPr/>
      <dgm:t>
        <a:bodyPr/>
        <a:lstStyle/>
        <a:p>
          <a:endParaRPr lang="en-US" sz="1600">
            <a:latin typeface="Arial" panose="020B0604020202020204" pitchFamily="34" charset="0"/>
            <a:cs typeface="Arial" panose="020B0604020202020204" pitchFamily="34" charset="0"/>
          </a:endParaRPr>
        </a:p>
      </dgm:t>
    </dgm:pt>
    <dgm:pt modelId="{CD18B5F3-EE9C-4AC8-B647-48714B7FE5DF}" type="sibTrans" cxnId="{2641BE60-DBA2-44F8-8E9C-622EA551D821}">
      <dgm:prSet/>
      <dgm:spPr/>
      <dgm:t>
        <a:bodyPr/>
        <a:lstStyle/>
        <a:p>
          <a:endParaRPr lang="en-US" sz="1600">
            <a:latin typeface="Arial" panose="020B0604020202020204" pitchFamily="34" charset="0"/>
            <a:cs typeface="Arial" panose="020B0604020202020204" pitchFamily="34" charset="0"/>
          </a:endParaRPr>
        </a:p>
      </dgm:t>
    </dgm:pt>
    <dgm:pt modelId="{913A0FD1-3FB3-4678-B515-F67F6FA98DDC}" type="pres">
      <dgm:prSet presAssocID="{A7B1781B-08C5-4113-8CC3-C1EAF5831847}" presName="Name0" presStyleCnt="0">
        <dgm:presLayoutVars>
          <dgm:dir/>
          <dgm:animLvl val="lvl"/>
          <dgm:resizeHandles val="exact"/>
        </dgm:presLayoutVars>
      </dgm:prSet>
      <dgm:spPr/>
    </dgm:pt>
    <dgm:pt modelId="{BB675564-3533-491C-9008-41E6953A65A9}" type="pres">
      <dgm:prSet presAssocID="{A099248B-15BA-40BD-A5F3-40A7982EF94B}" presName="parTxOnly" presStyleLbl="node1" presStyleIdx="0" presStyleCnt="4">
        <dgm:presLayoutVars>
          <dgm:chMax val="0"/>
          <dgm:chPref val="0"/>
          <dgm:bulletEnabled val="1"/>
        </dgm:presLayoutVars>
      </dgm:prSet>
      <dgm:spPr/>
    </dgm:pt>
    <dgm:pt modelId="{1D8175F6-EBD0-4B60-BBC5-C5EC6161DDA5}" type="pres">
      <dgm:prSet presAssocID="{831214FA-20C4-4648-96B7-0D0CA50699F5}" presName="parTxOnlySpace" presStyleCnt="0"/>
      <dgm:spPr/>
    </dgm:pt>
    <dgm:pt modelId="{6D5A1E9B-897E-4781-B08D-CAB7FAACC795}" type="pres">
      <dgm:prSet presAssocID="{362B6A0C-315E-4BA3-A445-FED265091CA6}" presName="parTxOnly" presStyleLbl="node1" presStyleIdx="1" presStyleCnt="4" custLinFactY="100000" custLinFactNeighborX="5163" custLinFactNeighborY="132060">
        <dgm:presLayoutVars>
          <dgm:chMax val="0"/>
          <dgm:chPref val="0"/>
          <dgm:bulletEnabled val="1"/>
        </dgm:presLayoutVars>
      </dgm:prSet>
      <dgm:spPr/>
    </dgm:pt>
    <dgm:pt modelId="{664AE73C-E55F-48F9-A1C0-B2D58D186B63}" type="pres">
      <dgm:prSet presAssocID="{D0F1D072-4A74-4F25-AA32-94A2B4836CF8}" presName="parTxOnlySpace" presStyleCnt="0"/>
      <dgm:spPr/>
    </dgm:pt>
    <dgm:pt modelId="{E7D6F6E5-3073-4980-9942-E8A7641ABD5D}" type="pres">
      <dgm:prSet presAssocID="{61B7EE7B-5F46-47C6-A45A-7DEB2B0E74FF}" presName="parTxOnly" presStyleLbl="node1" presStyleIdx="2" presStyleCnt="4">
        <dgm:presLayoutVars>
          <dgm:chMax val="0"/>
          <dgm:chPref val="0"/>
          <dgm:bulletEnabled val="1"/>
        </dgm:presLayoutVars>
      </dgm:prSet>
      <dgm:spPr/>
    </dgm:pt>
    <dgm:pt modelId="{B2291112-D9F4-4C67-A9B0-34B9A41135C2}" type="pres">
      <dgm:prSet presAssocID="{80FC0B06-2987-4ABE-AE28-CD51CF5700D3}" presName="parTxOnlySpace" presStyleCnt="0"/>
      <dgm:spPr/>
    </dgm:pt>
    <dgm:pt modelId="{65DB658D-60A9-4667-B4E1-6869B3B7A911}" type="pres">
      <dgm:prSet presAssocID="{DFA85C77-F034-433D-8DB2-2E76E0D477B0}" presName="parTxOnly" presStyleLbl="node1" presStyleIdx="3" presStyleCnt="4">
        <dgm:presLayoutVars>
          <dgm:chMax val="0"/>
          <dgm:chPref val="0"/>
          <dgm:bulletEnabled val="1"/>
        </dgm:presLayoutVars>
      </dgm:prSet>
      <dgm:spPr/>
    </dgm:pt>
  </dgm:ptLst>
  <dgm:cxnLst>
    <dgm:cxn modelId="{EA802E12-4CAA-460C-BD9F-23CA0A6E2111}" type="presOf" srcId="{A099248B-15BA-40BD-A5F3-40A7982EF94B}" destId="{BB675564-3533-491C-9008-41E6953A65A9}" srcOrd="0" destOrd="0" presId="urn:microsoft.com/office/officeart/2005/8/layout/chevron1"/>
    <dgm:cxn modelId="{2641BE60-DBA2-44F8-8E9C-622EA551D821}" srcId="{A7B1781B-08C5-4113-8CC3-C1EAF5831847}" destId="{DFA85C77-F034-433D-8DB2-2E76E0D477B0}" srcOrd="3" destOrd="0" parTransId="{A304DC7E-26D1-44EF-8075-8262FF187C1F}" sibTransId="{CD18B5F3-EE9C-4AC8-B647-48714B7FE5DF}"/>
    <dgm:cxn modelId="{2EA0966C-98DB-41C6-AB95-83934EA2DFE3}" type="presOf" srcId="{DFA85C77-F034-433D-8DB2-2E76E0D477B0}" destId="{65DB658D-60A9-4667-B4E1-6869B3B7A911}" srcOrd="0" destOrd="0" presId="urn:microsoft.com/office/officeart/2005/8/layout/chevron1"/>
    <dgm:cxn modelId="{2FB9D14D-C30E-48B9-9B23-6B21C3E4A141}" srcId="{A7B1781B-08C5-4113-8CC3-C1EAF5831847}" destId="{A099248B-15BA-40BD-A5F3-40A7982EF94B}" srcOrd="0" destOrd="0" parTransId="{FA16DF6A-1507-4274-B5A9-210076078D1B}" sibTransId="{831214FA-20C4-4648-96B7-0D0CA50699F5}"/>
    <dgm:cxn modelId="{344D1077-6E3A-4603-BBB9-9B9183D6C51A}" srcId="{A7B1781B-08C5-4113-8CC3-C1EAF5831847}" destId="{61B7EE7B-5F46-47C6-A45A-7DEB2B0E74FF}" srcOrd="2" destOrd="0" parTransId="{AC5378C0-CB8F-49F0-A0D0-3840053BEFAD}" sibTransId="{80FC0B06-2987-4ABE-AE28-CD51CF5700D3}"/>
    <dgm:cxn modelId="{47AD3457-8CCB-4C30-9514-AF62E82D73A7}" type="presOf" srcId="{A7B1781B-08C5-4113-8CC3-C1EAF5831847}" destId="{913A0FD1-3FB3-4678-B515-F67F6FA98DDC}" srcOrd="0" destOrd="0" presId="urn:microsoft.com/office/officeart/2005/8/layout/chevron1"/>
    <dgm:cxn modelId="{45CD268F-E545-4365-8220-8AFE41716B31}" srcId="{A7B1781B-08C5-4113-8CC3-C1EAF5831847}" destId="{362B6A0C-315E-4BA3-A445-FED265091CA6}" srcOrd="1" destOrd="0" parTransId="{07518393-6B65-4D30-8EBB-34F6773EFE72}" sibTransId="{D0F1D072-4A74-4F25-AA32-94A2B4836CF8}"/>
    <dgm:cxn modelId="{7969E3C8-1C61-42A2-BBA8-C554BD016CFB}" type="presOf" srcId="{362B6A0C-315E-4BA3-A445-FED265091CA6}" destId="{6D5A1E9B-897E-4781-B08D-CAB7FAACC795}" srcOrd="0" destOrd="0" presId="urn:microsoft.com/office/officeart/2005/8/layout/chevron1"/>
    <dgm:cxn modelId="{43F79FD9-3F6D-4CDC-825F-5F6A9078899F}" type="presOf" srcId="{61B7EE7B-5F46-47C6-A45A-7DEB2B0E74FF}" destId="{E7D6F6E5-3073-4980-9942-E8A7641ABD5D}" srcOrd="0" destOrd="0" presId="urn:microsoft.com/office/officeart/2005/8/layout/chevron1"/>
    <dgm:cxn modelId="{0A731D8D-BA13-43AD-B348-944B61D456AD}" type="presParOf" srcId="{913A0FD1-3FB3-4678-B515-F67F6FA98DDC}" destId="{BB675564-3533-491C-9008-41E6953A65A9}" srcOrd="0" destOrd="0" presId="urn:microsoft.com/office/officeart/2005/8/layout/chevron1"/>
    <dgm:cxn modelId="{56725658-B1FA-4EE4-83AE-AA49EA83A14C}" type="presParOf" srcId="{913A0FD1-3FB3-4678-B515-F67F6FA98DDC}" destId="{1D8175F6-EBD0-4B60-BBC5-C5EC6161DDA5}" srcOrd="1" destOrd="0" presId="urn:microsoft.com/office/officeart/2005/8/layout/chevron1"/>
    <dgm:cxn modelId="{983FB1D7-F9E9-4DAC-9782-D57AFC9F3764}" type="presParOf" srcId="{913A0FD1-3FB3-4678-B515-F67F6FA98DDC}" destId="{6D5A1E9B-897E-4781-B08D-CAB7FAACC795}" srcOrd="2" destOrd="0" presId="urn:microsoft.com/office/officeart/2005/8/layout/chevron1"/>
    <dgm:cxn modelId="{2CDB66C1-927B-49DB-ACA2-CA858CB36725}" type="presParOf" srcId="{913A0FD1-3FB3-4678-B515-F67F6FA98DDC}" destId="{664AE73C-E55F-48F9-A1C0-B2D58D186B63}" srcOrd="3" destOrd="0" presId="urn:microsoft.com/office/officeart/2005/8/layout/chevron1"/>
    <dgm:cxn modelId="{60AE8BDB-7346-4A6D-837E-941BE8E4A55A}" type="presParOf" srcId="{913A0FD1-3FB3-4678-B515-F67F6FA98DDC}" destId="{E7D6F6E5-3073-4980-9942-E8A7641ABD5D}" srcOrd="4" destOrd="0" presId="urn:microsoft.com/office/officeart/2005/8/layout/chevron1"/>
    <dgm:cxn modelId="{AA3CD71F-E07A-4FF5-8E5B-73F4507E5A3A}" type="presParOf" srcId="{913A0FD1-3FB3-4678-B515-F67F6FA98DDC}" destId="{B2291112-D9F4-4C67-A9B0-34B9A41135C2}" srcOrd="5" destOrd="0" presId="urn:microsoft.com/office/officeart/2005/8/layout/chevron1"/>
    <dgm:cxn modelId="{8A120E94-437D-4901-8761-0216AB83D940}" type="presParOf" srcId="{913A0FD1-3FB3-4678-B515-F67F6FA98DDC}" destId="{65DB658D-60A9-4667-B4E1-6869B3B7A911}"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7B1781B-08C5-4113-8CC3-C1EAF5831847}" type="doc">
      <dgm:prSet loTypeId="urn:microsoft.com/office/officeart/2005/8/layout/chevron1" loCatId="process" qsTypeId="urn:microsoft.com/office/officeart/2005/8/quickstyle/simple1" qsCatId="simple" csTypeId="urn:microsoft.com/office/officeart/2005/8/colors/colorful4" csCatId="colorful" phldr="1"/>
      <dgm:spPr/>
    </dgm:pt>
    <dgm:pt modelId="{A099248B-15BA-40BD-A5F3-40A7982EF94B}">
      <dgm:prSet phldrT="[Text]" custT="1"/>
      <dgm:spPr>
        <a:solidFill>
          <a:schemeClr val="tx1">
            <a:lumMod val="50000"/>
            <a:lumOff val="50000"/>
          </a:schemeClr>
        </a:solidFill>
      </dgm:spPr>
      <dgm:t>
        <a:bodyPr/>
        <a:lstStyle/>
        <a:p>
          <a:r>
            <a:rPr lang="en-US" sz="1600">
              <a:latin typeface="Arial" panose="020B0604020202020204" pitchFamily="34" charset="0"/>
              <a:cs typeface="Arial" panose="020B0604020202020204" pitchFamily="34" charset="0"/>
            </a:rPr>
            <a:t>Notice of Intended Regulatory Action</a:t>
          </a:r>
        </a:p>
      </dgm:t>
    </dgm:pt>
    <dgm:pt modelId="{FA16DF6A-1507-4274-B5A9-210076078D1B}" type="parTrans" cxnId="{2FB9D14D-C30E-48B9-9B23-6B21C3E4A141}">
      <dgm:prSet/>
      <dgm:spPr/>
      <dgm:t>
        <a:bodyPr/>
        <a:lstStyle/>
        <a:p>
          <a:endParaRPr lang="en-US" sz="1600">
            <a:latin typeface="Arial" panose="020B0604020202020204" pitchFamily="34" charset="0"/>
            <a:cs typeface="Arial" panose="020B0604020202020204" pitchFamily="34" charset="0"/>
          </a:endParaRPr>
        </a:p>
      </dgm:t>
    </dgm:pt>
    <dgm:pt modelId="{831214FA-20C4-4648-96B7-0D0CA50699F5}" type="sibTrans" cxnId="{2FB9D14D-C30E-48B9-9B23-6B21C3E4A141}">
      <dgm:prSet/>
      <dgm:spPr/>
      <dgm:t>
        <a:bodyPr/>
        <a:lstStyle/>
        <a:p>
          <a:endParaRPr lang="en-US" sz="1600">
            <a:latin typeface="Arial" panose="020B0604020202020204" pitchFamily="34" charset="0"/>
            <a:cs typeface="Arial" panose="020B0604020202020204" pitchFamily="34" charset="0"/>
          </a:endParaRPr>
        </a:p>
      </dgm:t>
    </dgm:pt>
    <dgm:pt modelId="{362B6A0C-315E-4BA3-A445-FED265091CA6}">
      <dgm:prSet phldrT="[Text]" custT="1"/>
      <dgm:spPr>
        <a:solidFill>
          <a:schemeClr val="tx1">
            <a:lumMod val="50000"/>
            <a:lumOff val="50000"/>
          </a:schemeClr>
        </a:solidFill>
      </dgm:spPr>
      <dgm:t>
        <a:bodyPr/>
        <a:lstStyle/>
        <a:p>
          <a:r>
            <a:rPr lang="en-US" sz="1600">
              <a:latin typeface="Arial" panose="020B0604020202020204" pitchFamily="34" charset="0"/>
              <a:cs typeface="Arial" panose="020B0604020202020204" pitchFamily="34" charset="0"/>
            </a:rPr>
            <a:t>Proposed Regulation</a:t>
          </a:r>
        </a:p>
      </dgm:t>
    </dgm:pt>
    <dgm:pt modelId="{07518393-6B65-4D30-8EBB-34F6773EFE72}" type="parTrans" cxnId="{45CD268F-E545-4365-8220-8AFE41716B31}">
      <dgm:prSet/>
      <dgm:spPr/>
      <dgm:t>
        <a:bodyPr/>
        <a:lstStyle/>
        <a:p>
          <a:endParaRPr lang="en-US" sz="1600">
            <a:latin typeface="Arial" panose="020B0604020202020204" pitchFamily="34" charset="0"/>
            <a:cs typeface="Arial" panose="020B0604020202020204" pitchFamily="34" charset="0"/>
          </a:endParaRPr>
        </a:p>
      </dgm:t>
    </dgm:pt>
    <dgm:pt modelId="{D0F1D072-4A74-4F25-AA32-94A2B4836CF8}" type="sibTrans" cxnId="{45CD268F-E545-4365-8220-8AFE41716B31}">
      <dgm:prSet/>
      <dgm:spPr/>
      <dgm:t>
        <a:bodyPr/>
        <a:lstStyle/>
        <a:p>
          <a:endParaRPr lang="en-US" sz="1600">
            <a:latin typeface="Arial" panose="020B0604020202020204" pitchFamily="34" charset="0"/>
            <a:cs typeface="Arial" panose="020B0604020202020204" pitchFamily="34" charset="0"/>
          </a:endParaRPr>
        </a:p>
      </dgm:t>
    </dgm:pt>
    <dgm:pt modelId="{61B7EE7B-5F46-47C6-A45A-7DEB2B0E74FF}">
      <dgm:prSet phldrT="[Text]" custT="1"/>
      <dgm:spPr>
        <a:solidFill>
          <a:schemeClr val="tx1">
            <a:lumMod val="50000"/>
            <a:lumOff val="50000"/>
          </a:schemeClr>
        </a:solidFill>
      </dgm:spPr>
      <dgm:t>
        <a:bodyPr/>
        <a:lstStyle/>
        <a:p>
          <a:r>
            <a:rPr lang="en-US" sz="1600" dirty="0">
              <a:latin typeface="Arial" panose="020B0604020202020204" pitchFamily="34" charset="0"/>
              <a:cs typeface="Arial" panose="020B0604020202020204" pitchFamily="34" charset="0"/>
            </a:rPr>
            <a:t>Final Regulation</a:t>
          </a:r>
        </a:p>
      </dgm:t>
    </dgm:pt>
    <dgm:pt modelId="{AC5378C0-CB8F-49F0-A0D0-3840053BEFAD}" type="parTrans" cxnId="{344D1077-6E3A-4603-BBB9-9B9183D6C51A}">
      <dgm:prSet/>
      <dgm:spPr/>
      <dgm:t>
        <a:bodyPr/>
        <a:lstStyle/>
        <a:p>
          <a:endParaRPr lang="en-US" sz="1600">
            <a:latin typeface="Arial" panose="020B0604020202020204" pitchFamily="34" charset="0"/>
            <a:cs typeface="Arial" panose="020B0604020202020204" pitchFamily="34" charset="0"/>
          </a:endParaRPr>
        </a:p>
      </dgm:t>
    </dgm:pt>
    <dgm:pt modelId="{80FC0B06-2987-4ABE-AE28-CD51CF5700D3}" type="sibTrans" cxnId="{344D1077-6E3A-4603-BBB9-9B9183D6C51A}">
      <dgm:prSet/>
      <dgm:spPr/>
      <dgm:t>
        <a:bodyPr/>
        <a:lstStyle/>
        <a:p>
          <a:endParaRPr lang="en-US" sz="1600">
            <a:latin typeface="Arial" panose="020B0604020202020204" pitchFamily="34" charset="0"/>
            <a:cs typeface="Arial" panose="020B0604020202020204" pitchFamily="34" charset="0"/>
          </a:endParaRPr>
        </a:p>
      </dgm:t>
    </dgm:pt>
    <dgm:pt modelId="{DFA85C77-F034-433D-8DB2-2E76E0D477B0}">
      <dgm:prSet phldrT="[Text]" custT="1"/>
      <dgm:spPr>
        <a:solidFill>
          <a:schemeClr val="accent1"/>
        </a:solidFill>
      </dgm:spPr>
      <dgm:t>
        <a:bodyPr/>
        <a:lstStyle/>
        <a:p>
          <a:r>
            <a:rPr lang="en-US" sz="1600" dirty="0">
              <a:latin typeface="Arial" panose="020B0604020202020204" pitchFamily="34" charset="0"/>
              <a:cs typeface="Arial" panose="020B0604020202020204" pitchFamily="34" charset="0"/>
            </a:rPr>
            <a:t>Approved &amp; Effective</a:t>
          </a:r>
        </a:p>
      </dgm:t>
    </dgm:pt>
    <dgm:pt modelId="{A304DC7E-26D1-44EF-8075-8262FF187C1F}" type="parTrans" cxnId="{2641BE60-DBA2-44F8-8E9C-622EA551D821}">
      <dgm:prSet/>
      <dgm:spPr/>
      <dgm:t>
        <a:bodyPr/>
        <a:lstStyle/>
        <a:p>
          <a:endParaRPr lang="en-US" sz="1600">
            <a:latin typeface="Arial" panose="020B0604020202020204" pitchFamily="34" charset="0"/>
            <a:cs typeface="Arial" panose="020B0604020202020204" pitchFamily="34" charset="0"/>
          </a:endParaRPr>
        </a:p>
      </dgm:t>
    </dgm:pt>
    <dgm:pt modelId="{CD18B5F3-EE9C-4AC8-B647-48714B7FE5DF}" type="sibTrans" cxnId="{2641BE60-DBA2-44F8-8E9C-622EA551D821}">
      <dgm:prSet/>
      <dgm:spPr/>
      <dgm:t>
        <a:bodyPr/>
        <a:lstStyle/>
        <a:p>
          <a:endParaRPr lang="en-US" sz="1600">
            <a:latin typeface="Arial" panose="020B0604020202020204" pitchFamily="34" charset="0"/>
            <a:cs typeface="Arial" panose="020B0604020202020204" pitchFamily="34" charset="0"/>
          </a:endParaRPr>
        </a:p>
      </dgm:t>
    </dgm:pt>
    <dgm:pt modelId="{913A0FD1-3FB3-4678-B515-F67F6FA98DDC}" type="pres">
      <dgm:prSet presAssocID="{A7B1781B-08C5-4113-8CC3-C1EAF5831847}" presName="Name0" presStyleCnt="0">
        <dgm:presLayoutVars>
          <dgm:dir/>
          <dgm:animLvl val="lvl"/>
          <dgm:resizeHandles val="exact"/>
        </dgm:presLayoutVars>
      </dgm:prSet>
      <dgm:spPr/>
    </dgm:pt>
    <dgm:pt modelId="{BB675564-3533-491C-9008-41E6953A65A9}" type="pres">
      <dgm:prSet presAssocID="{A099248B-15BA-40BD-A5F3-40A7982EF94B}" presName="parTxOnly" presStyleLbl="node1" presStyleIdx="0" presStyleCnt="4">
        <dgm:presLayoutVars>
          <dgm:chMax val="0"/>
          <dgm:chPref val="0"/>
          <dgm:bulletEnabled val="1"/>
        </dgm:presLayoutVars>
      </dgm:prSet>
      <dgm:spPr/>
    </dgm:pt>
    <dgm:pt modelId="{1D8175F6-EBD0-4B60-BBC5-C5EC6161DDA5}" type="pres">
      <dgm:prSet presAssocID="{831214FA-20C4-4648-96B7-0D0CA50699F5}" presName="parTxOnlySpace" presStyleCnt="0"/>
      <dgm:spPr/>
    </dgm:pt>
    <dgm:pt modelId="{6D5A1E9B-897E-4781-B08D-CAB7FAACC795}" type="pres">
      <dgm:prSet presAssocID="{362B6A0C-315E-4BA3-A445-FED265091CA6}" presName="parTxOnly" presStyleLbl="node1" presStyleIdx="1" presStyleCnt="4" custLinFactY="100000" custLinFactNeighborX="5163" custLinFactNeighborY="132060">
        <dgm:presLayoutVars>
          <dgm:chMax val="0"/>
          <dgm:chPref val="0"/>
          <dgm:bulletEnabled val="1"/>
        </dgm:presLayoutVars>
      </dgm:prSet>
      <dgm:spPr/>
    </dgm:pt>
    <dgm:pt modelId="{664AE73C-E55F-48F9-A1C0-B2D58D186B63}" type="pres">
      <dgm:prSet presAssocID="{D0F1D072-4A74-4F25-AA32-94A2B4836CF8}" presName="parTxOnlySpace" presStyleCnt="0"/>
      <dgm:spPr/>
    </dgm:pt>
    <dgm:pt modelId="{E7D6F6E5-3073-4980-9942-E8A7641ABD5D}" type="pres">
      <dgm:prSet presAssocID="{61B7EE7B-5F46-47C6-A45A-7DEB2B0E74FF}" presName="parTxOnly" presStyleLbl="node1" presStyleIdx="2" presStyleCnt="4">
        <dgm:presLayoutVars>
          <dgm:chMax val="0"/>
          <dgm:chPref val="0"/>
          <dgm:bulletEnabled val="1"/>
        </dgm:presLayoutVars>
      </dgm:prSet>
      <dgm:spPr/>
    </dgm:pt>
    <dgm:pt modelId="{B2291112-D9F4-4C67-A9B0-34B9A41135C2}" type="pres">
      <dgm:prSet presAssocID="{80FC0B06-2987-4ABE-AE28-CD51CF5700D3}" presName="parTxOnlySpace" presStyleCnt="0"/>
      <dgm:spPr/>
    </dgm:pt>
    <dgm:pt modelId="{65DB658D-60A9-4667-B4E1-6869B3B7A911}" type="pres">
      <dgm:prSet presAssocID="{DFA85C77-F034-433D-8DB2-2E76E0D477B0}" presName="parTxOnly" presStyleLbl="node1" presStyleIdx="3" presStyleCnt="4">
        <dgm:presLayoutVars>
          <dgm:chMax val="0"/>
          <dgm:chPref val="0"/>
          <dgm:bulletEnabled val="1"/>
        </dgm:presLayoutVars>
      </dgm:prSet>
      <dgm:spPr/>
    </dgm:pt>
  </dgm:ptLst>
  <dgm:cxnLst>
    <dgm:cxn modelId="{EA802E12-4CAA-460C-BD9F-23CA0A6E2111}" type="presOf" srcId="{A099248B-15BA-40BD-A5F3-40A7982EF94B}" destId="{BB675564-3533-491C-9008-41E6953A65A9}" srcOrd="0" destOrd="0" presId="urn:microsoft.com/office/officeart/2005/8/layout/chevron1"/>
    <dgm:cxn modelId="{2641BE60-DBA2-44F8-8E9C-622EA551D821}" srcId="{A7B1781B-08C5-4113-8CC3-C1EAF5831847}" destId="{DFA85C77-F034-433D-8DB2-2E76E0D477B0}" srcOrd="3" destOrd="0" parTransId="{A304DC7E-26D1-44EF-8075-8262FF187C1F}" sibTransId="{CD18B5F3-EE9C-4AC8-B647-48714B7FE5DF}"/>
    <dgm:cxn modelId="{2EA0966C-98DB-41C6-AB95-83934EA2DFE3}" type="presOf" srcId="{DFA85C77-F034-433D-8DB2-2E76E0D477B0}" destId="{65DB658D-60A9-4667-B4E1-6869B3B7A911}" srcOrd="0" destOrd="0" presId="urn:microsoft.com/office/officeart/2005/8/layout/chevron1"/>
    <dgm:cxn modelId="{2FB9D14D-C30E-48B9-9B23-6B21C3E4A141}" srcId="{A7B1781B-08C5-4113-8CC3-C1EAF5831847}" destId="{A099248B-15BA-40BD-A5F3-40A7982EF94B}" srcOrd="0" destOrd="0" parTransId="{FA16DF6A-1507-4274-B5A9-210076078D1B}" sibTransId="{831214FA-20C4-4648-96B7-0D0CA50699F5}"/>
    <dgm:cxn modelId="{344D1077-6E3A-4603-BBB9-9B9183D6C51A}" srcId="{A7B1781B-08C5-4113-8CC3-C1EAF5831847}" destId="{61B7EE7B-5F46-47C6-A45A-7DEB2B0E74FF}" srcOrd="2" destOrd="0" parTransId="{AC5378C0-CB8F-49F0-A0D0-3840053BEFAD}" sibTransId="{80FC0B06-2987-4ABE-AE28-CD51CF5700D3}"/>
    <dgm:cxn modelId="{47AD3457-8CCB-4C30-9514-AF62E82D73A7}" type="presOf" srcId="{A7B1781B-08C5-4113-8CC3-C1EAF5831847}" destId="{913A0FD1-3FB3-4678-B515-F67F6FA98DDC}" srcOrd="0" destOrd="0" presId="urn:microsoft.com/office/officeart/2005/8/layout/chevron1"/>
    <dgm:cxn modelId="{45CD268F-E545-4365-8220-8AFE41716B31}" srcId="{A7B1781B-08C5-4113-8CC3-C1EAF5831847}" destId="{362B6A0C-315E-4BA3-A445-FED265091CA6}" srcOrd="1" destOrd="0" parTransId="{07518393-6B65-4D30-8EBB-34F6773EFE72}" sibTransId="{D0F1D072-4A74-4F25-AA32-94A2B4836CF8}"/>
    <dgm:cxn modelId="{7969E3C8-1C61-42A2-BBA8-C554BD016CFB}" type="presOf" srcId="{362B6A0C-315E-4BA3-A445-FED265091CA6}" destId="{6D5A1E9B-897E-4781-B08D-CAB7FAACC795}" srcOrd="0" destOrd="0" presId="urn:microsoft.com/office/officeart/2005/8/layout/chevron1"/>
    <dgm:cxn modelId="{43F79FD9-3F6D-4CDC-825F-5F6A9078899F}" type="presOf" srcId="{61B7EE7B-5F46-47C6-A45A-7DEB2B0E74FF}" destId="{E7D6F6E5-3073-4980-9942-E8A7641ABD5D}" srcOrd="0" destOrd="0" presId="urn:microsoft.com/office/officeart/2005/8/layout/chevron1"/>
    <dgm:cxn modelId="{0A731D8D-BA13-43AD-B348-944B61D456AD}" type="presParOf" srcId="{913A0FD1-3FB3-4678-B515-F67F6FA98DDC}" destId="{BB675564-3533-491C-9008-41E6953A65A9}" srcOrd="0" destOrd="0" presId="urn:microsoft.com/office/officeart/2005/8/layout/chevron1"/>
    <dgm:cxn modelId="{56725658-B1FA-4EE4-83AE-AA49EA83A14C}" type="presParOf" srcId="{913A0FD1-3FB3-4678-B515-F67F6FA98DDC}" destId="{1D8175F6-EBD0-4B60-BBC5-C5EC6161DDA5}" srcOrd="1" destOrd="0" presId="urn:microsoft.com/office/officeart/2005/8/layout/chevron1"/>
    <dgm:cxn modelId="{983FB1D7-F9E9-4DAC-9782-D57AFC9F3764}" type="presParOf" srcId="{913A0FD1-3FB3-4678-B515-F67F6FA98DDC}" destId="{6D5A1E9B-897E-4781-B08D-CAB7FAACC795}" srcOrd="2" destOrd="0" presId="urn:microsoft.com/office/officeart/2005/8/layout/chevron1"/>
    <dgm:cxn modelId="{2CDB66C1-927B-49DB-ACA2-CA858CB36725}" type="presParOf" srcId="{913A0FD1-3FB3-4678-B515-F67F6FA98DDC}" destId="{664AE73C-E55F-48F9-A1C0-B2D58D186B63}" srcOrd="3" destOrd="0" presId="urn:microsoft.com/office/officeart/2005/8/layout/chevron1"/>
    <dgm:cxn modelId="{60AE8BDB-7346-4A6D-837E-941BE8E4A55A}" type="presParOf" srcId="{913A0FD1-3FB3-4678-B515-F67F6FA98DDC}" destId="{E7D6F6E5-3073-4980-9942-E8A7641ABD5D}" srcOrd="4" destOrd="0" presId="urn:microsoft.com/office/officeart/2005/8/layout/chevron1"/>
    <dgm:cxn modelId="{AA3CD71F-E07A-4FF5-8E5B-73F4507E5A3A}" type="presParOf" srcId="{913A0FD1-3FB3-4678-B515-F67F6FA98DDC}" destId="{B2291112-D9F4-4C67-A9B0-34B9A41135C2}" srcOrd="5" destOrd="0" presId="urn:microsoft.com/office/officeart/2005/8/layout/chevron1"/>
    <dgm:cxn modelId="{8A120E94-437D-4901-8761-0216AB83D940}" type="presParOf" srcId="{913A0FD1-3FB3-4678-B515-F67F6FA98DDC}" destId="{65DB658D-60A9-4667-B4E1-6869B3B7A91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B1781B-08C5-4113-8CC3-C1EAF5831847}" type="doc">
      <dgm:prSet loTypeId="urn:microsoft.com/office/officeart/2005/8/layout/chevron1" loCatId="process" qsTypeId="urn:microsoft.com/office/officeart/2005/8/quickstyle/simple1" qsCatId="simple" csTypeId="urn:microsoft.com/office/officeart/2005/8/colors/colorful4" csCatId="colorful" phldr="1"/>
      <dgm:spPr/>
    </dgm:pt>
    <dgm:pt modelId="{A099248B-15BA-40BD-A5F3-40A7982EF94B}">
      <dgm:prSet phldrT="[Text]" custT="1"/>
      <dgm:spPr>
        <a:solidFill>
          <a:schemeClr val="tx1">
            <a:lumMod val="50000"/>
            <a:lumOff val="50000"/>
          </a:schemeClr>
        </a:solidFill>
      </dgm:spPr>
      <dgm:t>
        <a:bodyPr/>
        <a:lstStyle/>
        <a:p>
          <a:r>
            <a:rPr lang="en-US" sz="1600">
              <a:latin typeface="Arial" panose="020B0604020202020204" pitchFamily="34" charset="0"/>
              <a:cs typeface="Arial" panose="020B0604020202020204" pitchFamily="34" charset="0"/>
            </a:rPr>
            <a:t>Notice of Intended Regulatory Action</a:t>
          </a:r>
        </a:p>
      </dgm:t>
    </dgm:pt>
    <dgm:pt modelId="{FA16DF6A-1507-4274-B5A9-210076078D1B}" type="parTrans" cxnId="{2FB9D14D-C30E-48B9-9B23-6B21C3E4A141}">
      <dgm:prSet/>
      <dgm:spPr/>
      <dgm:t>
        <a:bodyPr/>
        <a:lstStyle/>
        <a:p>
          <a:endParaRPr lang="en-US" sz="1600">
            <a:latin typeface="Arial" panose="020B0604020202020204" pitchFamily="34" charset="0"/>
            <a:cs typeface="Arial" panose="020B0604020202020204" pitchFamily="34" charset="0"/>
          </a:endParaRPr>
        </a:p>
      </dgm:t>
    </dgm:pt>
    <dgm:pt modelId="{831214FA-20C4-4648-96B7-0D0CA50699F5}" type="sibTrans" cxnId="{2FB9D14D-C30E-48B9-9B23-6B21C3E4A141}">
      <dgm:prSet/>
      <dgm:spPr/>
      <dgm:t>
        <a:bodyPr/>
        <a:lstStyle/>
        <a:p>
          <a:endParaRPr lang="en-US" sz="1600">
            <a:latin typeface="Arial" panose="020B0604020202020204" pitchFamily="34" charset="0"/>
            <a:cs typeface="Arial" panose="020B0604020202020204" pitchFamily="34" charset="0"/>
          </a:endParaRPr>
        </a:p>
      </dgm:t>
    </dgm:pt>
    <dgm:pt modelId="{362B6A0C-315E-4BA3-A445-FED265091CA6}">
      <dgm:prSet phldrT="[Text]" custT="1"/>
      <dgm:spPr>
        <a:solidFill>
          <a:schemeClr val="tx1">
            <a:lumMod val="50000"/>
            <a:lumOff val="50000"/>
          </a:schemeClr>
        </a:solidFill>
      </dgm:spPr>
      <dgm:t>
        <a:bodyPr/>
        <a:lstStyle/>
        <a:p>
          <a:r>
            <a:rPr lang="en-US" sz="1600">
              <a:latin typeface="Arial" panose="020B0604020202020204" pitchFamily="34" charset="0"/>
              <a:cs typeface="Arial" panose="020B0604020202020204" pitchFamily="34" charset="0"/>
            </a:rPr>
            <a:t>Proposed Regulation</a:t>
          </a:r>
        </a:p>
      </dgm:t>
    </dgm:pt>
    <dgm:pt modelId="{07518393-6B65-4D30-8EBB-34F6773EFE72}" type="parTrans" cxnId="{45CD268F-E545-4365-8220-8AFE41716B31}">
      <dgm:prSet/>
      <dgm:spPr/>
      <dgm:t>
        <a:bodyPr/>
        <a:lstStyle/>
        <a:p>
          <a:endParaRPr lang="en-US" sz="1600">
            <a:latin typeface="Arial" panose="020B0604020202020204" pitchFamily="34" charset="0"/>
            <a:cs typeface="Arial" panose="020B0604020202020204" pitchFamily="34" charset="0"/>
          </a:endParaRPr>
        </a:p>
      </dgm:t>
    </dgm:pt>
    <dgm:pt modelId="{D0F1D072-4A74-4F25-AA32-94A2B4836CF8}" type="sibTrans" cxnId="{45CD268F-E545-4365-8220-8AFE41716B31}">
      <dgm:prSet/>
      <dgm:spPr/>
      <dgm:t>
        <a:bodyPr/>
        <a:lstStyle/>
        <a:p>
          <a:endParaRPr lang="en-US" sz="1600">
            <a:latin typeface="Arial" panose="020B0604020202020204" pitchFamily="34" charset="0"/>
            <a:cs typeface="Arial" panose="020B0604020202020204" pitchFamily="34" charset="0"/>
          </a:endParaRPr>
        </a:p>
      </dgm:t>
    </dgm:pt>
    <dgm:pt modelId="{61B7EE7B-5F46-47C6-A45A-7DEB2B0E74FF}">
      <dgm:prSet phldrT="[Text]" custT="1"/>
      <dgm:spPr>
        <a:solidFill>
          <a:schemeClr val="tx1">
            <a:lumMod val="50000"/>
            <a:lumOff val="50000"/>
          </a:schemeClr>
        </a:solidFill>
      </dgm:spPr>
      <dgm:t>
        <a:bodyPr/>
        <a:lstStyle/>
        <a:p>
          <a:r>
            <a:rPr lang="en-US" sz="1600" dirty="0">
              <a:latin typeface="Arial" panose="020B0604020202020204" pitchFamily="34" charset="0"/>
              <a:cs typeface="Arial" panose="020B0604020202020204" pitchFamily="34" charset="0"/>
            </a:rPr>
            <a:t>Final Regulation</a:t>
          </a:r>
        </a:p>
      </dgm:t>
    </dgm:pt>
    <dgm:pt modelId="{AC5378C0-CB8F-49F0-A0D0-3840053BEFAD}" type="parTrans" cxnId="{344D1077-6E3A-4603-BBB9-9B9183D6C51A}">
      <dgm:prSet/>
      <dgm:spPr/>
      <dgm:t>
        <a:bodyPr/>
        <a:lstStyle/>
        <a:p>
          <a:endParaRPr lang="en-US" sz="1600">
            <a:latin typeface="Arial" panose="020B0604020202020204" pitchFamily="34" charset="0"/>
            <a:cs typeface="Arial" panose="020B0604020202020204" pitchFamily="34" charset="0"/>
          </a:endParaRPr>
        </a:p>
      </dgm:t>
    </dgm:pt>
    <dgm:pt modelId="{80FC0B06-2987-4ABE-AE28-CD51CF5700D3}" type="sibTrans" cxnId="{344D1077-6E3A-4603-BBB9-9B9183D6C51A}">
      <dgm:prSet/>
      <dgm:spPr/>
      <dgm:t>
        <a:bodyPr/>
        <a:lstStyle/>
        <a:p>
          <a:endParaRPr lang="en-US" sz="1600">
            <a:latin typeface="Arial" panose="020B0604020202020204" pitchFamily="34" charset="0"/>
            <a:cs typeface="Arial" panose="020B0604020202020204" pitchFamily="34" charset="0"/>
          </a:endParaRPr>
        </a:p>
      </dgm:t>
    </dgm:pt>
    <dgm:pt modelId="{DFA85C77-F034-433D-8DB2-2E76E0D477B0}">
      <dgm:prSet phldrT="[Text]" custT="1"/>
      <dgm:spPr>
        <a:solidFill>
          <a:schemeClr val="accent1"/>
        </a:solidFill>
      </dgm:spPr>
      <dgm:t>
        <a:bodyPr/>
        <a:lstStyle/>
        <a:p>
          <a:r>
            <a:rPr lang="en-US" sz="1600">
              <a:latin typeface="Arial" panose="020B0604020202020204" pitchFamily="34" charset="0"/>
              <a:cs typeface="Arial" panose="020B0604020202020204" pitchFamily="34" charset="0"/>
            </a:rPr>
            <a:t>Approved &amp; Effective</a:t>
          </a:r>
        </a:p>
      </dgm:t>
    </dgm:pt>
    <dgm:pt modelId="{A304DC7E-26D1-44EF-8075-8262FF187C1F}" type="parTrans" cxnId="{2641BE60-DBA2-44F8-8E9C-622EA551D821}">
      <dgm:prSet/>
      <dgm:spPr/>
      <dgm:t>
        <a:bodyPr/>
        <a:lstStyle/>
        <a:p>
          <a:endParaRPr lang="en-US" sz="1600">
            <a:latin typeface="Arial" panose="020B0604020202020204" pitchFamily="34" charset="0"/>
            <a:cs typeface="Arial" panose="020B0604020202020204" pitchFamily="34" charset="0"/>
          </a:endParaRPr>
        </a:p>
      </dgm:t>
    </dgm:pt>
    <dgm:pt modelId="{CD18B5F3-EE9C-4AC8-B647-48714B7FE5DF}" type="sibTrans" cxnId="{2641BE60-DBA2-44F8-8E9C-622EA551D821}">
      <dgm:prSet/>
      <dgm:spPr/>
      <dgm:t>
        <a:bodyPr/>
        <a:lstStyle/>
        <a:p>
          <a:endParaRPr lang="en-US" sz="1600">
            <a:latin typeface="Arial" panose="020B0604020202020204" pitchFamily="34" charset="0"/>
            <a:cs typeface="Arial" panose="020B0604020202020204" pitchFamily="34" charset="0"/>
          </a:endParaRPr>
        </a:p>
      </dgm:t>
    </dgm:pt>
    <dgm:pt modelId="{913A0FD1-3FB3-4678-B515-F67F6FA98DDC}" type="pres">
      <dgm:prSet presAssocID="{A7B1781B-08C5-4113-8CC3-C1EAF5831847}" presName="Name0" presStyleCnt="0">
        <dgm:presLayoutVars>
          <dgm:dir/>
          <dgm:animLvl val="lvl"/>
          <dgm:resizeHandles val="exact"/>
        </dgm:presLayoutVars>
      </dgm:prSet>
      <dgm:spPr/>
    </dgm:pt>
    <dgm:pt modelId="{BB675564-3533-491C-9008-41E6953A65A9}" type="pres">
      <dgm:prSet presAssocID="{A099248B-15BA-40BD-A5F3-40A7982EF94B}" presName="parTxOnly" presStyleLbl="node1" presStyleIdx="0" presStyleCnt="4">
        <dgm:presLayoutVars>
          <dgm:chMax val="0"/>
          <dgm:chPref val="0"/>
          <dgm:bulletEnabled val="1"/>
        </dgm:presLayoutVars>
      </dgm:prSet>
      <dgm:spPr/>
    </dgm:pt>
    <dgm:pt modelId="{1D8175F6-EBD0-4B60-BBC5-C5EC6161DDA5}" type="pres">
      <dgm:prSet presAssocID="{831214FA-20C4-4648-96B7-0D0CA50699F5}" presName="parTxOnlySpace" presStyleCnt="0"/>
      <dgm:spPr/>
    </dgm:pt>
    <dgm:pt modelId="{6D5A1E9B-897E-4781-B08D-CAB7FAACC795}" type="pres">
      <dgm:prSet presAssocID="{362B6A0C-315E-4BA3-A445-FED265091CA6}" presName="parTxOnly" presStyleLbl="node1" presStyleIdx="1" presStyleCnt="4" custLinFactY="100000" custLinFactNeighborX="5163" custLinFactNeighborY="132060">
        <dgm:presLayoutVars>
          <dgm:chMax val="0"/>
          <dgm:chPref val="0"/>
          <dgm:bulletEnabled val="1"/>
        </dgm:presLayoutVars>
      </dgm:prSet>
      <dgm:spPr/>
    </dgm:pt>
    <dgm:pt modelId="{664AE73C-E55F-48F9-A1C0-B2D58D186B63}" type="pres">
      <dgm:prSet presAssocID="{D0F1D072-4A74-4F25-AA32-94A2B4836CF8}" presName="parTxOnlySpace" presStyleCnt="0"/>
      <dgm:spPr/>
    </dgm:pt>
    <dgm:pt modelId="{E7D6F6E5-3073-4980-9942-E8A7641ABD5D}" type="pres">
      <dgm:prSet presAssocID="{61B7EE7B-5F46-47C6-A45A-7DEB2B0E74FF}" presName="parTxOnly" presStyleLbl="node1" presStyleIdx="2" presStyleCnt="4">
        <dgm:presLayoutVars>
          <dgm:chMax val="0"/>
          <dgm:chPref val="0"/>
          <dgm:bulletEnabled val="1"/>
        </dgm:presLayoutVars>
      </dgm:prSet>
      <dgm:spPr/>
    </dgm:pt>
    <dgm:pt modelId="{B2291112-D9F4-4C67-A9B0-34B9A41135C2}" type="pres">
      <dgm:prSet presAssocID="{80FC0B06-2987-4ABE-AE28-CD51CF5700D3}" presName="parTxOnlySpace" presStyleCnt="0"/>
      <dgm:spPr/>
    </dgm:pt>
    <dgm:pt modelId="{65DB658D-60A9-4667-B4E1-6869B3B7A911}" type="pres">
      <dgm:prSet presAssocID="{DFA85C77-F034-433D-8DB2-2E76E0D477B0}" presName="parTxOnly" presStyleLbl="node1" presStyleIdx="3" presStyleCnt="4">
        <dgm:presLayoutVars>
          <dgm:chMax val="0"/>
          <dgm:chPref val="0"/>
          <dgm:bulletEnabled val="1"/>
        </dgm:presLayoutVars>
      </dgm:prSet>
      <dgm:spPr/>
    </dgm:pt>
  </dgm:ptLst>
  <dgm:cxnLst>
    <dgm:cxn modelId="{EA802E12-4CAA-460C-BD9F-23CA0A6E2111}" type="presOf" srcId="{A099248B-15BA-40BD-A5F3-40A7982EF94B}" destId="{BB675564-3533-491C-9008-41E6953A65A9}" srcOrd="0" destOrd="0" presId="urn:microsoft.com/office/officeart/2005/8/layout/chevron1"/>
    <dgm:cxn modelId="{2641BE60-DBA2-44F8-8E9C-622EA551D821}" srcId="{A7B1781B-08C5-4113-8CC3-C1EAF5831847}" destId="{DFA85C77-F034-433D-8DB2-2E76E0D477B0}" srcOrd="3" destOrd="0" parTransId="{A304DC7E-26D1-44EF-8075-8262FF187C1F}" sibTransId="{CD18B5F3-EE9C-4AC8-B647-48714B7FE5DF}"/>
    <dgm:cxn modelId="{2EA0966C-98DB-41C6-AB95-83934EA2DFE3}" type="presOf" srcId="{DFA85C77-F034-433D-8DB2-2E76E0D477B0}" destId="{65DB658D-60A9-4667-B4E1-6869B3B7A911}" srcOrd="0" destOrd="0" presId="urn:microsoft.com/office/officeart/2005/8/layout/chevron1"/>
    <dgm:cxn modelId="{2FB9D14D-C30E-48B9-9B23-6B21C3E4A141}" srcId="{A7B1781B-08C5-4113-8CC3-C1EAF5831847}" destId="{A099248B-15BA-40BD-A5F3-40A7982EF94B}" srcOrd="0" destOrd="0" parTransId="{FA16DF6A-1507-4274-B5A9-210076078D1B}" sibTransId="{831214FA-20C4-4648-96B7-0D0CA50699F5}"/>
    <dgm:cxn modelId="{344D1077-6E3A-4603-BBB9-9B9183D6C51A}" srcId="{A7B1781B-08C5-4113-8CC3-C1EAF5831847}" destId="{61B7EE7B-5F46-47C6-A45A-7DEB2B0E74FF}" srcOrd="2" destOrd="0" parTransId="{AC5378C0-CB8F-49F0-A0D0-3840053BEFAD}" sibTransId="{80FC0B06-2987-4ABE-AE28-CD51CF5700D3}"/>
    <dgm:cxn modelId="{47AD3457-8CCB-4C30-9514-AF62E82D73A7}" type="presOf" srcId="{A7B1781B-08C5-4113-8CC3-C1EAF5831847}" destId="{913A0FD1-3FB3-4678-B515-F67F6FA98DDC}" srcOrd="0" destOrd="0" presId="urn:microsoft.com/office/officeart/2005/8/layout/chevron1"/>
    <dgm:cxn modelId="{45CD268F-E545-4365-8220-8AFE41716B31}" srcId="{A7B1781B-08C5-4113-8CC3-C1EAF5831847}" destId="{362B6A0C-315E-4BA3-A445-FED265091CA6}" srcOrd="1" destOrd="0" parTransId="{07518393-6B65-4D30-8EBB-34F6773EFE72}" sibTransId="{D0F1D072-4A74-4F25-AA32-94A2B4836CF8}"/>
    <dgm:cxn modelId="{7969E3C8-1C61-42A2-BBA8-C554BD016CFB}" type="presOf" srcId="{362B6A0C-315E-4BA3-A445-FED265091CA6}" destId="{6D5A1E9B-897E-4781-B08D-CAB7FAACC795}" srcOrd="0" destOrd="0" presId="urn:microsoft.com/office/officeart/2005/8/layout/chevron1"/>
    <dgm:cxn modelId="{43F79FD9-3F6D-4CDC-825F-5F6A9078899F}" type="presOf" srcId="{61B7EE7B-5F46-47C6-A45A-7DEB2B0E74FF}" destId="{E7D6F6E5-3073-4980-9942-E8A7641ABD5D}" srcOrd="0" destOrd="0" presId="urn:microsoft.com/office/officeart/2005/8/layout/chevron1"/>
    <dgm:cxn modelId="{0A731D8D-BA13-43AD-B348-944B61D456AD}" type="presParOf" srcId="{913A0FD1-3FB3-4678-B515-F67F6FA98DDC}" destId="{BB675564-3533-491C-9008-41E6953A65A9}" srcOrd="0" destOrd="0" presId="urn:microsoft.com/office/officeart/2005/8/layout/chevron1"/>
    <dgm:cxn modelId="{56725658-B1FA-4EE4-83AE-AA49EA83A14C}" type="presParOf" srcId="{913A0FD1-3FB3-4678-B515-F67F6FA98DDC}" destId="{1D8175F6-EBD0-4B60-BBC5-C5EC6161DDA5}" srcOrd="1" destOrd="0" presId="urn:microsoft.com/office/officeart/2005/8/layout/chevron1"/>
    <dgm:cxn modelId="{983FB1D7-F9E9-4DAC-9782-D57AFC9F3764}" type="presParOf" srcId="{913A0FD1-3FB3-4678-B515-F67F6FA98DDC}" destId="{6D5A1E9B-897E-4781-B08D-CAB7FAACC795}" srcOrd="2" destOrd="0" presId="urn:microsoft.com/office/officeart/2005/8/layout/chevron1"/>
    <dgm:cxn modelId="{2CDB66C1-927B-49DB-ACA2-CA858CB36725}" type="presParOf" srcId="{913A0FD1-3FB3-4678-B515-F67F6FA98DDC}" destId="{664AE73C-E55F-48F9-A1C0-B2D58D186B63}" srcOrd="3" destOrd="0" presId="urn:microsoft.com/office/officeart/2005/8/layout/chevron1"/>
    <dgm:cxn modelId="{60AE8BDB-7346-4A6D-837E-941BE8E4A55A}" type="presParOf" srcId="{913A0FD1-3FB3-4678-B515-F67F6FA98DDC}" destId="{E7D6F6E5-3073-4980-9942-E8A7641ABD5D}" srcOrd="4" destOrd="0" presId="urn:microsoft.com/office/officeart/2005/8/layout/chevron1"/>
    <dgm:cxn modelId="{AA3CD71F-E07A-4FF5-8E5B-73F4507E5A3A}" type="presParOf" srcId="{913A0FD1-3FB3-4678-B515-F67F6FA98DDC}" destId="{B2291112-D9F4-4C67-A9B0-34B9A41135C2}" srcOrd="5" destOrd="0" presId="urn:microsoft.com/office/officeart/2005/8/layout/chevron1"/>
    <dgm:cxn modelId="{8A120E94-437D-4901-8761-0216AB83D940}" type="presParOf" srcId="{913A0FD1-3FB3-4678-B515-F67F6FA98DDC}" destId="{65DB658D-60A9-4667-B4E1-6869B3B7A911}"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B1781B-08C5-4113-8CC3-C1EAF5831847}" type="doc">
      <dgm:prSet loTypeId="urn:microsoft.com/office/officeart/2005/8/layout/chevron1" loCatId="process" qsTypeId="urn:microsoft.com/office/officeart/2005/8/quickstyle/simple1" qsCatId="simple" csTypeId="urn:microsoft.com/office/officeart/2005/8/colors/colorful4" csCatId="colorful" phldr="1"/>
      <dgm:spPr/>
    </dgm:pt>
    <dgm:pt modelId="{A099248B-15BA-40BD-A5F3-40A7982EF94B}">
      <dgm:prSet phldrT="[Text]" custT="1"/>
      <dgm:spPr>
        <a:solidFill>
          <a:schemeClr val="tx1">
            <a:lumMod val="50000"/>
            <a:lumOff val="50000"/>
          </a:schemeClr>
        </a:solidFill>
      </dgm:spPr>
      <dgm:t>
        <a:bodyPr/>
        <a:lstStyle/>
        <a:p>
          <a:r>
            <a:rPr lang="en-US" sz="1600">
              <a:latin typeface="Arial" panose="020B0604020202020204" pitchFamily="34" charset="0"/>
              <a:cs typeface="Arial" panose="020B0604020202020204" pitchFamily="34" charset="0"/>
            </a:rPr>
            <a:t>Notice of Intended Regulatory Action</a:t>
          </a:r>
        </a:p>
      </dgm:t>
    </dgm:pt>
    <dgm:pt modelId="{FA16DF6A-1507-4274-B5A9-210076078D1B}" type="parTrans" cxnId="{2FB9D14D-C30E-48B9-9B23-6B21C3E4A141}">
      <dgm:prSet/>
      <dgm:spPr/>
      <dgm:t>
        <a:bodyPr/>
        <a:lstStyle/>
        <a:p>
          <a:endParaRPr lang="en-US" sz="1600">
            <a:latin typeface="Arial" panose="020B0604020202020204" pitchFamily="34" charset="0"/>
            <a:cs typeface="Arial" panose="020B0604020202020204" pitchFamily="34" charset="0"/>
          </a:endParaRPr>
        </a:p>
      </dgm:t>
    </dgm:pt>
    <dgm:pt modelId="{831214FA-20C4-4648-96B7-0D0CA50699F5}" type="sibTrans" cxnId="{2FB9D14D-C30E-48B9-9B23-6B21C3E4A141}">
      <dgm:prSet/>
      <dgm:spPr/>
      <dgm:t>
        <a:bodyPr/>
        <a:lstStyle/>
        <a:p>
          <a:endParaRPr lang="en-US" sz="1600">
            <a:latin typeface="Arial" panose="020B0604020202020204" pitchFamily="34" charset="0"/>
            <a:cs typeface="Arial" panose="020B0604020202020204" pitchFamily="34" charset="0"/>
          </a:endParaRPr>
        </a:p>
      </dgm:t>
    </dgm:pt>
    <dgm:pt modelId="{362B6A0C-315E-4BA3-A445-FED265091CA6}">
      <dgm:prSet phldrT="[Text]" custT="1"/>
      <dgm:spPr>
        <a:solidFill>
          <a:schemeClr val="tx1">
            <a:lumMod val="50000"/>
            <a:lumOff val="50000"/>
          </a:schemeClr>
        </a:solidFill>
      </dgm:spPr>
      <dgm:t>
        <a:bodyPr/>
        <a:lstStyle/>
        <a:p>
          <a:r>
            <a:rPr lang="en-US" sz="1600">
              <a:latin typeface="Arial" panose="020B0604020202020204" pitchFamily="34" charset="0"/>
              <a:cs typeface="Arial" panose="020B0604020202020204" pitchFamily="34" charset="0"/>
            </a:rPr>
            <a:t>Proposed Regulation</a:t>
          </a:r>
        </a:p>
      </dgm:t>
    </dgm:pt>
    <dgm:pt modelId="{07518393-6B65-4D30-8EBB-34F6773EFE72}" type="parTrans" cxnId="{45CD268F-E545-4365-8220-8AFE41716B31}">
      <dgm:prSet/>
      <dgm:spPr/>
      <dgm:t>
        <a:bodyPr/>
        <a:lstStyle/>
        <a:p>
          <a:endParaRPr lang="en-US" sz="1600">
            <a:latin typeface="Arial" panose="020B0604020202020204" pitchFamily="34" charset="0"/>
            <a:cs typeface="Arial" panose="020B0604020202020204" pitchFamily="34" charset="0"/>
          </a:endParaRPr>
        </a:p>
      </dgm:t>
    </dgm:pt>
    <dgm:pt modelId="{D0F1D072-4A74-4F25-AA32-94A2B4836CF8}" type="sibTrans" cxnId="{45CD268F-E545-4365-8220-8AFE41716B31}">
      <dgm:prSet/>
      <dgm:spPr/>
      <dgm:t>
        <a:bodyPr/>
        <a:lstStyle/>
        <a:p>
          <a:endParaRPr lang="en-US" sz="1600">
            <a:latin typeface="Arial" panose="020B0604020202020204" pitchFamily="34" charset="0"/>
            <a:cs typeface="Arial" panose="020B0604020202020204" pitchFamily="34" charset="0"/>
          </a:endParaRPr>
        </a:p>
      </dgm:t>
    </dgm:pt>
    <dgm:pt modelId="{61B7EE7B-5F46-47C6-A45A-7DEB2B0E74FF}">
      <dgm:prSet phldrT="[Text]" custT="1"/>
      <dgm:spPr>
        <a:solidFill>
          <a:schemeClr val="tx1">
            <a:lumMod val="50000"/>
            <a:lumOff val="50000"/>
          </a:schemeClr>
        </a:solidFill>
      </dgm:spPr>
      <dgm:t>
        <a:bodyPr/>
        <a:lstStyle/>
        <a:p>
          <a:r>
            <a:rPr lang="en-US" sz="1600" dirty="0">
              <a:latin typeface="Arial" panose="020B0604020202020204" pitchFamily="34" charset="0"/>
              <a:cs typeface="Arial" panose="020B0604020202020204" pitchFamily="34" charset="0"/>
            </a:rPr>
            <a:t>Final Regulation</a:t>
          </a:r>
        </a:p>
      </dgm:t>
    </dgm:pt>
    <dgm:pt modelId="{AC5378C0-CB8F-49F0-A0D0-3840053BEFAD}" type="parTrans" cxnId="{344D1077-6E3A-4603-BBB9-9B9183D6C51A}">
      <dgm:prSet/>
      <dgm:spPr/>
      <dgm:t>
        <a:bodyPr/>
        <a:lstStyle/>
        <a:p>
          <a:endParaRPr lang="en-US" sz="1600">
            <a:latin typeface="Arial" panose="020B0604020202020204" pitchFamily="34" charset="0"/>
            <a:cs typeface="Arial" panose="020B0604020202020204" pitchFamily="34" charset="0"/>
          </a:endParaRPr>
        </a:p>
      </dgm:t>
    </dgm:pt>
    <dgm:pt modelId="{80FC0B06-2987-4ABE-AE28-CD51CF5700D3}" type="sibTrans" cxnId="{344D1077-6E3A-4603-BBB9-9B9183D6C51A}">
      <dgm:prSet/>
      <dgm:spPr/>
      <dgm:t>
        <a:bodyPr/>
        <a:lstStyle/>
        <a:p>
          <a:endParaRPr lang="en-US" sz="1600">
            <a:latin typeface="Arial" panose="020B0604020202020204" pitchFamily="34" charset="0"/>
            <a:cs typeface="Arial" panose="020B0604020202020204" pitchFamily="34" charset="0"/>
          </a:endParaRPr>
        </a:p>
      </dgm:t>
    </dgm:pt>
    <dgm:pt modelId="{DFA85C77-F034-433D-8DB2-2E76E0D477B0}">
      <dgm:prSet phldrT="[Text]" custT="1"/>
      <dgm:spPr>
        <a:solidFill>
          <a:schemeClr val="accent1"/>
        </a:solidFill>
      </dgm:spPr>
      <dgm:t>
        <a:bodyPr/>
        <a:lstStyle/>
        <a:p>
          <a:r>
            <a:rPr lang="en-US" sz="1600" dirty="0">
              <a:latin typeface="Arial" panose="020B0604020202020204" pitchFamily="34" charset="0"/>
              <a:cs typeface="Arial" panose="020B0604020202020204" pitchFamily="34" charset="0"/>
            </a:rPr>
            <a:t>Approved &amp; Effective</a:t>
          </a:r>
        </a:p>
      </dgm:t>
    </dgm:pt>
    <dgm:pt modelId="{A304DC7E-26D1-44EF-8075-8262FF187C1F}" type="parTrans" cxnId="{2641BE60-DBA2-44F8-8E9C-622EA551D821}">
      <dgm:prSet/>
      <dgm:spPr/>
      <dgm:t>
        <a:bodyPr/>
        <a:lstStyle/>
        <a:p>
          <a:endParaRPr lang="en-US" sz="1600">
            <a:latin typeface="Arial" panose="020B0604020202020204" pitchFamily="34" charset="0"/>
            <a:cs typeface="Arial" panose="020B0604020202020204" pitchFamily="34" charset="0"/>
          </a:endParaRPr>
        </a:p>
      </dgm:t>
    </dgm:pt>
    <dgm:pt modelId="{CD18B5F3-EE9C-4AC8-B647-48714B7FE5DF}" type="sibTrans" cxnId="{2641BE60-DBA2-44F8-8E9C-622EA551D821}">
      <dgm:prSet/>
      <dgm:spPr/>
      <dgm:t>
        <a:bodyPr/>
        <a:lstStyle/>
        <a:p>
          <a:endParaRPr lang="en-US" sz="1600">
            <a:latin typeface="Arial" panose="020B0604020202020204" pitchFamily="34" charset="0"/>
            <a:cs typeface="Arial" panose="020B0604020202020204" pitchFamily="34" charset="0"/>
          </a:endParaRPr>
        </a:p>
      </dgm:t>
    </dgm:pt>
    <dgm:pt modelId="{913A0FD1-3FB3-4678-B515-F67F6FA98DDC}" type="pres">
      <dgm:prSet presAssocID="{A7B1781B-08C5-4113-8CC3-C1EAF5831847}" presName="Name0" presStyleCnt="0">
        <dgm:presLayoutVars>
          <dgm:dir/>
          <dgm:animLvl val="lvl"/>
          <dgm:resizeHandles val="exact"/>
        </dgm:presLayoutVars>
      </dgm:prSet>
      <dgm:spPr/>
    </dgm:pt>
    <dgm:pt modelId="{BB675564-3533-491C-9008-41E6953A65A9}" type="pres">
      <dgm:prSet presAssocID="{A099248B-15BA-40BD-A5F3-40A7982EF94B}" presName="parTxOnly" presStyleLbl="node1" presStyleIdx="0" presStyleCnt="4" custLinFactNeighborY="2157">
        <dgm:presLayoutVars>
          <dgm:chMax val="0"/>
          <dgm:chPref val="0"/>
          <dgm:bulletEnabled val="1"/>
        </dgm:presLayoutVars>
      </dgm:prSet>
      <dgm:spPr/>
    </dgm:pt>
    <dgm:pt modelId="{1D8175F6-EBD0-4B60-BBC5-C5EC6161DDA5}" type="pres">
      <dgm:prSet presAssocID="{831214FA-20C4-4648-96B7-0D0CA50699F5}" presName="parTxOnlySpace" presStyleCnt="0"/>
      <dgm:spPr/>
    </dgm:pt>
    <dgm:pt modelId="{6D5A1E9B-897E-4781-B08D-CAB7FAACC795}" type="pres">
      <dgm:prSet presAssocID="{362B6A0C-315E-4BA3-A445-FED265091CA6}" presName="parTxOnly" presStyleLbl="node1" presStyleIdx="1" presStyleCnt="4" custLinFactY="100000" custLinFactNeighborX="5163" custLinFactNeighborY="132060">
        <dgm:presLayoutVars>
          <dgm:chMax val="0"/>
          <dgm:chPref val="0"/>
          <dgm:bulletEnabled val="1"/>
        </dgm:presLayoutVars>
      </dgm:prSet>
      <dgm:spPr/>
    </dgm:pt>
    <dgm:pt modelId="{664AE73C-E55F-48F9-A1C0-B2D58D186B63}" type="pres">
      <dgm:prSet presAssocID="{D0F1D072-4A74-4F25-AA32-94A2B4836CF8}" presName="parTxOnlySpace" presStyleCnt="0"/>
      <dgm:spPr/>
    </dgm:pt>
    <dgm:pt modelId="{E7D6F6E5-3073-4980-9942-E8A7641ABD5D}" type="pres">
      <dgm:prSet presAssocID="{61B7EE7B-5F46-47C6-A45A-7DEB2B0E74FF}" presName="parTxOnly" presStyleLbl="node1" presStyleIdx="2" presStyleCnt="4">
        <dgm:presLayoutVars>
          <dgm:chMax val="0"/>
          <dgm:chPref val="0"/>
          <dgm:bulletEnabled val="1"/>
        </dgm:presLayoutVars>
      </dgm:prSet>
      <dgm:spPr/>
    </dgm:pt>
    <dgm:pt modelId="{B2291112-D9F4-4C67-A9B0-34B9A41135C2}" type="pres">
      <dgm:prSet presAssocID="{80FC0B06-2987-4ABE-AE28-CD51CF5700D3}" presName="parTxOnlySpace" presStyleCnt="0"/>
      <dgm:spPr/>
    </dgm:pt>
    <dgm:pt modelId="{65DB658D-60A9-4667-B4E1-6869B3B7A911}" type="pres">
      <dgm:prSet presAssocID="{DFA85C77-F034-433D-8DB2-2E76E0D477B0}" presName="parTxOnly" presStyleLbl="node1" presStyleIdx="3" presStyleCnt="4">
        <dgm:presLayoutVars>
          <dgm:chMax val="0"/>
          <dgm:chPref val="0"/>
          <dgm:bulletEnabled val="1"/>
        </dgm:presLayoutVars>
      </dgm:prSet>
      <dgm:spPr/>
    </dgm:pt>
  </dgm:ptLst>
  <dgm:cxnLst>
    <dgm:cxn modelId="{EA802E12-4CAA-460C-BD9F-23CA0A6E2111}" type="presOf" srcId="{A099248B-15BA-40BD-A5F3-40A7982EF94B}" destId="{BB675564-3533-491C-9008-41E6953A65A9}" srcOrd="0" destOrd="0" presId="urn:microsoft.com/office/officeart/2005/8/layout/chevron1"/>
    <dgm:cxn modelId="{2641BE60-DBA2-44F8-8E9C-622EA551D821}" srcId="{A7B1781B-08C5-4113-8CC3-C1EAF5831847}" destId="{DFA85C77-F034-433D-8DB2-2E76E0D477B0}" srcOrd="3" destOrd="0" parTransId="{A304DC7E-26D1-44EF-8075-8262FF187C1F}" sibTransId="{CD18B5F3-EE9C-4AC8-B647-48714B7FE5DF}"/>
    <dgm:cxn modelId="{2EA0966C-98DB-41C6-AB95-83934EA2DFE3}" type="presOf" srcId="{DFA85C77-F034-433D-8DB2-2E76E0D477B0}" destId="{65DB658D-60A9-4667-B4E1-6869B3B7A911}" srcOrd="0" destOrd="0" presId="urn:microsoft.com/office/officeart/2005/8/layout/chevron1"/>
    <dgm:cxn modelId="{2FB9D14D-C30E-48B9-9B23-6B21C3E4A141}" srcId="{A7B1781B-08C5-4113-8CC3-C1EAF5831847}" destId="{A099248B-15BA-40BD-A5F3-40A7982EF94B}" srcOrd="0" destOrd="0" parTransId="{FA16DF6A-1507-4274-B5A9-210076078D1B}" sibTransId="{831214FA-20C4-4648-96B7-0D0CA50699F5}"/>
    <dgm:cxn modelId="{344D1077-6E3A-4603-BBB9-9B9183D6C51A}" srcId="{A7B1781B-08C5-4113-8CC3-C1EAF5831847}" destId="{61B7EE7B-5F46-47C6-A45A-7DEB2B0E74FF}" srcOrd="2" destOrd="0" parTransId="{AC5378C0-CB8F-49F0-A0D0-3840053BEFAD}" sibTransId="{80FC0B06-2987-4ABE-AE28-CD51CF5700D3}"/>
    <dgm:cxn modelId="{47AD3457-8CCB-4C30-9514-AF62E82D73A7}" type="presOf" srcId="{A7B1781B-08C5-4113-8CC3-C1EAF5831847}" destId="{913A0FD1-3FB3-4678-B515-F67F6FA98DDC}" srcOrd="0" destOrd="0" presId="urn:microsoft.com/office/officeart/2005/8/layout/chevron1"/>
    <dgm:cxn modelId="{45CD268F-E545-4365-8220-8AFE41716B31}" srcId="{A7B1781B-08C5-4113-8CC3-C1EAF5831847}" destId="{362B6A0C-315E-4BA3-A445-FED265091CA6}" srcOrd="1" destOrd="0" parTransId="{07518393-6B65-4D30-8EBB-34F6773EFE72}" sibTransId="{D0F1D072-4A74-4F25-AA32-94A2B4836CF8}"/>
    <dgm:cxn modelId="{7969E3C8-1C61-42A2-BBA8-C554BD016CFB}" type="presOf" srcId="{362B6A0C-315E-4BA3-A445-FED265091CA6}" destId="{6D5A1E9B-897E-4781-B08D-CAB7FAACC795}" srcOrd="0" destOrd="0" presId="urn:microsoft.com/office/officeart/2005/8/layout/chevron1"/>
    <dgm:cxn modelId="{43F79FD9-3F6D-4CDC-825F-5F6A9078899F}" type="presOf" srcId="{61B7EE7B-5F46-47C6-A45A-7DEB2B0E74FF}" destId="{E7D6F6E5-3073-4980-9942-E8A7641ABD5D}" srcOrd="0" destOrd="0" presId="urn:microsoft.com/office/officeart/2005/8/layout/chevron1"/>
    <dgm:cxn modelId="{0A731D8D-BA13-43AD-B348-944B61D456AD}" type="presParOf" srcId="{913A0FD1-3FB3-4678-B515-F67F6FA98DDC}" destId="{BB675564-3533-491C-9008-41E6953A65A9}" srcOrd="0" destOrd="0" presId="urn:microsoft.com/office/officeart/2005/8/layout/chevron1"/>
    <dgm:cxn modelId="{56725658-B1FA-4EE4-83AE-AA49EA83A14C}" type="presParOf" srcId="{913A0FD1-3FB3-4678-B515-F67F6FA98DDC}" destId="{1D8175F6-EBD0-4B60-BBC5-C5EC6161DDA5}" srcOrd="1" destOrd="0" presId="urn:microsoft.com/office/officeart/2005/8/layout/chevron1"/>
    <dgm:cxn modelId="{983FB1D7-F9E9-4DAC-9782-D57AFC9F3764}" type="presParOf" srcId="{913A0FD1-3FB3-4678-B515-F67F6FA98DDC}" destId="{6D5A1E9B-897E-4781-B08D-CAB7FAACC795}" srcOrd="2" destOrd="0" presId="urn:microsoft.com/office/officeart/2005/8/layout/chevron1"/>
    <dgm:cxn modelId="{2CDB66C1-927B-49DB-ACA2-CA858CB36725}" type="presParOf" srcId="{913A0FD1-3FB3-4678-B515-F67F6FA98DDC}" destId="{664AE73C-E55F-48F9-A1C0-B2D58D186B63}" srcOrd="3" destOrd="0" presId="urn:microsoft.com/office/officeart/2005/8/layout/chevron1"/>
    <dgm:cxn modelId="{60AE8BDB-7346-4A6D-837E-941BE8E4A55A}" type="presParOf" srcId="{913A0FD1-3FB3-4678-B515-F67F6FA98DDC}" destId="{E7D6F6E5-3073-4980-9942-E8A7641ABD5D}" srcOrd="4" destOrd="0" presId="urn:microsoft.com/office/officeart/2005/8/layout/chevron1"/>
    <dgm:cxn modelId="{AA3CD71F-E07A-4FF5-8E5B-73F4507E5A3A}" type="presParOf" srcId="{913A0FD1-3FB3-4678-B515-F67F6FA98DDC}" destId="{B2291112-D9F4-4C67-A9B0-34B9A41135C2}" srcOrd="5" destOrd="0" presId="urn:microsoft.com/office/officeart/2005/8/layout/chevron1"/>
    <dgm:cxn modelId="{8A120E94-437D-4901-8761-0216AB83D940}" type="presParOf" srcId="{913A0FD1-3FB3-4678-B515-F67F6FA98DDC}" destId="{65DB658D-60A9-4667-B4E1-6869B3B7A91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B1781B-08C5-4113-8CC3-C1EAF5831847}" type="doc">
      <dgm:prSet loTypeId="urn:microsoft.com/office/officeart/2005/8/layout/chevron1" loCatId="process" qsTypeId="urn:microsoft.com/office/officeart/2005/8/quickstyle/simple1" qsCatId="simple" csTypeId="urn:microsoft.com/office/officeart/2005/8/colors/colorful4" csCatId="colorful" phldr="1"/>
      <dgm:spPr/>
    </dgm:pt>
    <dgm:pt modelId="{A099248B-15BA-40BD-A5F3-40A7982EF94B}">
      <dgm:prSet phldrT="[Text]" custT="1"/>
      <dgm:spPr>
        <a:solidFill>
          <a:schemeClr val="tx1">
            <a:lumMod val="50000"/>
            <a:lumOff val="50000"/>
          </a:schemeClr>
        </a:solidFill>
      </dgm:spPr>
      <dgm:t>
        <a:bodyPr/>
        <a:lstStyle/>
        <a:p>
          <a:r>
            <a:rPr lang="en-US" sz="1600">
              <a:latin typeface="Arial" panose="020B0604020202020204" pitchFamily="34" charset="0"/>
              <a:cs typeface="Arial" panose="020B0604020202020204" pitchFamily="34" charset="0"/>
            </a:rPr>
            <a:t>Notice of Intended Regulatory Action</a:t>
          </a:r>
        </a:p>
      </dgm:t>
    </dgm:pt>
    <dgm:pt modelId="{FA16DF6A-1507-4274-B5A9-210076078D1B}" type="parTrans" cxnId="{2FB9D14D-C30E-48B9-9B23-6B21C3E4A141}">
      <dgm:prSet/>
      <dgm:spPr/>
      <dgm:t>
        <a:bodyPr/>
        <a:lstStyle/>
        <a:p>
          <a:endParaRPr lang="en-US" sz="1600">
            <a:latin typeface="Arial" panose="020B0604020202020204" pitchFamily="34" charset="0"/>
            <a:cs typeface="Arial" panose="020B0604020202020204" pitchFamily="34" charset="0"/>
          </a:endParaRPr>
        </a:p>
      </dgm:t>
    </dgm:pt>
    <dgm:pt modelId="{831214FA-20C4-4648-96B7-0D0CA50699F5}" type="sibTrans" cxnId="{2FB9D14D-C30E-48B9-9B23-6B21C3E4A141}">
      <dgm:prSet/>
      <dgm:spPr/>
      <dgm:t>
        <a:bodyPr/>
        <a:lstStyle/>
        <a:p>
          <a:endParaRPr lang="en-US" sz="1600">
            <a:latin typeface="Arial" panose="020B0604020202020204" pitchFamily="34" charset="0"/>
            <a:cs typeface="Arial" panose="020B0604020202020204" pitchFamily="34" charset="0"/>
          </a:endParaRPr>
        </a:p>
      </dgm:t>
    </dgm:pt>
    <dgm:pt modelId="{362B6A0C-315E-4BA3-A445-FED265091CA6}">
      <dgm:prSet phldrT="[Text]" custT="1"/>
      <dgm:spPr>
        <a:solidFill>
          <a:schemeClr val="tx1">
            <a:lumMod val="50000"/>
            <a:lumOff val="50000"/>
          </a:schemeClr>
        </a:solidFill>
      </dgm:spPr>
      <dgm:t>
        <a:bodyPr/>
        <a:lstStyle/>
        <a:p>
          <a:r>
            <a:rPr lang="en-US" sz="1600" dirty="0">
              <a:latin typeface="Arial" panose="020B0604020202020204" pitchFamily="34" charset="0"/>
              <a:cs typeface="Arial" panose="020B0604020202020204" pitchFamily="34" charset="0"/>
            </a:rPr>
            <a:t>Proposed Regulation</a:t>
          </a:r>
        </a:p>
      </dgm:t>
    </dgm:pt>
    <dgm:pt modelId="{07518393-6B65-4D30-8EBB-34F6773EFE72}" type="parTrans" cxnId="{45CD268F-E545-4365-8220-8AFE41716B31}">
      <dgm:prSet/>
      <dgm:spPr/>
      <dgm:t>
        <a:bodyPr/>
        <a:lstStyle/>
        <a:p>
          <a:endParaRPr lang="en-US" sz="1600">
            <a:latin typeface="Arial" panose="020B0604020202020204" pitchFamily="34" charset="0"/>
            <a:cs typeface="Arial" panose="020B0604020202020204" pitchFamily="34" charset="0"/>
          </a:endParaRPr>
        </a:p>
      </dgm:t>
    </dgm:pt>
    <dgm:pt modelId="{D0F1D072-4A74-4F25-AA32-94A2B4836CF8}" type="sibTrans" cxnId="{45CD268F-E545-4365-8220-8AFE41716B31}">
      <dgm:prSet/>
      <dgm:spPr/>
      <dgm:t>
        <a:bodyPr/>
        <a:lstStyle/>
        <a:p>
          <a:endParaRPr lang="en-US" sz="1600">
            <a:latin typeface="Arial" panose="020B0604020202020204" pitchFamily="34" charset="0"/>
            <a:cs typeface="Arial" panose="020B0604020202020204" pitchFamily="34" charset="0"/>
          </a:endParaRPr>
        </a:p>
      </dgm:t>
    </dgm:pt>
    <dgm:pt modelId="{61B7EE7B-5F46-47C6-A45A-7DEB2B0E74FF}">
      <dgm:prSet phldrT="[Text]" custT="1"/>
      <dgm:spPr>
        <a:solidFill>
          <a:schemeClr val="tx1">
            <a:lumMod val="50000"/>
            <a:lumOff val="50000"/>
          </a:schemeClr>
        </a:solidFill>
      </dgm:spPr>
      <dgm:t>
        <a:bodyPr/>
        <a:lstStyle/>
        <a:p>
          <a:r>
            <a:rPr lang="en-US" sz="1600" dirty="0">
              <a:latin typeface="Arial" panose="020B0604020202020204" pitchFamily="34" charset="0"/>
              <a:cs typeface="Arial" panose="020B0604020202020204" pitchFamily="34" charset="0"/>
            </a:rPr>
            <a:t>Final Regulation</a:t>
          </a:r>
        </a:p>
      </dgm:t>
    </dgm:pt>
    <dgm:pt modelId="{AC5378C0-CB8F-49F0-A0D0-3840053BEFAD}" type="parTrans" cxnId="{344D1077-6E3A-4603-BBB9-9B9183D6C51A}">
      <dgm:prSet/>
      <dgm:spPr/>
      <dgm:t>
        <a:bodyPr/>
        <a:lstStyle/>
        <a:p>
          <a:endParaRPr lang="en-US" sz="1600">
            <a:latin typeface="Arial" panose="020B0604020202020204" pitchFamily="34" charset="0"/>
            <a:cs typeface="Arial" panose="020B0604020202020204" pitchFamily="34" charset="0"/>
          </a:endParaRPr>
        </a:p>
      </dgm:t>
    </dgm:pt>
    <dgm:pt modelId="{80FC0B06-2987-4ABE-AE28-CD51CF5700D3}" type="sibTrans" cxnId="{344D1077-6E3A-4603-BBB9-9B9183D6C51A}">
      <dgm:prSet/>
      <dgm:spPr/>
      <dgm:t>
        <a:bodyPr/>
        <a:lstStyle/>
        <a:p>
          <a:endParaRPr lang="en-US" sz="1600">
            <a:latin typeface="Arial" panose="020B0604020202020204" pitchFamily="34" charset="0"/>
            <a:cs typeface="Arial" panose="020B0604020202020204" pitchFamily="34" charset="0"/>
          </a:endParaRPr>
        </a:p>
      </dgm:t>
    </dgm:pt>
    <dgm:pt modelId="{DFA85C77-F034-433D-8DB2-2E76E0D477B0}">
      <dgm:prSet phldrT="[Text]" custT="1"/>
      <dgm:spPr>
        <a:solidFill>
          <a:schemeClr val="accent1"/>
        </a:solidFill>
      </dgm:spPr>
      <dgm:t>
        <a:bodyPr/>
        <a:lstStyle/>
        <a:p>
          <a:r>
            <a:rPr lang="en-US" sz="1600">
              <a:latin typeface="Arial" panose="020B0604020202020204" pitchFamily="34" charset="0"/>
              <a:cs typeface="Arial" panose="020B0604020202020204" pitchFamily="34" charset="0"/>
            </a:rPr>
            <a:t>Approved &amp; Effective</a:t>
          </a:r>
        </a:p>
      </dgm:t>
    </dgm:pt>
    <dgm:pt modelId="{A304DC7E-26D1-44EF-8075-8262FF187C1F}" type="parTrans" cxnId="{2641BE60-DBA2-44F8-8E9C-622EA551D821}">
      <dgm:prSet/>
      <dgm:spPr/>
      <dgm:t>
        <a:bodyPr/>
        <a:lstStyle/>
        <a:p>
          <a:endParaRPr lang="en-US" sz="1600">
            <a:latin typeface="Arial" panose="020B0604020202020204" pitchFamily="34" charset="0"/>
            <a:cs typeface="Arial" panose="020B0604020202020204" pitchFamily="34" charset="0"/>
          </a:endParaRPr>
        </a:p>
      </dgm:t>
    </dgm:pt>
    <dgm:pt modelId="{CD18B5F3-EE9C-4AC8-B647-48714B7FE5DF}" type="sibTrans" cxnId="{2641BE60-DBA2-44F8-8E9C-622EA551D821}">
      <dgm:prSet/>
      <dgm:spPr/>
      <dgm:t>
        <a:bodyPr/>
        <a:lstStyle/>
        <a:p>
          <a:endParaRPr lang="en-US" sz="1600">
            <a:latin typeface="Arial" panose="020B0604020202020204" pitchFamily="34" charset="0"/>
            <a:cs typeface="Arial" panose="020B0604020202020204" pitchFamily="34" charset="0"/>
          </a:endParaRPr>
        </a:p>
      </dgm:t>
    </dgm:pt>
    <dgm:pt modelId="{913A0FD1-3FB3-4678-B515-F67F6FA98DDC}" type="pres">
      <dgm:prSet presAssocID="{A7B1781B-08C5-4113-8CC3-C1EAF5831847}" presName="Name0" presStyleCnt="0">
        <dgm:presLayoutVars>
          <dgm:dir/>
          <dgm:animLvl val="lvl"/>
          <dgm:resizeHandles val="exact"/>
        </dgm:presLayoutVars>
      </dgm:prSet>
      <dgm:spPr/>
    </dgm:pt>
    <dgm:pt modelId="{BB675564-3533-491C-9008-41E6953A65A9}" type="pres">
      <dgm:prSet presAssocID="{A099248B-15BA-40BD-A5F3-40A7982EF94B}" presName="parTxOnly" presStyleLbl="node1" presStyleIdx="0" presStyleCnt="4">
        <dgm:presLayoutVars>
          <dgm:chMax val="0"/>
          <dgm:chPref val="0"/>
          <dgm:bulletEnabled val="1"/>
        </dgm:presLayoutVars>
      </dgm:prSet>
      <dgm:spPr/>
    </dgm:pt>
    <dgm:pt modelId="{1D8175F6-EBD0-4B60-BBC5-C5EC6161DDA5}" type="pres">
      <dgm:prSet presAssocID="{831214FA-20C4-4648-96B7-0D0CA50699F5}" presName="parTxOnlySpace" presStyleCnt="0"/>
      <dgm:spPr/>
    </dgm:pt>
    <dgm:pt modelId="{6D5A1E9B-897E-4781-B08D-CAB7FAACC795}" type="pres">
      <dgm:prSet presAssocID="{362B6A0C-315E-4BA3-A445-FED265091CA6}" presName="parTxOnly" presStyleLbl="node1" presStyleIdx="1" presStyleCnt="4" custLinFactY="100000" custLinFactNeighborX="5163" custLinFactNeighborY="132060">
        <dgm:presLayoutVars>
          <dgm:chMax val="0"/>
          <dgm:chPref val="0"/>
          <dgm:bulletEnabled val="1"/>
        </dgm:presLayoutVars>
      </dgm:prSet>
      <dgm:spPr/>
    </dgm:pt>
    <dgm:pt modelId="{664AE73C-E55F-48F9-A1C0-B2D58D186B63}" type="pres">
      <dgm:prSet presAssocID="{D0F1D072-4A74-4F25-AA32-94A2B4836CF8}" presName="parTxOnlySpace" presStyleCnt="0"/>
      <dgm:spPr/>
    </dgm:pt>
    <dgm:pt modelId="{E7D6F6E5-3073-4980-9942-E8A7641ABD5D}" type="pres">
      <dgm:prSet presAssocID="{61B7EE7B-5F46-47C6-A45A-7DEB2B0E74FF}" presName="parTxOnly" presStyleLbl="node1" presStyleIdx="2" presStyleCnt="4">
        <dgm:presLayoutVars>
          <dgm:chMax val="0"/>
          <dgm:chPref val="0"/>
          <dgm:bulletEnabled val="1"/>
        </dgm:presLayoutVars>
      </dgm:prSet>
      <dgm:spPr/>
    </dgm:pt>
    <dgm:pt modelId="{B2291112-D9F4-4C67-A9B0-34B9A41135C2}" type="pres">
      <dgm:prSet presAssocID="{80FC0B06-2987-4ABE-AE28-CD51CF5700D3}" presName="parTxOnlySpace" presStyleCnt="0"/>
      <dgm:spPr/>
    </dgm:pt>
    <dgm:pt modelId="{65DB658D-60A9-4667-B4E1-6869B3B7A911}" type="pres">
      <dgm:prSet presAssocID="{DFA85C77-F034-433D-8DB2-2E76E0D477B0}" presName="parTxOnly" presStyleLbl="node1" presStyleIdx="3" presStyleCnt="4">
        <dgm:presLayoutVars>
          <dgm:chMax val="0"/>
          <dgm:chPref val="0"/>
          <dgm:bulletEnabled val="1"/>
        </dgm:presLayoutVars>
      </dgm:prSet>
      <dgm:spPr/>
    </dgm:pt>
  </dgm:ptLst>
  <dgm:cxnLst>
    <dgm:cxn modelId="{EA802E12-4CAA-460C-BD9F-23CA0A6E2111}" type="presOf" srcId="{A099248B-15BA-40BD-A5F3-40A7982EF94B}" destId="{BB675564-3533-491C-9008-41E6953A65A9}" srcOrd="0" destOrd="0" presId="urn:microsoft.com/office/officeart/2005/8/layout/chevron1"/>
    <dgm:cxn modelId="{2641BE60-DBA2-44F8-8E9C-622EA551D821}" srcId="{A7B1781B-08C5-4113-8CC3-C1EAF5831847}" destId="{DFA85C77-F034-433D-8DB2-2E76E0D477B0}" srcOrd="3" destOrd="0" parTransId="{A304DC7E-26D1-44EF-8075-8262FF187C1F}" sibTransId="{CD18B5F3-EE9C-4AC8-B647-48714B7FE5DF}"/>
    <dgm:cxn modelId="{2EA0966C-98DB-41C6-AB95-83934EA2DFE3}" type="presOf" srcId="{DFA85C77-F034-433D-8DB2-2E76E0D477B0}" destId="{65DB658D-60A9-4667-B4E1-6869B3B7A911}" srcOrd="0" destOrd="0" presId="urn:microsoft.com/office/officeart/2005/8/layout/chevron1"/>
    <dgm:cxn modelId="{2FB9D14D-C30E-48B9-9B23-6B21C3E4A141}" srcId="{A7B1781B-08C5-4113-8CC3-C1EAF5831847}" destId="{A099248B-15BA-40BD-A5F3-40A7982EF94B}" srcOrd="0" destOrd="0" parTransId="{FA16DF6A-1507-4274-B5A9-210076078D1B}" sibTransId="{831214FA-20C4-4648-96B7-0D0CA50699F5}"/>
    <dgm:cxn modelId="{344D1077-6E3A-4603-BBB9-9B9183D6C51A}" srcId="{A7B1781B-08C5-4113-8CC3-C1EAF5831847}" destId="{61B7EE7B-5F46-47C6-A45A-7DEB2B0E74FF}" srcOrd="2" destOrd="0" parTransId="{AC5378C0-CB8F-49F0-A0D0-3840053BEFAD}" sibTransId="{80FC0B06-2987-4ABE-AE28-CD51CF5700D3}"/>
    <dgm:cxn modelId="{47AD3457-8CCB-4C30-9514-AF62E82D73A7}" type="presOf" srcId="{A7B1781B-08C5-4113-8CC3-C1EAF5831847}" destId="{913A0FD1-3FB3-4678-B515-F67F6FA98DDC}" srcOrd="0" destOrd="0" presId="urn:microsoft.com/office/officeart/2005/8/layout/chevron1"/>
    <dgm:cxn modelId="{45CD268F-E545-4365-8220-8AFE41716B31}" srcId="{A7B1781B-08C5-4113-8CC3-C1EAF5831847}" destId="{362B6A0C-315E-4BA3-A445-FED265091CA6}" srcOrd="1" destOrd="0" parTransId="{07518393-6B65-4D30-8EBB-34F6773EFE72}" sibTransId="{D0F1D072-4A74-4F25-AA32-94A2B4836CF8}"/>
    <dgm:cxn modelId="{7969E3C8-1C61-42A2-BBA8-C554BD016CFB}" type="presOf" srcId="{362B6A0C-315E-4BA3-A445-FED265091CA6}" destId="{6D5A1E9B-897E-4781-B08D-CAB7FAACC795}" srcOrd="0" destOrd="0" presId="urn:microsoft.com/office/officeart/2005/8/layout/chevron1"/>
    <dgm:cxn modelId="{43F79FD9-3F6D-4CDC-825F-5F6A9078899F}" type="presOf" srcId="{61B7EE7B-5F46-47C6-A45A-7DEB2B0E74FF}" destId="{E7D6F6E5-3073-4980-9942-E8A7641ABD5D}" srcOrd="0" destOrd="0" presId="urn:microsoft.com/office/officeart/2005/8/layout/chevron1"/>
    <dgm:cxn modelId="{0A731D8D-BA13-43AD-B348-944B61D456AD}" type="presParOf" srcId="{913A0FD1-3FB3-4678-B515-F67F6FA98DDC}" destId="{BB675564-3533-491C-9008-41E6953A65A9}" srcOrd="0" destOrd="0" presId="urn:microsoft.com/office/officeart/2005/8/layout/chevron1"/>
    <dgm:cxn modelId="{56725658-B1FA-4EE4-83AE-AA49EA83A14C}" type="presParOf" srcId="{913A0FD1-3FB3-4678-B515-F67F6FA98DDC}" destId="{1D8175F6-EBD0-4B60-BBC5-C5EC6161DDA5}" srcOrd="1" destOrd="0" presId="urn:microsoft.com/office/officeart/2005/8/layout/chevron1"/>
    <dgm:cxn modelId="{983FB1D7-F9E9-4DAC-9782-D57AFC9F3764}" type="presParOf" srcId="{913A0FD1-3FB3-4678-B515-F67F6FA98DDC}" destId="{6D5A1E9B-897E-4781-B08D-CAB7FAACC795}" srcOrd="2" destOrd="0" presId="urn:microsoft.com/office/officeart/2005/8/layout/chevron1"/>
    <dgm:cxn modelId="{2CDB66C1-927B-49DB-ACA2-CA858CB36725}" type="presParOf" srcId="{913A0FD1-3FB3-4678-B515-F67F6FA98DDC}" destId="{664AE73C-E55F-48F9-A1C0-B2D58D186B63}" srcOrd="3" destOrd="0" presId="urn:microsoft.com/office/officeart/2005/8/layout/chevron1"/>
    <dgm:cxn modelId="{60AE8BDB-7346-4A6D-837E-941BE8E4A55A}" type="presParOf" srcId="{913A0FD1-3FB3-4678-B515-F67F6FA98DDC}" destId="{E7D6F6E5-3073-4980-9942-E8A7641ABD5D}" srcOrd="4" destOrd="0" presId="urn:microsoft.com/office/officeart/2005/8/layout/chevron1"/>
    <dgm:cxn modelId="{AA3CD71F-E07A-4FF5-8E5B-73F4507E5A3A}" type="presParOf" srcId="{913A0FD1-3FB3-4678-B515-F67F6FA98DDC}" destId="{B2291112-D9F4-4C67-A9B0-34B9A41135C2}" srcOrd="5" destOrd="0" presId="urn:microsoft.com/office/officeart/2005/8/layout/chevron1"/>
    <dgm:cxn modelId="{8A120E94-437D-4901-8761-0216AB83D940}" type="presParOf" srcId="{913A0FD1-3FB3-4678-B515-F67F6FA98DDC}" destId="{65DB658D-60A9-4667-B4E1-6869B3B7A911}"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B1781B-08C5-4113-8CC3-C1EAF5831847}" type="doc">
      <dgm:prSet loTypeId="urn:microsoft.com/office/officeart/2005/8/layout/chevron1" loCatId="process" qsTypeId="urn:microsoft.com/office/officeart/2005/8/quickstyle/simple1" qsCatId="simple" csTypeId="urn:microsoft.com/office/officeart/2005/8/colors/colorful4" csCatId="colorful" phldr="1"/>
      <dgm:spPr/>
    </dgm:pt>
    <dgm:pt modelId="{A099248B-15BA-40BD-A5F3-40A7982EF94B}">
      <dgm:prSet phldrT="[Text]" custT="1"/>
      <dgm:spPr>
        <a:solidFill>
          <a:schemeClr val="tx1">
            <a:lumMod val="50000"/>
            <a:lumOff val="50000"/>
          </a:schemeClr>
        </a:solidFill>
      </dgm:spPr>
      <dgm:t>
        <a:bodyPr/>
        <a:lstStyle/>
        <a:p>
          <a:r>
            <a:rPr lang="en-US" sz="1600">
              <a:latin typeface="Arial" panose="020B0604020202020204" pitchFamily="34" charset="0"/>
              <a:cs typeface="Arial" panose="020B0604020202020204" pitchFamily="34" charset="0"/>
            </a:rPr>
            <a:t>Notice of Intended Regulatory Action</a:t>
          </a:r>
        </a:p>
      </dgm:t>
    </dgm:pt>
    <dgm:pt modelId="{FA16DF6A-1507-4274-B5A9-210076078D1B}" type="parTrans" cxnId="{2FB9D14D-C30E-48B9-9B23-6B21C3E4A141}">
      <dgm:prSet/>
      <dgm:spPr/>
      <dgm:t>
        <a:bodyPr/>
        <a:lstStyle/>
        <a:p>
          <a:endParaRPr lang="en-US" sz="1600">
            <a:latin typeface="Arial" panose="020B0604020202020204" pitchFamily="34" charset="0"/>
            <a:cs typeface="Arial" panose="020B0604020202020204" pitchFamily="34" charset="0"/>
          </a:endParaRPr>
        </a:p>
      </dgm:t>
    </dgm:pt>
    <dgm:pt modelId="{831214FA-20C4-4648-96B7-0D0CA50699F5}" type="sibTrans" cxnId="{2FB9D14D-C30E-48B9-9B23-6B21C3E4A141}">
      <dgm:prSet/>
      <dgm:spPr/>
      <dgm:t>
        <a:bodyPr/>
        <a:lstStyle/>
        <a:p>
          <a:endParaRPr lang="en-US" sz="1600">
            <a:latin typeface="Arial" panose="020B0604020202020204" pitchFamily="34" charset="0"/>
            <a:cs typeface="Arial" panose="020B0604020202020204" pitchFamily="34" charset="0"/>
          </a:endParaRPr>
        </a:p>
      </dgm:t>
    </dgm:pt>
    <dgm:pt modelId="{362B6A0C-315E-4BA3-A445-FED265091CA6}">
      <dgm:prSet phldrT="[Text]" custT="1"/>
      <dgm:spPr>
        <a:solidFill>
          <a:schemeClr val="tx1">
            <a:lumMod val="50000"/>
            <a:lumOff val="50000"/>
          </a:schemeClr>
        </a:solidFill>
      </dgm:spPr>
      <dgm:t>
        <a:bodyPr/>
        <a:lstStyle/>
        <a:p>
          <a:r>
            <a:rPr lang="en-US" sz="1600">
              <a:latin typeface="Arial" panose="020B0604020202020204" pitchFamily="34" charset="0"/>
              <a:cs typeface="Arial" panose="020B0604020202020204" pitchFamily="34" charset="0"/>
            </a:rPr>
            <a:t>Proposed Regulation</a:t>
          </a:r>
        </a:p>
      </dgm:t>
    </dgm:pt>
    <dgm:pt modelId="{07518393-6B65-4D30-8EBB-34F6773EFE72}" type="parTrans" cxnId="{45CD268F-E545-4365-8220-8AFE41716B31}">
      <dgm:prSet/>
      <dgm:spPr/>
      <dgm:t>
        <a:bodyPr/>
        <a:lstStyle/>
        <a:p>
          <a:endParaRPr lang="en-US" sz="1600">
            <a:latin typeface="Arial" panose="020B0604020202020204" pitchFamily="34" charset="0"/>
            <a:cs typeface="Arial" panose="020B0604020202020204" pitchFamily="34" charset="0"/>
          </a:endParaRPr>
        </a:p>
      </dgm:t>
    </dgm:pt>
    <dgm:pt modelId="{D0F1D072-4A74-4F25-AA32-94A2B4836CF8}" type="sibTrans" cxnId="{45CD268F-E545-4365-8220-8AFE41716B31}">
      <dgm:prSet/>
      <dgm:spPr/>
      <dgm:t>
        <a:bodyPr/>
        <a:lstStyle/>
        <a:p>
          <a:endParaRPr lang="en-US" sz="1600">
            <a:latin typeface="Arial" panose="020B0604020202020204" pitchFamily="34" charset="0"/>
            <a:cs typeface="Arial" panose="020B0604020202020204" pitchFamily="34" charset="0"/>
          </a:endParaRPr>
        </a:p>
      </dgm:t>
    </dgm:pt>
    <dgm:pt modelId="{61B7EE7B-5F46-47C6-A45A-7DEB2B0E74FF}">
      <dgm:prSet phldrT="[Text]" custT="1"/>
      <dgm:spPr>
        <a:solidFill>
          <a:schemeClr val="tx1">
            <a:lumMod val="50000"/>
            <a:lumOff val="50000"/>
          </a:schemeClr>
        </a:solidFill>
      </dgm:spPr>
      <dgm:t>
        <a:bodyPr/>
        <a:lstStyle/>
        <a:p>
          <a:r>
            <a:rPr lang="en-US" sz="1600" dirty="0">
              <a:latin typeface="Arial" panose="020B0604020202020204" pitchFamily="34" charset="0"/>
              <a:cs typeface="Arial" panose="020B0604020202020204" pitchFamily="34" charset="0"/>
            </a:rPr>
            <a:t>Final Regulation</a:t>
          </a:r>
        </a:p>
      </dgm:t>
    </dgm:pt>
    <dgm:pt modelId="{AC5378C0-CB8F-49F0-A0D0-3840053BEFAD}" type="parTrans" cxnId="{344D1077-6E3A-4603-BBB9-9B9183D6C51A}">
      <dgm:prSet/>
      <dgm:spPr/>
      <dgm:t>
        <a:bodyPr/>
        <a:lstStyle/>
        <a:p>
          <a:endParaRPr lang="en-US" sz="1600">
            <a:latin typeface="Arial" panose="020B0604020202020204" pitchFamily="34" charset="0"/>
            <a:cs typeface="Arial" panose="020B0604020202020204" pitchFamily="34" charset="0"/>
          </a:endParaRPr>
        </a:p>
      </dgm:t>
    </dgm:pt>
    <dgm:pt modelId="{80FC0B06-2987-4ABE-AE28-CD51CF5700D3}" type="sibTrans" cxnId="{344D1077-6E3A-4603-BBB9-9B9183D6C51A}">
      <dgm:prSet/>
      <dgm:spPr/>
      <dgm:t>
        <a:bodyPr/>
        <a:lstStyle/>
        <a:p>
          <a:endParaRPr lang="en-US" sz="1600">
            <a:latin typeface="Arial" panose="020B0604020202020204" pitchFamily="34" charset="0"/>
            <a:cs typeface="Arial" panose="020B0604020202020204" pitchFamily="34" charset="0"/>
          </a:endParaRPr>
        </a:p>
      </dgm:t>
    </dgm:pt>
    <dgm:pt modelId="{DFA85C77-F034-433D-8DB2-2E76E0D477B0}">
      <dgm:prSet phldrT="[Text]" custT="1"/>
      <dgm:spPr>
        <a:solidFill>
          <a:schemeClr val="accent1"/>
        </a:solidFill>
      </dgm:spPr>
      <dgm:t>
        <a:bodyPr/>
        <a:lstStyle/>
        <a:p>
          <a:r>
            <a:rPr lang="en-US" sz="1600" dirty="0">
              <a:latin typeface="Arial" panose="020B0604020202020204" pitchFamily="34" charset="0"/>
              <a:cs typeface="Arial" panose="020B0604020202020204" pitchFamily="34" charset="0"/>
            </a:rPr>
            <a:t>Approved &amp; Effective</a:t>
          </a:r>
        </a:p>
      </dgm:t>
    </dgm:pt>
    <dgm:pt modelId="{A304DC7E-26D1-44EF-8075-8262FF187C1F}" type="parTrans" cxnId="{2641BE60-DBA2-44F8-8E9C-622EA551D821}">
      <dgm:prSet/>
      <dgm:spPr/>
      <dgm:t>
        <a:bodyPr/>
        <a:lstStyle/>
        <a:p>
          <a:endParaRPr lang="en-US" sz="1600">
            <a:latin typeface="Arial" panose="020B0604020202020204" pitchFamily="34" charset="0"/>
            <a:cs typeface="Arial" panose="020B0604020202020204" pitchFamily="34" charset="0"/>
          </a:endParaRPr>
        </a:p>
      </dgm:t>
    </dgm:pt>
    <dgm:pt modelId="{CD18B5F3-EE9C-4AC8-B647-48714B7FE5DF}" type="sibTrans" cxnId="{2641BE60-DBA2-44F8-8E9C-622EA551D821}">
      <dgm:prSet/>
      <dgm:spPr/>
      <dgm:t>
        <a:bodyPr/>
        <a:lstStyle/>
        <a:p>
          <a:endParaRPr lang="en-US" sz="1600">
            <a:latin typeface="Arial" panose="020B0604020202020204" pitchFamily="34" charset="0"/>
            <a:cs typeface="Arial" panose="020B0604020202020204" pitchFamily="34" charset="0"/>
          </a:endParaRPr>
        </a:p>
      </dgm:t>
    </dgm:pt>
    <dgm:pt modelId="{913A0FD1-3FB3-4678-B515-F67F6FA98DDC}" type="pres">
      <dgm:prSet presAssocID="{A7B1781B-08C5-4113-8CC3-C1EAF5831847}" presName="Name0" presStyleCnt="0">
        <dgm:presLayoutVars>
          <dgm:dir/>
          <dgm:animLvl val="lvl"/>
          <dgm:resizeHandles val="exact"/>
        </dgm:presLayoutVars>
      </dgm:prSet>
      <dgm:spPr/>
    </dgm:pt>
    <dgm:pt modelId="{BB675564-3533-491C-9008-41E6953A65A9}" type="pres">
      <dgm:prSet presAssocID="{A099248B-15BA-40BD-A5F3-40A7982EF94B}" presName="parTxOnly" presStyleLbl="node1" presStyleIdx="0" presStyleCnt="4">
        <dgm:presLayoutVars>
          <dgm:chMax val="0"/>
          <dgm:chPref val="0"/>
          <dgm:bulletEnabled val="1"/>
        </dgm:presLayoutVars>
      </dgm:prSet>
      <dgm:spPr/>
    </dgm:pt>
    <dgm:pt modelId="{1D8175F6-EBD0-4B60-BBC5-C5EC6161DDA5}" type="pres">
      <dgm:prSet presAssocID="{831214FA-20C4-4648-96B7-0D0CA50699F5}" presName="parTxOnlySpace" presStyleCnt="0"/>
      <dgm:spPr/>
    </dgm:pt>
    <dgm:pt modelId="{6D5A1E9B-897E-4781-B08D-CAB7FAACC795}" type="pres">
      <dgm:prSet presAssocID="{362B6A0C-315E-4BA3-A445-FED265091CA6}" presName="parTxOnly" presStyleLbl="node1" presStyleIdx="1" presStyleCnt="4" custLinFactY="100000" custLinFactNeighborX="5163" custLinFactNeighborY="132060">
        <dgm:presLayoutVars>
          <dgm:chMax val="0"/>
          <dgm:chPref val="0"/>
          <dgm:bulletEnabled val="1"/>
        </dgm:presLayoutVars>
      </dgm:prSet>
      <dgm:spPr/>
    </dgm:pt>
    <dgm:pt modelId="{664AE73C-E55F-48F9-A1C0-B2D58D186B63}" type="pres">
      <dgm:prSet presAssocID="{D0F1D072-4A74-4F25-AA32-94A2B4836CF8}" presName="parTxOnlySpace" presStyleCnt="0"/>
      <dgm:spPr/>
    </dgm:pt>
    <dgm:pt modelId="{E7D6F6E5-3073-4980-9942-E8A7641ABD5D}" type="pres">
      <dgm:prSet presAssocID="{61B7EE7B-5F46-47C6-A45A-7DEB2B0E74FF}" presName="parTxOnly" presStyleLbl="node1" presStyleIdx="2" presStyleCnt="4">
        <dgm:presLayoutVars>
          <dgm:chMax val="0"/>
          <dgm:chPref val="0"/>
          <dgm:bulletEnabled val="1"/>
        </dgm:presLayoutVars>
      </dgm:prSet>
      <dgm:spPr/>
    </dgm:pt>
    <dgm:pt modelId="{B2291112-D9F4-4C67-A9B0-34B9A41135C2}" type="pres">
      <dgm:prSet presAssocID="{80FC0B06-2987-4ABE-AE28-CD51CF5700D3}" presName="parTxOnlySpace" presStyleCnt="0"/>
      <dgm:spPr/>
    </dgm:pt>
    <dgm:pt modelId="{65DB658D-60A9-4667-B4E1-6869B3B7A911}" type="pres">
      <dgm:prSet presAssocID="{DFA85C77-F034-433D-8DB2-2E76E0D477B0}" presName="parTxOnly" presStyleLbl="node1" presStyleIdx="3" presStyleCnt="4">
        <dgm:presLayoutVars>
          <dgm:chMax val="0"/>
          <dgm:chPref val="0"/>
          <dgm:bulletEnabled val="1"/>
        </dgm:presLayoutVars>
      </dgm:prSet>
      <dgm:spPr/>
    </dgm:pt>
  </dgm:ptLst>
  <dgm:cxnLst>
    <dgm:cxn modelId="{EA802E12-4CAA-460C-BD9F-23CA0A6E2111}" type="presOf" srcId="{A099248B-15BA-40BD-A5F3-40A7982EF94B}" destId="{BB675564-3533-491C-9008-41E6953A65A9}" srcOrd="0" destOrd="0" presId="urn:microsoft.com/office/officeart/2005/8/layout/chevron1"/>
    <dgm:cxn modelId="{2641BE60-DBA2-44F8-8E9C-622EA551D821}" srcId="{A7B1781B-08C5-4113-8CC3-C1EAF5831847}" destId="{DFA85C77-F034-433D-8DB2-2E76E0D477B0}" srcOrd="3" destOrd="0" parTransId="{A304DC7E-26D1-44EF-8075-8262FF187C1F}" sibTransId="{CD18B5F3-EE9C-4AC8-B647-48714B7FE5DF}"/>
    <dgm:cxn modelId="{2EA0966C-98DB-41C6-AB95-83934EA2DFE3}" type="presOf" srcId="{DFA85C77-F034-433D-8DB2-2E76E0D477B0}" destId="{65DB658D-60A9-4667-B4E1-6869B3B7A911}" srcOrd="0" destOrd="0" presId="urn:microsoft.com/office/officeart/2005/8/layout/chevron1"/>
    <dgm:cxn modelId="{2FB9D14D-C30E-48B9-9B23-6B21C3E4A141}" srcId="{A7B1781B-08C5-4113-8CC3-C1EAF5831847}" destId="{A099248B-15BA-40BD-A5F3-40A7982EF94B}" srcOrd="0" destOrd="0" parTransId="{FA16DF6A-1507-4274-B5A9-210076078D1B}" sibTransId="{831214FA-20C4-4648-96B7-0D0CA50699F5}"/>
    <dgm:cxn modelId="{344D1077-6E3A-4603-BBB9-9B9183D6C51A}" srcId="{A7B1781B-08C5-4113-8CC3-C1EAF5831847}" destId="{61B7EE7B-5F46-47C6-A45A-7DEB2B0E74FF}" srcOrd="2" destOrd="0" parTransId="{AC5378C0-CB8F-49F0-A0D0-3840053BEFAD}" sibTransId="{80FC0B06-2987-4ABE-AE28-CD51CF5700D3}"/>
    <dgm:cxn modelId="{47AD3457-8CCB-4C30-9514-AF62E82D73A7}" type="presOf" srcId="{A7B1781B-08C5-4113-8CC3-C1EAF5831847}" destId="{913A0FD1-3FB3-4678-B515-F67F6FA98DDC}" srcOrd="0" destOrd="0" presId="urn:microsoft.com/office/officeart/2005/8/layout/chevron1"/>
    <dgm:cxn modelId="{45CD268F-E545-4365-8220-8AFE41716B31}" srcId="{A7B1781B-08C5-4113-8CC3-C1EAF5831847}" destId="{362B6A0C-315E-4BA3-A445-FED265091CA6}" srcOrd="1" destOrd="0" parTransId="{07518393-6B65-4D30-8EBB-34F6773EFE72}" sibTransId="{D0F1D072-4A74-4F25-AA32-94A2B4836CF8}"/>
    <dgm:cxn modelId="{7969E3C8-1C61-42A2-BBA8-C554BD016CFB}" type="presOf" srcId="{362B6A0C-315E-4BA3-A445-FED265091CA6}" destId="{6D5A1E9B-897E-4781-B08D-CAB7FAACC795}" srcOrd="0" destOrd="0" presId="urn:microsoft.com/office/officeart/2005/8/layout/chevron1"/>
    <dgm:cxn modelId="{43F79FD9-3F6D-4CDC-825F-5F6A9078899F}" type="presOf" srcId="{61B7EE7B-5F46-47C6-A45A-7DEB2B0E74FF}" destId="{E7D6F6E5-3073-4980-9942-E8A7641ABD5D}" srcOrd="0" destOrd="0" presId="urn:microsoft.com/office/officeart/2005/8/layout/chevron1"/>
    <dgm:cxn modelId="{0A731D8D-BA13-43AD-B348-944B61D456AD}" type="presParOf" srcId="{913A0FD1-3FB3-4678-B515-F67F6FA98DDC}" destId="{BB675564-3533-491C-9008-41E6953A65A9}" srcOrd="0" destOrd="0" presId="urn:microsoft.com/office/officeart/2005/8/layout/chevron1"/>
    <dgm:cxn modelId="{56725658-B1FA-4EE4-83AE-AA49EA83A14C}" type="presParOf" srcId="{913A0FD1-3FB3-4678-B515-F67F6FA98DDC}" destId="{1D8175F6-EBD0-4B60-BBC5-C5EC6161DDA5}" srcOrd="1" destOrd="0" presId="urn:microsoft.com/office/officeart/2005/8/layout/chevron1"/>
    <dgm:cxn modelId="{983FB1D7-F9E9-4DAC-9782-D57AFC9F3764}" type="presParOf" srcId="{913A0FD1-3FB3-4678-B515-F67F6FA98DDC}" destId="{6D5A1E9B-897E-4781-B08D-CAB7FAACC795}" srcOrd="2" destOrd="0" presId="urn:microsoft.com/office/officeart/2005/8/layout/chevron1"/>
    <dgm:cxn modelId="{2CDB66C1-927B-49DB-ACA2-CA858CB36725}" type="presParOf" srcId="{913A0FD1-3FB3-4678-B515-F67F6FA98DDC}" destId="{664AE73C-E55F-48F9-A1C0-B2D58D186B63}" srcOrd="3" destOrd="0" presId="urn:microsoft.com/office/officeart/2005/8/layout/chevron1"/>
    <dgm:cxn modelId="{60AE8BDB-7346-4A6D-837E-941BE8E4A55A}" type="presParOf" srcId="{913A0FD1-3FB3-4678-B515-F67F6FA98DDC}" destId="{E7D6F6E5-3073-4980-9942-E8A7641ABD5D}" srcOrd="4" destOrd="0" presId="urn:microsoft.com/office/officeart/2005/8/layout/chevron1"/>
    <dgm:cxn modelId="{AA3CD71F-E07A-4FF5-8E5B-73F4507E5A3A}" type="presParOf" srcId="{913A0FD1-3FB3-4678-B515-F67F6FA98DDC}" destId="{B2291112-D9F4-4C67-A9B0-34B9A41135C2}" srcOrd="5" destOrd="0" presId="urn:microsoft.com/office/officeart/2005/8/layout/chevron1"/>
    <dgm:cxn modelId="{8A120E94-437D-4901-8761-0216AB83D940}" type="presParOf" srcId="{913A0FD1-3FB3-4678-B515-F67F6FA98DDC}" destId="{65DB658D-60A9-4667-B4E1-6869B3B7A911}"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B1781B-08C5-4113-8CC3-C1EAF5831847}" type="doc">
      <dgm:prSet loTypeId="urn:microsoft.com/office/officeart/2005/8/layout/chevron1" loCatId="process" qsTypeId="urn:microsoft.com/office/officeart/2005/8/quickstyle/simple1" qsCatId="simple" csTypeId="urn:microsoft.com/office/officeart/2005/8/colors/colorful4" csCatId="colorful" phldr="1"/>
      <dgm:spPr/>
    </dgm:pt>
    <dgm:pt modelId="{A099248B-15BA-40BD-A5F3-40A7982EF94B}">
      <dgm:prSet phldrT="[Text]" custT="1"/>
      <dgm:spPr>
        <a:solidFill>
          <a:schemeClr val="tx1">
            <a:lumMod val="50000"/>
            <a:lumOff val="50000"/>
          </a:schemeClr>
        </a:solidFill>
      </dgm:spPr>
      <dgm:t>
        <a:bodyPr/>
        <a:lstStyle/>
        <a:p>
          <a:r>
            <a:rPr lang="en-US" sz="1600">
              <a:latin typeface="Arial" panose="020B0604020202020204" pitchFamily="34" charset="0"/>
              <a:cs typeface="Arial" panose="020B0604020202020204" pitchFamily="34" charset="0"/>
            </a:rPr>
            <a:t>Notice of Intended Regulatory Action</a:t>
          </a:r>
        </a:p>
      </dgm:t>
    </dgm:pt>
    <dgm:pt modelId="{FA16DF6A-1507-4274-B5A9-210076078D1B}" type="parTrans" cxnId="{2FB9D14D-C30E-48B9-9B23-6B21C3E4A141}">
      <dgm:prSet/>
      <dgm:spPr/>
      <dgm:t>
        <a:bodyPr/>
        <a:lstStyle/>
        <a:p>
          <a:endParaRPr lang="en-US" sz="1600">
            <a:latin typeface="Arial" panose="020B0604020202020204" pitchFamily="34" charset="0"/>
            <a:cs typeface="Arial" panose="020B0604020202020204" pitchFamily="34" charset="0"/>
          </a:endParaRPr>
        </a:p>
      </dgm:t>
    </dgm:pt>
    <dgm:pt modelId="{831214FA-20C4-4648-96B7-0D0CA50699F5}" type="sibTrans" cxnId="{2FB9D14D-C30E-48B9-9B23-6B21C3E4A141}">
      <dgm:prSet/>
      <dgm:spPr/>
      <dgm:t>
        <a:bodyPr/>
        <a:lstStyle/>
        <a:p>
          <a:endParaRPr lang="en-US" sz="1600">
            <a:latin typeface="Arial" panose="020B0604020202020204" pitchFamily="34" charset="0"/>
            <a:cs typeface="Arial" panose="020B0604020202020204" pitchFamily="34" charset="0"/>
          </a:endParaRPr>
        </a:p>
      </dgm:t>
    </dgm:pt>
    <dgm:pt modelId="{362B6A0C-315E-4BA3-A445-FED265091CA6}">
      <dgm:prSet phldrT="[Text]" custT="1"/>
      <dgm:spPr>
        <a:solidFill>
          <a:schemeClr val="tx1">
            <a:lumMod val="50000"/>
            <a:lumOff val="50000"/>
          </a:schemeClr>
        </a:solidFill>
      </dgm:spPr>
      <dgm:t>
        <a:bodyPr/>
        <a:lstStyle/>
        <a:p>
          <a:r>
            <a:rPr lang="en-US" sz="1600">
              <a:latin typeface="Arial" panose="020B0604020202020204" pitchFamily="34" charset="0"/>
              <a:cs typeface="Arial" panose="020B0604020202020204" pitchFamily="34" charset="0"/>
            </a:rPr>
            <a:t>Proposed Regulation</a:t>
          </a:r>
        </a:p>
      </dgm:t>
    </dgm:pt>
    <dgm:pt modelId="{07518393-6B65-4D30-8EBB-34F6773EFE72}" type="parTrans" cxnId="{45CD268F-E545-4365-8220-8AFE41716B31}">
      <dgm:prSet/>
      <dgm:spPr/>
      <dgm:t>
        <a:bodyPr/>
        <a:lstStyle/>
        <a:p>
          <a:endParaRPr lang="en-US" sz="1600">
            <a:latin typeface="Arial" panose="020B0604020202020204" pitchFamily="34" charset="0"/>
            <a:cs typeface="Arial" panose="020B0604020202020204" pitchFamily="34" charset="0"/>
          </a:endParaRPr>
        </a:p>
      </dgm:t>
    </dgm:pt>
    <dgm:pt modelId="{D0F1D072-4A74-4F25-AA32-94A2B4836CF8}" type="sibTrans" cxnId="{45CD268F-E545-4365-8220-8AFE41716B31}">
      <dgm:prSet/>
      <dgm:spPr/>
      <dgm:t>
        <a:bodyPr/>
        <a:lstStyle/>
        <a:p>
          <a:endParaRPr lang="en-US" sz="1600">
            <a:latin typeface="Arial" panose="020B0604020202020204" pitchFamily="34" charset="0"/>
            <a:cs typeface="Arial" panose="020B0604020202020204" pitchFamily="34" charset="0"/>
          </a:endParaRPr>
        </a:p>
      </dgm:t>
    </dgm:pt>
    <dgm:pt modelId="{61B7EE7B-5F46-47C6-A45A-7DEB2B0E74FF}">
      <dgm:prSet phldrT="[Text]" custT="1"/>
      <dgm:spPr>
        <a:solidFill>
          <a:schemeClr val="tx1">
            <a:lumMod val="50000"/>
            <a:lumOff val="50000"/>
          </a:schemeClr>
        </a:solidFill>
      </dgm:spPr>
      <dgm:t>
        <a:bodyPr/>
        <a:lstStyle/>
        <a:p>
          <a:r>
            <a:rPr lang="en-US" sz="1600" dirty="0">
              <a:latin typeface="Arial" panose="020B0604020202020204" pitchFamily="34" charset="0"/>
              <a:cs typeface="Arial" panose="020B0604020202020204" pitchFamily="34" charset="0"/>
            </a:rPr>
            <a:t>Final Regulation</a:t>
          </a:r>
        </a:p>
      </dgm:t>
    </dgm:pt>
    <dgm:pt modelId="{AC5378C0-CB8F-49F0-A0D0-3840053BEFAD}" type="parTrans" cxnId="{344D1077-6E3A-4603-BBB9-9B9183D6C51A}">
      <dgm:prSet/>
      <dgm:spPr/>
      <dgm:t>
        <a:bodyPr/>
        <a:lstStyle/>
        <a:p>
          <a:endParaRPr lang="en-US" sz="1600">
            <a:latin typeface="Arial" panose="020B0604020202020204" pitchFamily="34" charset="0"/>
            <a:cs typeface="Arial" panose="020B0604020202020204" pitchFamily="34" charset="0"/>
          </a:endParaRPr>
        </a:p>
      </dgm:t>
    </dgm:pt>
    <dgm:pt modelId="{80FC0B06-2987-4ABE-AE28-CD51CF5700D3}" type="sibTrans" cxnId="{344D1077-6E3A-4603-BBB9-9B9183D6C51A}">
      <dgm:prSet/>
      <dgm:spPr/>
      <dgm:t>
        <a:bodyPr/>
        <a:lstStyle/>
        <a:p>
          <a:endParaRPr lang="en-US" sz="1600">
            <a:latin typeface="Arial" panose="020B0604020202020204" pitchFamily="34" charset="0"/>
            <a:cs typeface="Arial" panose="020B0604020202020204" pitchFamily="34" charset="0"/>
          </a:endParaRPr>
        </a:p>
      </dgm:t>
    </dgm:pt>
    <dgm:pt modelId="{DFA85C77-F034-433D-8DB2-2E76E0D477B0}">
      <dgm:prSet phldrT="[Text]" custT="1"/>
      <dgm:spPr>
        <a:solidFill>
          <a:schemeClr val="accent1"/>
        </a:solidFill>
      </dgm:spPr>
      <dgm:t>
        <a:bodyPr/>
        <a:lstStyle/>
        <a:p>
          <a:r>
            <a:rPr lang="en-US" sz="1600" dirty="0">
              <a:latin typeface="Arial" panose="020B0604020202020204" pitchFamily="34" charset="0"/>
              <a:cs typeface="Arial" panose="020B0604020202020204" pitchFamily="34" charset="0"/>
            </a:rPr>
            <a:t>Approved &amp; Effective</a:t>
          </a:r>
        </a:p>
      </dgm:t>
    </dgm:pt>
    <dgm:pt modelId="{A304DC7E-26D1-44EF-8075-8262FF187C1F}" type="parTrans" cxnId="{2641BE60-DBA2-44F8-8E9C-622EA551D821}">
      <dgm:prSet/>
      <dgm:spPr/>
      <dgm:t>
        <a:bodyPr/>
        <a:lstStyle/>
        <a:p>
          <a:endParaRPr lang="en-US" sz="1600">
            <a:latin typeface="Arial" panose="020B0604020202020204" pitchFamily="34" charset="0"/>
            <a:cs typeface="Arial" panose="020B0604020202020204" pitchFamily="34" charset="0"/>
          </a:endParaRPr>
        </a:p>
      </dgm:t>
    </dgm:pt>
    <dgm:pt modelId="{CD18B5F3-EE9C-4AC8-B647-48714B7FE5DF}" type="sibTrans" cxnId="{2641BE60-DBA2-44F8-8E9C-622EA551D821}">
      <dgm:prSet/>
      <dgm:spPr/>
      <dgm:t>
        <a:bodyPr/>
        <a:lstStyle/>
        <a:p>
          <a:endParaRPr lang="en-US" sz="1600">
            <a:latin typeface="Arial" panose="020B0604020202020204" pitchFamily="34" charset="0"/>
            <a:cs typeface="Arial" panose="020B0604020202020204" pitchFamily="34" charset="0"/>
          </a:endParaRPr>
        </a:p>
      </dgm:t>
    </dgm:pt>
    <dgm:pt modelId="{913A0FD1-3FB3-4678-B515-F67F6FA98DDC}" type="pres">
      <dgm:prSet presAssocID="{A7B1781B-08C5-4113-8CC3-C1EAF5831847}" presName="Name0" presStyleCnt="0">
        <dgm:presLayoutVars>
          <dgm:dir/>
          <dgm:animLvl val="lvl"/>
          <dgm:resizeHandles val="exact"/>
        </dgm:presLayoutVars>
      </dgm:prSet>
      <dgm:spPr/>
    </dgm:pt>
    <dgm:pt modelId="{BB675564-3533-491C-9008-41E6953A65A9}" type="pres">
      <dgm:prSet presAssocID="{A099248B-15BA-40BD-A5F3-40A7982EF94B}" presName="parTxOnly" presStyleLbl="node1" presStyleIdx="0" presStyleCnt="4">
        <dgm:presLayoutVars>
          <dgm:chMax val="0"/>
          <dgm:chPref val="0"/>
          <dgm:bulletEnabled val="1"/>
        </dgm:presLayoutVars>
      </dgm:prSet>
      <dgm:spPr/>
    </dgm:pt>
    <dgm:pt modelId="{1D8175F6-EBD0-4B60-BBC5-C5EC6161DDA5}" type="pres">
      <dgm:prSet presAssocID="{831214FA-20C4-4648-96B7-0D0CA50699F5}" presName="parTxOnlySpace" presStyleCnt="0"/>
      <dgm:spPr/>
    </dgm:pt>
    <dgm:pt modelId="{6D5A1E9B-897E-4781-B08D-CAB7FAACC795}" type="pres">
      <dgm:prSet presAssocID="{362B6A0C-315E-4BA3-A445-FED265091CA6}" presName="parTxOnly" presStyleLbl="node1" presStyleIdx="1" presStyleCnt="4" custLinFactY="100000" custLinFactNeighborX="5163" custLinFactNeighborY="132060">
        <dgm:presLayoutVars>
          <dgm:chMax val="0"/>
          <dgm:chPref val="0"/>
          <dgm:bulletEnabled val="1"/>
        </dgm:presLayoutVars>
      </dgm:prSet>
      <dgm:spPr/>
    </dgm:pt>
    <dgm:pt modelId="{664AE73C-E55F-48F9-A1C0-B2D58D186B63}" type="pres">
      <dgm:prSet presAssocID="{D0F1D072-4A74-4F25-AA32-94A2B4836CF8}" presName="parTxOnlySpace" presStyleCnt="0"/>
      <dgm:spPr/>
    </dgm:pt>
    <dgm:pt modelId="{E7D6F6E5-3073-4980-9942-E8A7641ABD5D}" type="pres">
      <dgm:prSet presAssocID="{61B7EE7B-5F46-47C6-A45A-7DEB2B0E74FF}" presName="parTxOnly" presStyleLbl="node1" presStyleIdx="2" presStyleCnt="4">
        <dgm:presLayoutVars>
          <dgm:chMax val="0"/>
          <dgm:chPref val="0"/>
          <dgm:bulletEnabled val="1"/>
        </dgm:presLayoutVars>
      </dgm:prSet>
      <dgm:spPr/>
    </dgm:pt>
    <dgm:pt modelId="{B2291112-D9F4-4C67-A9B0-34B9A41135C2}" type="pres">
      <dgm:prSet presAssocID="{80FC0B06-2987-4ABE-AE28-CD51CF5700D3}" presName="parTxOnlySpace" presStyleCnt="0"/>
      <dgm:spPr/>
    </dgm:pt>
    <dgm:pt modelId="{65DB658D-60A9-4667-B4E1-6869B3B7A911}" type="pres">
      <dgm:prSet presAssocID="{DFA85C77-F034-433D-8DB2-2E76E0D477B0}" presName="parTxOnly" presStyleLbl="node1" presStyleIdx="3" presStyleCnt="4">
        <dgm:presLayoutVars>
          <dgm:chMax val="0"/>
          <dgm:chPref val="0"/>
          <dgm:bulletEnabled val="1"/>
        </dgm:presLayoutVars>
      </dgm:prSet>
      <dgm:spPr/>
    </dgm:pt>
  </dgm:ptLst>
  <dgm:cxnLst>
    <dgm:cxn modelId="{EA802E12-4CAA-460C-BD9F-23CA0A6E2111}" type="presOf" srcId="{A099248B-15BA-40BD-A5F3-40A7982EF94B}" destId="{BB675564-3533-491C-9008-41E6953A65A9}" srcOrd="0" destOrd="0" presId="urn:microsoft.com/office/officeart/2005/8/layout/chevron1"/>
    <dgm:cxn modelId="{2641BE60-DBA2-44F8-8E9C-622EA551D821}" srcId="{A7B1781B-08C5-4113-8CC3-C1EAF5831847}" destId="{DFA85C77-F034-433D-8DB2-2E76E0D477B0}" srcOrd="3" destOrd="0" parTransId="{A304DC7E-26D1-44EF-8075-8262FF187C1F}" sibTransId="{CD18B5F3-EE9C-4AC8-B647-48714B7FE5DF}"/>
    <dgm:cxn modelId="{2EA0966C-98DB-41C6-AB95-83934EA2DFE3}" type="presOf" srcId="{DFA85C77-F034-433D-8DB2-2E76E0D477B0}" destId="{65DB658D-60A9-4667-B4E1-6869B3B7A911}" srcOrd="0" destOrd="0" presId="urn:microsoft.com/office/officeart/2005/8/layout/chevron1"/>
    <dgm:cxn modelId="{2FB9D14D-C30E-48B9-9B23-6B21C3E4A141}" srcId="{A7B1781B-08C5-4113-8CC3-C1EAF5831847}" destId="{A099248B-15BA-40BD-A5F3-40A7982EF94B}" srcOrd="0" destOrd="0" parTransId="{FA16DF6A-1507-4274-B5A9-210076078D1B}" sibTransId="{831214FA-20C4-4648-96B7-0D0CA50699F5}"/>
    <dgm:cxn modelId="{344D1077-6E3A-4603-BBB9-9B9183D6C51A}" srcId="{A7B1781B-08C5-4113-8CC3-C1EAF5831847}" destId="{61B7EE7B-5F46-47C6-A45A-7DEB2B0E74FF}" srcOrd="2" destOrd="0" parTransId="{AC5378C0-CB8F-49F0-A0D0-3840053BEFAD}" sibTransId="{80FC0B06-2987-4ABE-AE28-CD51CF5700D3}"/>
    <dgm:cxn modelId="{47AD3457-8CCB-4C30-9514-AF62E82D73A7}" type="presOf" srcId="{A7B1781B-08C5-4113-8CC3-C1EAF5831847}" destId="{913A0FD1-3FB3-4678-B515-F67F6FA98DDC}" srcOrd="0" destOrd="0" presId="urn:microsoft.com/office/officeart/2005/8/layout/chevron1"/>
    <dgm:cxn modelId="{45CD268F-E545-4365-8220-8AFE41716B31}" srcId="{A7B1781B-08C5-4113-8CC3-C1EAF5831847}" destId="{362B6A0C-315E-4BA3-A445-FED265091CA6}" srcOrd="1" destOrd="0" parTransId="{07518393-6B65-4D30-8EBB-34F6773EFE72}" sibTransId="{D0F1D072-4A74-4F25-AA32-94A2B4836CF8}"/>
    <dgm:cxn modelId="{7969E3C8-1C61-42A2-BBA8-C554BD016CFB}" type="presOf" srcId="{362B6A0C-315E-4BA3-A445-FED265091CA6}" destId="{6D5A1E9B-897E-4781-B08D-CAB7FAACC795}" srcOrd="0" destOrd="0" presId="urn:microsoft.com/office/officeart/2005/8/layout/chevron1"/>
    <dgm:cxn modelId="{43F79FD9-3F6D-4CDC-825F-5F6A9078899F}" type="presOf" srcId="{61B7EE7B-5F46-47C6-A45A-7DEB2B0E74FF}" destId="{E7D6F6E5-3073-4980-9942-E8A7641ABD5D}" srcOrd="0" destOrd="0" presId="urn:microsoft.com/office/officeart/2005/8/layout/chevron1"/>
    <dgm:cxn modelId="{0A731D8D-BA13-43AD-B348-944B61D456AD}" type="presParOf" srcId="{913A0FD1-3FB3-4678-B515-F67F6FA98DDC}" destId="{BB675564-3533-491C-9008-41E6953A65A9}" srcOrd="0" destOrd="0" presId="urn:microsoft.com/office/officeart/2005/8/layout/chevron1"/>
    <dgm:cxn modelId="{56725658-B1FA-4EE4-83AE-AA49EA83A14C}" type="presParOf" srcId="{913A0FD1-3FB3-4678-B515-F67F6FA98DDC}" destId="{1D8175F6-EBD0-4B60-BBC5-C5EC6161DDA5}" srcOrd="1" destOrd="0" presId="urn:microsoft.com/office/officeart/2005/8/layout/chevron1"/>
    <dgm:cxn modelId="{983FB1D7-F9E9-4DAC-9782-D57AFC9F3764}" type="presParOf" srcId="{913A0FD1-3FB3-4678-B515-F67F6FA98DDC}" destId="{6D5A1E9B-897E-4781-B08D-CAB7FAACC795}" srcOrd="2" destOrd="0" presId="urn:microsoft.com/office/officeart/2005/8/layout/chevron1"/>
    <dgm:cxn modelId="{2CDB66C1-927B-49DB-ACA2-CA858CB36725}" type="presParOf" srcId="{913A0FD1-3FB3-4678-B515-F67F6FA98DDC}" destId="{664AE73C-E55F-48F9-A1C0-B2D58D186B63}" srcOrd="3" destOrd="0" presId="urn:microsoft.com/office/officeart/2005/8/layout/chevron1"/>
    <dgm:cxn modelId="{60AE8BDB-7346-4A6D-837E-941BE8E4A55A}" type="presParOf" srcId="{913A0FD1-3FB3-4678-B515-F67F6FA98DDC}" destId="{E7D6F6E5-3073-4980-9942-E8A7641ABD5D}" srcOrd="4" destOrd="0" presId="urn:microsoft.com/office/officeart/2005/8/layout/chevron1"/>
    <dgm:cxn modelId="{AA3CD71F-E07A-4FF5-8E5B-73F4507E5A3A}" type="presParOf" srcId="{913A0FD1-3FB3-4678-B515-F67F6FA98DDC}" destId="{B2291112-D9F4-4C67-A9B0-34B9A41135C2}" srcOrd="5" destOrd="0" presId="urn:microsoft.com/office/officeart/2005/8/layout/chevron1"/>
    <dgm:cxn modelId="{8A120E94-437D-4901-8761-0216AB83D940}" type="presParOf" srcId="{913A0FD1-3FB3-4678-B515-F67F6FA98DDC}" destId="{65DB658D-60A9-4667-B4E1-6869B3B7A91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7B1781B-08C5-4113-8CC3-C1EAF5831847}" type="doc">
      <dgm:prSet loTypeId="urn:microsoft.com/office/officeart/2005/8/layout/chevron1" loCatId="process" qsTypeId="urn:microsoft.com/office/officeart/2005/8/quickstyle/simple1" qsCatId="simple" csTypeId="urn:microsoft.com/office/officeart/2005/8/colors/colorful4" csCatId="colorful" phldr="1"/>
      <dgm:spPr/>
    </dgm:pt>
    <dgm:pt modelId="{A099248B-15BA-40BD-A5F3-40A7982EF94B}">
      <dgm:prSet phldrT="[Text]" custT="1"/>
      <dgm:spPr>
        <a:solidFill>
          <a:schemeClr val="tx1">
            <a:lumMod val="50000"/>
            <a:lumOff val="50000"/>
          </a:schemeClr>
        </a:solidFill>
      </dgm:spPr>
      <dgm:t>
        <a:bodyPr/>
        <a:lstStyle/>
        <a:p>
          <a:r>
            <a:rPr lang="en-US" sz="1600">
              <a:latin typeface="Arial" panose="020B0604020202020204" pitchFamily="34" charset="0"/>
              <a:cs typeface="Arial" panose="020B0604020202020204" pitchFamily="34" charset="0"/>
            </a:rPr>
            <a:t>Notice of Intended Regulatory Action</a:t>
          </a:r>
        </a:p>
      </dgm:t>
    </dgm:pt>
    <dgm:pt modelId="{FA16DF6A-1507-4274-B5A9-210076078D1B}" type="parTrans" cxnId="{2FB9D14D-C30E-48B9-9B23-6B21C3E4A141}">
      <dgm:prSet/>
      <dgm:spPr/>
      <dgm:t>
        <a:bodyPr/>
        <a:lstStyle/>
        <a:p>
          <a:endParaRPr lang="en-US" sz="1600">
            <a:latin typeface="Arial" panose="020B0604020202020204" pitchFamily="34" charset="0"/>
            <a:cs typeface="Arial" panose="020B0604020202020204" pitchFamily="34" charset="0"/>
          </a:endParaRPr>
        </a:p>
      </dgm:t>
    </dgm:pt>
    <dgm:pt modelId="{831214FA-20C4-4648-96B7-0D0CA50699F5}" type="sibTrans" cxnId="{2FB9D14D-C30E-48B9-9B23-6B21C3E4A141}">
      <dgm:prSet/>
      <dgm:spPr/>
      <dgm:t>
        <a:bodyPr/>
        <a:lstStyle/>
        <a:p>
          <a:endParaRPr lang="en-US" sz="1600">
            <a:latin typeface="Arial" panose="020B0604020202020204" pitchFamily="34" charset="0"/>
            <a:cs typeface="Arial" panose="020B0604020202020204" pitchFamily="34" charset="0"/>
          </a:endParaRPr>
        </a:p>
      </dgm:t>
    </dgm:pt>
    <dgm:pt modelId="{362B6A0C-315E-4BA3-A445-FED265091CA6}">
      <dgm:prSet phldrT="[Text]" custT="1"/>
      <dgm:spPr>
        <a:solidFill>
          <a:schemeClr val="tx1">
            <a:lumMod val="50000"/>
            <a:lumOff val="50000"/>
          </a:schemeClr>
        </a:solidFill>
      </dgm:spPr>
      <dgm:t>
        <a:bodyPr/>
        <a:lstStyle/>
        <a:p>
          <a:r>
            <a:rPr lang="en-US" sz="1600">
              <a:latin typeface="Arial" panose="020B0604020202020204" pitchFamily="34" charset="0"/>
              <a:cs typeface="Arial" panose="020B0604020202020204" pitchFamily="34" charset="0"/>
            </a:rPr>
            <a:t>Proposed Regulation</a:t>
          </a:r>
        </a:p>
      </dgm:t>
    </dgm:pt>
    <dgm:pt modelId="{07518393-6B65-4D30-8EBB-34F6773EFE72}" type="parTrans" cxnId="{45CD268F-E545-4365-8220-8AFE41716B31}">
      <dgm:prSet/>
      <dgm:spPr/>
      <dgm:t>
        <a:bodyPr/>
        <a:lstStyle/>
        <a:p>
          <a:endParaRPr lang="en-US" sz="1600">
            <a:latin typeface="Arial" panose="020B0604020202020204" pitchFamily="34" charset="0"/>
            <a:cs typeface="Arial" panose="020B0604020202020204" pitchFamily="34" charset="0"/>
          </a:endParaRPr>
        </a:p>
      </dgm:t>
    </dgm:pt>
    <dgm:pt modelId="{D0F1D072-4A74-4F25-AA32-94A2B4836CF8}" type="sibTrans" cxnId="{45CD268F-E545-4365-8220-8AFE41716B31}">
      <dgm:prSet/>
      <dgm:spPr/>
      <dgm:t>
        <a:bodyPr/>
        <a:lstStyle/>
        <a:p>
          <a:endParaRPr lang="en-US" sz="1600">
            <a:latin typeface="Arial" panose="020B0604020202020204" pitchFamily="34" charset="0"/>
            <a:cs typeface="Arial" panose="020B0604020202020204" pitchFamily="34" charset="0"/>
          </a:endParaRPr>
        </a:p>
      </dgm:t>
    </dgm:pt>
    <dgm:pt modelId="{61B7EE7B-5F46-47C6-A45A-7DEB2B0E74FF}">
      <dgm:prSet phldrT="[Text]" custT="1"/>
      <dgm:spPr>
        <a:solidFill>
          <a:srgbClr val="7FB21A"/>
        </a:solidFill>
      </dgm:spPr>
      <dgm:t>
        <a:bodyPr/>
        <a:lstStyle/>
        <a:p>
          <a:r>
            <a:rPr lang="en-US" sz="1600">
              <a:latin typeface="Arial" panose="020B0604020202020204" pitchFamily="34" charset="0"/>
              <a:cs typeface="Arial" panose="020B0604020202020204" pitchFamily="34" charset="0"/>
            </a:rPr>
            <a:t>Final Regulation</a:t>
          </a:r>
        </a:p>
      </dgm:t>
    </dgm:pt>
    <dgm:pt modelId="{AC5378C0-CB8F-49F0-A0D0-3840053BEFAD}" type="parTrans" cxnId="{344D1077-6E3A-4603-BBB9-9B9183D6C51A}">
      <dgm:prSet/>
      <dgm:spPr/>
      <dgm:t>
        <a:bodyPr/>
        <a:lstStyle/>
        <a:p>
          <a:endParaRPr lang="en-US" sz="1600">
            <a:latin typeface="Arial" panose="020B0604020202020204" pitchFamily="34" charset="0"/>
            <a:cs typeface="Arial" panose="020B0604020202020204" pitchFamily="34" charset="0"/>
          </a:endParaRPr>
        </a:p>
      </dgm:t>
    </dgm:pt>
    <dgm:pt modelId="{80FC0B06-2987-4ABE-AE28-CD51CF5700D3}" type="sibTrans" cxnId="{344D1077-6E3A-4603-BBB9-9B9183D6C51A}">
      <dgm:prSet/>
      <dgm:spPr/>
      <dgm:t>
        <a:bodyPr/>
        <a:lstStyle/>
        <a:p>
          <a:endParaRPr lang="en-US" sz="1600">
            <a:latin typeface="Arial" panose="020B0604020202020204" pitchFamily="34" charset="0"/>
            <a:cs typeface="Arial" panose="020B0604020202020204" pitchFamily="34" charset="0"/>
          </a:endParaRPr>
        </a:p>
      </dgm:t>
    </dgm:pt>
    <dgm:pt modelId="{DFA85C77-F034-433D-8DB2-2E76E0D477B0}">
      <dgm:prSet phldrT="[Text]" custT="1"/>
      <dgm:spPr>
        <a:solidFill>
          <a:schemeClr val="tx1">
            <a:lumMod val="50000"/>
            <a:lumOff val="50000"/>
          </a:schemeClr>
        </a:solidFill>
      </dgm:spPr>
      <dgm:t>
        <a:bodyPr/>
        <a:lstStyle/>
        <a:p>
          <a:r>
            <a:rPr lang="en-US" sz="1600">
              <a:latin typeface="Arial" panose="020B0604020202020204" pitchFamily="34" charset="0"/>
              <a:cs typeface="Arial" panose="020B0604020202020204" pitchFamily="34" charset="0"/>
            </a:rPr>
            <a:t>Approved &amp; Effective</a:t>
          </a:r>
        </a:p>
      </dgm:t>
    </dgm:pt>
    <dgm:pt modelId="{A304DC7E-26D1-44EF-8075-8262FF187C1F}" type="parTrans" cxnId="{2641BE60-DBA2-44F8-8E9C-622EA551D821}">
      <dgm:prSet/>
      <dgm:spPr/>
      <dgm:t>
        <a:bodyPr/>
        <a:lstStyle/>
        <a:p>
          <a:endParaRPr lang="en-US" sz="1600">
            <a:latin typeface="Arial" panose="020B0604020202020204" pitchFamily="34" charset="0"/>
            <a:cs typeface="Arial" panose="020B0604020202020204" pitchFamily="34" charset="0"/>
          </a:endParaRPr>
        </a:p>
      </dgm:t>
    </dgm:pt>
    <dgm:pt modelId="{CD18B5F3-EE9C-4AC8-B647-48714B7FE5DF}" type="sibTrans" cxnId="{2641BE60-DBA2-44F8-8E9C-622EA551D821}">
      <dgm:prSet/>
      <dgm:spPr/>
      <dgm:t>
        <a:bodyPr/>
        <a:lstStyle/>
        <a:p>
          <a:endParaRPr lang="en-US" sz="1600">
            <a:latin typeface="Arial" panose="020B0604020202020204" pitchFamily="34" charset="0"/>
            <a:cs typeface="Arial" panose="020B0604020202020204" pitchFamily="34" charset="0"/>
          </a:endParaRPr>
        </a:p>
      </dgm:t>
    </dgm:pt>
    <dgm:pt modelId="{913A0FD1-3FB3-4678-B515-F67F6FA98DDC}" type="pres">
      <dgm:prSet presAssocID="{A7B1781B-08C5-4113-8CC3-C1EAF5831847}" presName="Name0" presStyleCnt="0">
        <dgm:presLayoutVars>
          <dgm:dir/>
          <dgm:animLvl val="lvl"/>
          <dgm:resizeHandles val="exact"/>
        </dgm:presLayoutVars>
      </dgm:prSet>
      <dgm:spPr/>
    </dgm:pt>
    <dgm:pt modelId="{BB675564-3533-491C-9008-41E6953A65A9}" type="pres">
      <dgm:prSet presAssocID="{A099248B-15BA-40BD-A5F3-40A7982EF94B}" presName="parTxOnly" presStyleLbl="node1" presStyleIdx="0" presStyleCnt="4">
        <dgm:presLayoutVars>
          <dgm:chMax val="0"/>
          <dgm:chPref val="0"/>
          <dgm:bulletEnabled val="1"/>
        </dgm:presLayoutVars>
      </dgm:prSet>
      <dgm:spPr/>
    </dgm:pt>
    <dgm:pt modelId="{1D8175F6-EBD0-4B60-BBC5-C5EC6161DDA5}" type="pres">
      <dgm:prSet presAssocID="{831214FA-20C4-4648-96B7-0D0CA50699F5}" presName="parTxOnlySpace" presStyleCnt="0"/>
      <dgm:spPr/>
    </dgm:pt>
    <dgm:pt modelId="{6D5A1E9B-897E-4781-B08D-CAB7FAACC795}" type="pres">
      <dgm:prSet presAssocID="{362B6A0C-315E-4BA3-A445-FED265091CA6}" presName="parTxOnly" presStyleLbl="node1" presStyleIdx="1" presStyleCnt="4" custLinFactY="100000" custLinFactNeighborX="5163" custLinFactNeighborY="132060">
        <dgm:presLayoutVars>
          <dgm:chMax val="0"/>
          <dgm:chPref val="0"/>
          <dgm:bulletEnabled val="1"/>
        </dgm:presLayoutVars>
      </dgm:prSet>
      <dgm:spPr/>
    </dgm:pt>
    <dgm:pt modelId="{664AE73C-E55F-48F9-A1C0-B2D58D186B63}" type="pres">
      <dgm:prSet presAssocID="{D0F1D072-4A74-4F25-AA32-94A2B4836CF8}" presName="parTxOnlySpace" presStyleCnt="0"/>
      <dgm:spPr/>
    </dgm:pt>
    <dgm:pt modelId="{E7D6F6E5-3073-4980-9942-E8A7641ABD5D}" type="pres">
      <dgm:prSet presAssocID="{61B7EE7B-5F46-47C6-A45A-7DEB2B0E74FF}" presName="parTxOnly" presStyleLbl="node1" presStyleIdx="2" presStyleCnt="4">
        <dgm:presLayoutVars>
          <dgm:chMax val="0"/>
          <dgm:chPref val="0"/>
          <dgm:bulletEnabled val="1"/>
        </dgm:presLayoutVars>
      </dgm:prSet>
      <dgm:spPr/>
    </dgm:pt>
    <dgm:pt modelId="{B2291112-D9F4-4C67-A9B0-34B9A41135C2}" type="pres">
      <dgm:prSet presAssocID="{80FC0B06-2987-4ABE-AE28-CD51CF5700D3}" presName="parTxOnlySpace" presStyleCnt="0"/>
      <dgm:spPr/>
    </dgm:pt>
    <dgm:pt modelId="{65DB658D-60A9-4667-B4E1-6869B3B7A911}" type="pres">
      <dgm:prSet presAssocID="{DFA85C77-F034-433D-8DB2-2E76E0D477B0}" presName="parTxOnly" presStyleLbl="node1" presStyleIdx="3" presStyleCnt="4">
        <dgm:presLayoutVars>
          <dgm:chMax val="0"/>
          <dgm:chPref val="0"/>
          <dgm:bulletEnabled val="1"/>
        </dgm:presLayoutVars>
      </dgm:prSet>
      <dgm:spPr/>
    </dgm:pt>
  </dgm:ptLst>
  <dgm:cxnLst>
    <dgm:cxn modelId="{EA802E12-4CAA-460C-BD9F-23CA0A6E2111}" type="presOf" srcId="{A099248B-15BA-40BD-A5F3-40A7982EF94B}" destId="{BB675564-3533-491C-9008-41E6953A65A9}" srcOrd="0" destOrd="0" presId="urn:microsoft.com/office/officeart/2005/8/layout/chevron1"/>
    <dgm:cxn modelId="{2641BE60-DBA2-44F8-8E9C-622EA551D821}" srcId="{A7B1781B-08C5-4113-8CC3-C1EAF5831847}" destId="{DFA85C77-F034-433D-8DB2-2E76E0D477B0}" srcOrd="3" destOrd="0" parTransId="{A304DC7E-26D1-44EF-8075-8262FF187C1F}" sibTransId="{CD18B5F3-EE9C-4AC8-B647-48714B7FE5DF}"/>
    <dgm:cxn modelId="{2EA0966C-98DB-41C6-AB95-83934EA2DFE3}" type="presOf" srcId="{DFA85C77-F034-433D-8DB2-2E76E0D477B0}" destId="{65DB658D-60A9-4667-B4E1-6869B3B7A911}" srcOrd="0" destOrd="0" presId="urn:microsoft.com/office/officeart/2005/8/layout/chevron1"/>
    <dgm:cxn modelId="{2FB9D14D-C30E-48B9-9B23-6B21C3E4A141}" srcId="{A7B1781B-08C5-4113-8CC3-C1EAF5831847}" destId="{A099248B-15BA-40BD-A5F3-40A7982EF94B}" srcOrd="0" destOrd="0" parTransId="{FA16DF6A-1507-4274-B5A9-210076078D1B}" sibTransId="{831214FA-20C4-4648-96B7-0D0CA50699F5}"/>
    <dgm:cxn modelId="{344D1077-6E3A-4603-BBB9-9B9183D6C51A}" srcId="{A7B1781B-08C5-4113-8CC3-C1EAF5831847}" destId="{61B7EE7B-5F46-47C6-A45A-7DEB2B0E74FF}" srcOrd="2" destOrd="0" parTransId="{AC5378C0-CB8F-49F0-A0D0-3840053BEFAD}" sibTransId="{80FC0B06-2987-4ABE-AE28-CD51CF5700D3}"/>
    <dgm:cxn modelId="{47AD3457-8CCB-4C30-9514-AF62E82D73A7}" type="presOf" srcId="{A7B1781B-08C5-4113-8CC3-C1EAF5831847}" destId="{913A0FD1-3FB3-4678-B515-F67F6FA98DDC}" srcOrd="0" destOrd="0" presId="urn:microsoft.com/office/officeart/2005/8/layout/chevron1"/>
    <dgm:cxn modelId="{45CD268F-E545-4365-8220-8AFE41716B31}" srcId="{A7B1781B-08C5-4113-8CC3-C1EAF5831847}" destId="{362B6A0C-315E-4BA3-A445-FED265091CA6}" srcOrd="1" destOrd="0" parTransId="{07518393-6B65-4D30-8EBB-34F6773EFE72}" sibTransId="{D0F1D072-4A74-4F25-AA32-94A2B4836CF8}"/>
    <dgm:cxn modelId="{7969E3C8-1C61-42A2-BBA8-C554BD016CFB}" type="presOf" srcId="{362B6A0C-315E-4BA3-A445-FED265091CA6}" destId="{6D5A1E9B-897E-4781-B08D-CAB7FAACC795}" srcOrd="0" destOrd="0" presId="urn:microsoft.com/office/officeart/2005/8/layout/chevron1"/>
    <dgm:cxn modelId="{43F79FD9-3F6D-4CDC-825F-5F6A9078899F}" type="presOf" srcId="{61B7EE7B-5F46-47C6-A45A-7DEB2B0E74FF}" destId="{E7D6F6E5-3073-4980-9942-E8A7641ABD5D}" srcOrd="0" destOrd="0" presId="urn:microsoft.com/office/officeart/2005/8/layout/chevron1"/>
    <dgm:cxn modelId="{0A731D8D-BA13-43AD-B348-944B61D456AD}" type="presParOf" srcId="{913A0FD1-3FB3-4678-B515-F67F6FA98DDC}" destId="{BB675564-3533-491C-9008-41E6953A65A9}" srcOrd="0" destOrd="0" presId="urn:microsoft.com/office/officeart/2005/8/layout/chevron1"/>
    <dgm:cxn modelId="{56725658-B1FA-4EE4-83AE-AA49EA83A14C}" type="presParOf" srcId="{913A0FD1-3FB3-4678-B515-F67F6FA98DDC}" destId="{1D8175F6-EBD0-4B60-BBC5-C5EC6161DDA5}" srcOrd="1" destOrd="0" presId="urn:microsoft.com/office/officeart/2005/8/layout/chevron1"/>
    <dgm:cxn modelId="{983FB1D7-F9E9-4DAC-9782-D57AFC9F3764}" type="presParOf" srcId="{913A0FD1-3FB3-4678-B515-F67F6FA98DDC}" destId="{6D5A1E9B-897E-4781-B08D-CAB7FAACC795}" srcOrd="2" destOrd="0" presId="urn:microsoft.com/office/officeart/2005/8/layout/chevron1"/>
    <dgm:cxn modelId="{2CDB66C1-927B-49DB-ACA2-CA858CB36725}" type="presParOf" srcId="{913A0FD1-3FB3-4678-B515-F67F6FA98DDC}" destId="{664AE73C-E55F-48F9-A1C0-B2D58D186B63}" srcOrd="3" destOrd="0" presId="urn:microsoft.com/office/officeart/2005/8/layout/chevron1"/>
    <dgm:cxn modelId="{60AE8BDB-7346-4A6D-837E-941BE8E4A55A}" type="presParOf" srcId="{913A0FD1-3FB3-4678-B515-F67F6FA98DDC}" destId="{E7D6F6E5-3073-4980-9942-E8A7641ABD5D}" srcOrd="4" destOrd="0" presId="urn:microsoft.com/office/officeart/2005/8/layout/chevron1"/>
    <dgm:cxn modelId="{AA3CD71F-E07A-4FF5-8E5B-73F4507E5A3A}" type="presParOf" srcId="{913A0FD1-3FB3-4678-B515-F67F6FA98DDC}" destId="{B2291112-D9F4-4C67-A9B0-34B9A41135C2}" srcOrd="5" destOrd="0" presId="urn:microsoft.com/office/officeart/2005/8/layout/chevron1"/>
    <dgm:cxn modelId="{8A120E94-437D-4901-8761-0216AB83D940}" type="presParOf" srcId="{913A0FD1-3FB3-4678-B515-F67F6FA98DDC}" destId="{65DB658D-60A9-4667-B4E1-6869B3B7A911}"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7B1781B-08C5-4113-8CC3-C1EAF5831847}" type="doc">
      <dgm:prSet loTypeId="urn:microsoft.com/office/officeart/2005/8/layout/chevron1" loCatId="process" qsTypeId="urn:microsoft.com/office/officeart/2005/8/quickstyle/simple1" qsCatId="simple" csTypeId="urn:microsoft.com/office/officeart/2005/8/colors/colorful4" csCatId="colorful" phldr="1"/>
      <dgm:spPr/>
    </dgm:pt>
    <dgm:pt modelId="{A099248B-15BA-40BD-A5F3-40A7982EF94B}">
      <dgm:prSet phldrT="[Text]" custT="1"/>
      <dgm:spPr>
        <a:solidFill>
          <a:schemeClr val="tx1">
            <a:lumMod val="50000"/>
            <a:lumOff val="50000"/>
          </a:schemeClr>
        </a:solidFill>
      </dgm:spPr>
      <dgm:t>
        <a:bodyPr/>
        <a:lstStyle/>
        <a:p>
          <a:r>
            <a:rPr lang="en-US" sz="1600">
              <a:latin typeface="Arial" panose="020B0604020202020204" pitchFamily="34" charset="0"/>
              <a:cs typeface="Arial" panose="020B0604020202020204" pitchFamily="34" charset="0"/>
            </a:rPr>
            <a:t>Notice of Intended Regulatory Action</a:t>
          </a:r>
        </a:p>
      </dgm:t>
    </dgm:pt>
    <dgm:pt modelId="{FA16DF6A-1507-4274-B5A9-210076078D1B}" type="parTrans" cxnId="{2FB9D14D-C30E-48B9-9B23-6B21C3E4A141}">
      <dgm:prSet/>
      <dgm:spPr/>
      <dgm:t>
        <a:bodyPr/>
        <a:lstStyle/>
        <a:p>
          <a:endParaRPr lang="en-US" sz="1600">
            <a:latin typeface="Arial" panose="020B0604020202020204" pitchFamily="34" charset="0"/>
            <a:cs typeface="Arial" panose="020B0604020202020204" pitchFamily="34" charset="0"/>
          </a:endParaRPr>
        </a:p>
      </dgm:t>
    </dgm:pt>
    <dgm:pt modelId="{831214FA-20C4-4648-96B7-0D0CA50699F5}" type="sibTrans" cxnId="{2FB9D14D-C30E-48B9-9B23-6B21C3E4A141}">
      <dgm:prSet/>
      <dgm:spPr/>
      <dgm:t>
        <a:bodyPr/>
        <a:lstStyle/>
        <a:p>
          <a:endParaRPr lang="en-US" sz="1600">
            <a:latin typeface="Arial" panose="020B0604020202020204" pitchFamily="34" charset="0"/>
            <a:cs typeface="Arial" panose="020B0604020202020204" pitchFamily="34" charset="0"/>
          </a:endParaRPr>
        </a:p>
      </dgm:t>
    </dgm:pt>
    <dgm:pt modelId="{362B6A0C-315E-4BA3-A445-FED265091CA6}">
      <dgm:prSet phldrT="[Text]" custT="1"/>
      <dgm:spPr>
        <a:solidFill>
          <a:schemeClr val="tx1">
            <a:lumMod val="50000"/>
            <a:lumOff val="50000"/>
          </a:schemeClr>
        </a:solidFill>
      </dgm:spPr>
      <dgm:t>
        <a:bodyPr/>
        <a:lstStyle/>
        <a:p>
          <a:r>
            <a:rPr lang="en-US" sz="1600">
              <a:latin typeface="Arial" panose="020B0604020202020204" pitchFamily="34" charset="0"/>
              <a:cs typeface="Arial" panose="020B0604020202020204" pitchFamily="34" charset="0"/>
            </a:rPr>
            <a:t>Proposed Regulation</a:t>
          </a:r>
        </a:p>
      </dgm:t>
    </dgm:pt>
    <dgm:pt modelId="{07518393-6B65-4D30-8EBB-34F6773EFE72}" type="parTrans" cxnId="{45CD268F-E545-4365-8220-8AFE41716B31}">
      <dgm:prSet/>
      <dgm:spPr/>
      <dgm:t>
        <a:bodyPr/>
        <a:lstStyle/>
        <a:p>
          <a:endParaRPr lang="en-US" sz="1600">
            <a:latin typeface="Arial" panose="020B0604020202020204" pitchFamily="34" charset="0"/>
            <a:cs typeface="Arial" panose="020B0604020202020204" pitchFamily="34" charset="0"/>
          </a:endParaRPr>
        </a:p>
      </dgm:t>
    </dgm:pt>
    <dgm:pt modelId="{D0F1D072-4A74-4F25-AA32-94A2B4836CF8}" type="sibTrans" cxnId="{45CD268F-E545-4365-8220-8AFE41716B31}">
      <dgm:prSet/>
      <dgm:spPr/>
      <dgm:t>
        <a:bodyPr/>
        <a:lstStyle/>
        <a:p>
          <a:endParaRPr lang="en-US" sz="1600">
            <a:latin typeface="Arial" panose="020B0604020202020204" pitchFamily="34" charset="0"/>
            <a:cs typeface="Arial" panose="020B0604020202020204" pitchFamily="34" charset="0"/>
          </a:endParaRPr>
        </a:p>
      </dgm:t>
    </dgm:pt>
    <dgm:pt modelId="{61B7EE7B-5F46-47C6-A45A-7DEB2B0E74FF}">
      <dgm:prSet phldrT="[Text]" custT="1"/>
      <dgm:spPr>
        <a:solidFill>
          <a:srgbClr val="7FB21A"/>
        </a:solidFill>
      </dgm:spPr>
      <dgm:t>
        <a:bodyPr/>
        <a:lstStyle/>
        <a:p>
          <a:r>
            <a:rPr lang="en-US" sz="1600">
              <a:latin typeface="Arial" panose="020B0604020202020204" pitchFamily="34" charset="0"/>
              <a:cs typeface="Arial" panose="020B0604020202020204" pitchFamily="34" charset="0"/>
            </a:rPr>
            <a:t>Final Regulation</a:t>
          </a:r>
        </a:p>
      </dgm:t>
    </dgm:pt>
    <dgm:pt modelId="{AC5378C0-CB8F-49F0-A0D0-3840053BEFAD}" type="parTrans" cxnId="{344D1077-6E3A-4603-BBB9-9B9183D6C51A}">
      <dgm:prSet/>
      <dgm:spPr/>
      <dgm:t>
        <a:bodyPr/>
        <a:lstStyle/>
        <a:p>
          <a:endParaRPr lang="en-US" sz="1600">
            <a:latin typeface="Arial" panose="020B0604020202020204" pitchFamily="34" charset="0"/>
            <a:cs typeface="Arial" panose="020B0604020202020204" pitchFamily="34" charset="0"/>
          </a:endParaRPr>
        </a:p>
      </dgm:t>
    </dgm:pt>
    <dgm:pt modelId="{80FC0B06-2987-4ABE-AE28-CD51CF5700D3}" type="sibTrans" cxnId="{344D1077-6E3A-4603-BBB9-9B9183D6C51A}">
      <dgm:prSet/>
      <dgm:spPr/>
      <dgm:t>
        <a:bodyPr/>
        <a:lstStyle/>
        <a:p>
          <a:endParaRPr lang="en-US" sz="1600">
            <a:latin typeface="Arial" panose="020B0604020202020204" pitchFamily="34" charset="0"/>
            <a:cs typeface="Arial" panose="020B0604020202020204" pitchFamily="34" charset="0"/>
          </a:endParaRPr>
        </a:p>
      </dgm:t>
    </dgm:pt>
    <dgm:pt modelId="{DFA85C77-F034-433D-8DB2-2E76E0D477B0}">
      <dgm:prSet phldrT="[Text]" custT="1"/>
      <dgm:spPr>
        <a:solidFill>
          <a:schemeClr val="tx1">
            <a:lumMod val="50000"/>
            <a:lumOff val="50000"/>
          </a:schemeClr>
        </a:solidFill>
      </dgm:spPr>
      <dgm:t>
        <a:bodyPr/>
        <a:lstStyle/>
        <a:p>
          <a:r>
            <a:rPr lang="en-US" sz="1600">
              <a:latin typeface="Arial" panose="020B0604020202020204" pitchFamily="34" charset="0"/>
              <a:cs typeface="Arial" panose="020B0604020202020204" pitchFamily="34" charset="0"/>
            </a:rPr>
            <a:t>Approved &amp; Effective</a:t>
          </a:r>
        </a:p>
      </dgm:t>
    </dgm:pt>
    <dgm:pt modelId="{A304DC7E-26D1-44EF-8075-8262FF187C1F}" type="parTrans" cxnId="{2641BE60-DBA2-44F8-8E9C-622EA551D821}">
      <dgm:prSet/>
      <dgm:spPr/>
      <dgm:t>
        <a:bodyPr/>
        <a:lstStyle/>
        <a:p>
          <a:endParaRPr lang="en-US" sz="1600">
            <a:latin typeface="Arial" panose="020B0604020202020204" pitchFamily="34" charset="0"/>
            <a:cs typeface="Arial" panose="020B0604020202020204" pitchFamily="34" charset="0"/>
          </a:endParaRPr>
        </a:p>
      </dgm:t>
    </dgm:pt>
    <dgm:pt modelId="{CD18B5F3-EE9C-4AC8-B647-48714B7FE5DF}" type="sibTrans" cxnId="{2641BE60-DBA2-44F8-8E9C-622EA551D821}">
      <dgm:prSet/>
      <dgm:spPr/>
      <dgm:t>
        <a:bodyPr/>
        <a:lstStyle/>
        <a:p>
          <a:endParaRPr lang="en-US" sz="1600">
            <a:latin typeface="Arial" panose="020B0604020202020204" pitchFamily="34" charset="0"/>
            <a:cs typeface="Arial" panose="020B0604020202020204" pitchFamily="34" charset="0"/>
          </a:endParaRPr>
        </a:p>
      </dgm:t>
    </dgm:pt>
    <dgm:pt modelId="{913A0FD1-3FB3-4678-B515-F67F6FA98DDC}" type="pres">
      <dgm:prSet presAssocID="{A7B1781B-08C5-4113-8CC3-C1EAF5831847}" presName="Name0" presStyleCnt="0">
        <dgm:presLayoutVars>
          <dgm:dir/>
          <dgm:animLvl val="lvl"/>
          <dgm:resizeHandles val="exact"/>
        </dgm:presLayoutVars>
      </dgm:prSet>
      <dgm:spPr/>
    </dgm:pt>
    <dgm:pt modelId="{BB675564-3533-491C-9008-41E6953A65A9}" type="pres">
      <dgm:prSet presAssocID="{A099248B-15BA-40BD-A5F3-40A7982EF94B}" presName="parTxOnly" presStyleLbl="node1" presStyleIdx="0" presStyleCnt="4">
        <dgm:presLayoutVars>
          <dgm:chMax val="0"/>
          <dgm:chPref val="0"/>
          <dgm:bulletEnabled val="1"/>
        </dgm:presLayoutVars>
      </dgm:prSet>
      <dgm:spPr/>
    </dgm:pt>
    <dgm:pt modelId="{1D8175F6-EBD0-4B60-BBC5-C5EC6161DDA5}" type="pres">
      <dgm:prSet presAssocID="{831214FA-20C4-4648-96B7-0D0CA50699F5}" presName="parTxOnlySpace" presStyleCnt="0"/>
      <dgm:spPr/>
    </dgm:pt>
    <dgm:pt modelId="{6D5A1E9B-897E-4781-B08D-CAB7FAACC795}" type="pres">
      <dgm:prSet presAssocID="{362B6A0C-315E-4BA3-A445-FED265091CA6}" presName="parTxOnly" presStyleLbl="node1" presStyleIdx="1" presStyleCnt="4" custLinFactY="100000" custLinFactNeighborX="5163" custLinFactNeighborY="132060">
        <dgm:presLayoutVars>
          <dgm:chMax val="0"/>
          <dgm:chPref val="0"/>
          <dgm:bulletEnabled val="1"/>
        </dgm:presLayoutVars>
      </dgm:prSet>
      <dgm:spPr/>
    </dgm:pt>
    <dgm:pt modelId="{664AE73C-E55F-48F9-A1C0-B2D58D186B63}" type="pres">
      <dgm:prSet presAssocID="{D0F1D072-4A74-4F25-AA32-94A2B4836CF8}" presName="parTxOnlySpace" presStyleCnt="0"/>
      <dgm:spPr/>
    </dgm:pt>
    <dgm:pt modelId="{E7D6F6E5-3073-4980-9942-E8A7641ABD5D}" type="pres">
      <dgm:prSet presAssocID="{61B7EE7B-5F46-47C6-A45A-7DEB2B0E74FF}" presName="parTxOnly" presStyleLbl="node1" presStyleIdx="2" presStyleCnt="4">
        <dgm:presLayoutVars>
          <dgm:chMax val="0"/>
          <dgm:chPref val="0"/>
          <dgm:bulletEnabled val="1"/>
        </dgm:presLayoutVars>
      </dgm:prSet>
      <dgm:spPr/>
    </dgm:pt>
    <dgm:pt modelId="{B2291112-D9F4-4C67-A9B0-34B9A41135C2}" type="pres">
      <dgm:prSet presAssocID="{80FC0B06-2987-4ABE-AE28-CD51CF5700D3}" presName="parTxOnlySpace" presStyleCnt="0"/>
      <dgm:spPr/>
    </dgm:pt>
    <dgm:pt modelId="{65DB658D-60A9-4667-B4E1-6869B3B7A911}" type="pres">
      <dgm:prSet presAssocID="{DFA85C77-F034-433D-8DB2-2E76E0D477B0}" presName="parTxOnly" presStyleLbl="node1" presStyleIdx="3" presStyleCnt="4">
        <dgm:presLayoutVars>
          <dgm:chMax val="0"/>
          <dgm:chPref val="0"/>
          <dgm:bulletEnabled val="1"/>
        </dgm:presLayoutVars>
      </dgm:prSet>
      <dgm:spPr/>
    </dgm:pt>
  </dgm:ptLst>
  <dgm:cxnLst>
    <dgm:cxn modelId="{EA802E12-4CAA-460C-BD9F-23CA0A6E2111}" type="presOf" srcId="{A099248B-15BA-40BD-A5F3-40A7982EF94B}" destId="{BB675564-3533-491C-9008-41E6953A65A9}" srcOrd="0" destOrd="0" presId="urn:microsoft.com/office/officeart/2005/8/layout/chevron1"/>
    <dgm:cxn modelId="{2641BE60-DBA2-44F8-8E9C-622EA551D821}" srcId="{A7B1781B-08C5-4113-8CC3-C1EAF5831847}" destId="{DFA85C77-F034-433D-8DB2-2E76E0D477B0}" srcOrd="3" destOrd="0" parTransId="{A304DC7E-26D1-44EF-8075-8262FF187C1F}" sibTransId="{CD18B5F3-EE9C-4AC8-B647-48714B7FE5DF}"/>
    <dgm:cxn modelId="{2EA0966C-98DB-41C6-AB95-83934EA2DFE3}" type="presOf" srcId="{DFA85C77-F034-433D-8DB2-2E76E0D477B0}" destId="{65DB658D-60A9-4667-B4E1-6869B3B7A911}" srcOrd="0" destOrd="0" presId="urn:microsoft.com/office/officeart/2005/8/layout/chevron1"/>
    <dgm:cxn modelId="{2FB9D14D-C30E-48B9-9B23-6B21C3E4A141}" srcId="{A7B1781B-08C5-4113-8CC3-C1EAF5831847}" destId="{A099248B-15BA-40BD-A5F3-40A7982EF94B}" srcOrd="0" destOrd="0" parTransId="{FA16DF6A-1507-4274-B5A9-210076078D1B}" sibTransId="{831214FA-20C4-4648-96B7-0D0CA50699F5}"/>
    <dgm:cxn modelId="{344D1077-6E3A-4603-BBB9-9B9183D6C51A}" srcId="{A7B1781B-08C5-4113-8CC3-C1EAF5831847}" destId="{61B7EE7B-5F46-47C6-A45A-7DEB2B0E74FF}" srcOrd="2" destOrd="0" parTransId="{AC5378C0-CB8F-49F0-A0D0-3840053BEFAD}" sibTransId="{80FC0B06-2987-4ABE-AE28-CD51CF5700D3}"/>
    <dgm:cxn modelId="{47AD3457-8CCB-4C30-9514-AF62E82D73A7}" type="presOf" srcId="{A7B1781B-08C5-4113-8CC3-C1EAF5831847}" destId="{913A0FD1-3FB3-4678-B515-F67F6FA98DDC}" srcOrd="0" destOrd="0" presId="urn:microsoft.com/office/officeart/2005/8/layout/chevron1"/>
    <dgm:cxn modelId="{45CD268F-E545-4365-8220-8AFE41716B31}" srcId="{A7B1781B-08C5-4113-8CC3-C1EAF5831847}" destId="{362B6A0C-315E-4BA3-A445-FED265091CA6}" srcOrd="1" destOrd="0" parTransId="{07518393-6B65-4D30-8EBB-34F6773EFE72}" sibTransId="{D0F1D072-4A74-4F25-AA32-94A2B4836CF8}"/>
    <dgm:cxn modelId="{7969E3C8-1C61-42A2-BBA8-C554BD016CFB}" type="presOf" srcId="{362B6A0C-315E-4BA3-A445-FED265091CA6}" destId="{6D5A1E9B-897E-4781-B08D-CAB7FAACC795}" srcOrd="0" destOrd="0" presId="urn:microsoft.com/office/officeart/2005/8/layout/chevron1"/>
    <dgm:cxn modelId="{43F79FD9-3F6D-4CDC-825F-5F6A9078899F}" type="presOf" srcId="{61B7EE7B-5F46-47C6-A45A-7DEB2B0E74FF}" destId="{E7D6F6E5-3073-4980-9942-E8A7641ABD5D}" srcOrd="0" destOrd="0" presId="urn:microsoft.com/office/officeart/2005/8/layout/chevron1"/>
    <dgm:cxn modelId="{0A731D8D-BA13-43AD-B348-944B61D456AD}" type="presParOf" srcId="{913A0FD1-3FB3-4678-B515-F67F6FA98DDC}" destId="{BB675564-3533-491C-9008-41E6953A65A9}" srcOrd="0" destOrd="0" presId="urn:microsoft.com/office/officeart/2005/8/layout/chevron1"/>
    <dgm:cxn modelId="{56725658-B1FA-4EE4-83AE-AA49EA83A14C}" type="presParOf" srcId="{913A0FD1-3FB3-4678-B515-F67F6FA98DDC}" destId="{1D8175F6-EBD0-4B60-BBC5-C5EC6161DDA5}" srcOrd="1" destOrd="0" presId="urn:microsoft.com/office/officeart/2005/8/layout/chevron1"/>
    <dgm:cxn modelId="{983FB1D7-F9E9-4DAC-9782-D57AFC9F3764}" type="presParOf" srcId="{913A0FD1-3FB3-4678-B515-F67F6FA98DDC}" destId="{6D5A1E9B-897E-4781-B08D-CAB7FAACC795}" srcOrd="2" destOrd="0" presId="urn:microsoft.com/office/officeart/2005/8/layout/chevron1"/>
    <dgm:cxn modelId="{2CDB66C1-927B-49DB-ACA2-CA858CB36725}" type="presParOf" srcId="{913A0FD1-3FB3-4678-B515-F67F6FA98DDC}" destId="{664AE73C-E55F-48F9-A1C0-B2D58D186B63}" srcOrd="3" destOrd="0" presId="urn:microsoft.com/office/officeart/2005/8/layout/chevron1"/>
    <dgm:cxn modelId="{60AE8BDB-7346-4A6D-837E-941BE8E4A55A}" type="presParOf" srcId="{913A0FD1-3FB3-4678-B515-F67F6FA98DDC}" destId="{E7D6F6E5-3073-4980-9942-E8A7641ABD5D}" srcOrd="4" destOrd="0" presId="urn:microsoft.com/office/officeart/2005/8/layout/chevron1"/>
    <dgm:cxn modelId="{AA3CD71F-E07A-4FF5-8E5B-73F4507E5A3A}" type="presParOf" srcId="{913A0FD1-3FB3-4678-B515-F67F6FA98DDC}" destId="{B2291112-D9F4-4C67-A9B0-34B9A41135C2}" srcOrd="5" destOrd="0" presId="urn:microsoft.com/office/officeart/2005/8/layout/chevron1"/>
    <dgm:cxn modelId="{8A120E94-437D-4901-8761-0216AB83D940}" type="presParOf" srcId="{913A0FD1-3FB3-4678-B515-F67F6FA98DDC}" destId="{65DB658D-60A9-4667-B4E1-6869B3B7A91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7B1781B-08C5-4113-8CC3-C1EAF5831847}" type="doc">
      <dgm:prSet loTypeId="urn:microsoft.com/office/officeart/2005/8/layout/chevron1" loCatId="process" qsTypeId="urn:microsoft.com/office/officeart/2005/8/quickstyle/simple1" qsCatId="simple" csTypeId="urn:microsoft.com/office/officeart/2005/8/colors/colorful4" csCatId="colorful" phldr="1"/>
      <dgm:spPr/>
    </dgm:pt>
    <dgm:pt modelId="{A099248B-15BA-40BD-A5F3-40A7982EF94B}">
      <dgm:prSet phldrT="[Text]" custT="1"/>
      <dgm:spPr>
        <a:solidFill>
          <a:schemeClr val="tx1">
            <a:lumMod val="50000"/>
            <a:lumOff val="50000"/>
          </a:schemeClr>
        </a:solidFill>
      </dgm:spPr>
      <dgm:t>
        <a:bodyPr/>
        <a:lstStyle/>
        <a:p>
          <a:r>
            <a:rPr lang="en-US" sz="1600" dirty="0">
              <a:latin typeface="Arial" panose="020B0604020202020204" pitchFamily="34" charset="0"/>
              <a:cs typeface="Arial" panose="020B0604020202020204" pitchFamily="34" charset="0"/>
            </a:rPr>
            <a:t>Notice of Intended Regulatory Action</a:t>
          </a:r>
        </a:p>
      </dgm:t>
    </dgm:pt>
    <dgm:pt modelId="{FA16DF6A-1507-4274-B5A9-210076078D1B}" type="parTrans" cxnId="{2FB9D14D-C30E-48B9-9B23-6B21C3E4A141}">
      <dgm:prSet/>
      <dgm:spPr/>
      <dgm:t>
        <a:bodyPr/>
        <a:lstStyle/>
        <a:p>
          <a:endParaRPr lang="en-US" sz="1600">
            <a:latin typeface="Arial" panose="020B0604020202020204" pitchFamily="34" charset="0"/>
            <a:cs typeface="Arial" panose="020B0604020202020204" pitchFamily="34" charset="0"/>
          </a:endParaRPr>
        </a:p>
      </dgm:t>
    </dgm:pt>
    <dgm:pt modelId="{831214FA-20C4-4648-96B7-0D0CA50699F5}" type="sibTrans" cxnId="{2FB9D14D-C30E-48B9-9B23-6B21C3E4A141}">
      <dgm:prSet/>
      <dgm:spPr/>
      <dgm:t>
        <a:bodyPr/>
        <a:lstStyle/>
        <a:p>
          <a:endParaRPr lang="en-US" sz="1600">
            <a:latin typeface="Arial" panose="020B0604020202020204" pitchFamily="34" charset="0"/>
            <a:cs typeface="Arial" panose="020B0604020202020204" pitchFamily="34" charset="0"/>
          </a:endParaRPr>
        </a:p>
      </dgm:t>
    </dgm:pt>
    <dgm:pt modelId="{362B6A0C-315E-4BA3-A445-FED265091CA6}">
      <dgm:prSet phldrT="[Text]" custT="1"/>
      <dgm:spPr>
        <a:solidFill>
          <a:srgbClr val="EDAD08"/>
        </a:solidFill>
      </dgm:spPr>
      <dgm:t>
        <a:bodyPr/>
        <a:lstStyle/>
        <a:p>
          <a:r>
            <a:rPr lang="en-US" sz="1600">
              <a:latin typeface="Arial" panose="020B0604020202020204" pitchFamily="34" charset="0"/>
              <a:cs typeface="Arial" panose="020B0604020202020204" pitchFamily="34" charset="0"/>
            </a:rPr>
            <a:t>Proposed Regulation</a:t>
          </a:r>
        </a:p>
      </dgm:t>
    </dgm:pt>
    <dgm:pt modelId="{07518393-6B65-4D30-8EBB-34F6773EFE72}" type="parTrans" cxnId="{45CD268F-E545-4365-8220-8AFE41716B31}">
      <dgm:prSet/>
      <dgm:spPr/>
      <dgm:t>
        <a:bodyPr/>
        <a:lstStyle/>
        <a:p>
          <a:endParaRPr lang="en-US" sz="1600">
            <a:latin typeface="Arial" panose="020B0604020202020204" pitchFamily="34" charset="0"/>
            <a:cs typeface="Arial" panose="020B0604020202020204" pitchFamily="34" charset="0"/>
          </a:endParaRPr>
        </a:p>
      </dgm:t>
    </dgm:pt>
    <dgm:pt modelId="{D0F1D072-4A74-4F25-AA32-94A2B4836CF8}" type="sibTrans" cxnId="{45CD268F-E545-4365-8220-8AFE41716B31}">
      <dgm:prSet/>
      <dgm:spPr/>
      <dgm:t>
        <a:bodyPr/>
        <a:lstStyle/>
        <a:p>
          <a:endParaRPr lang="en-US" sz="1600">
            <a:latin typeface="Arial" panose="020B0604020202020204" pitchFamily="34" charset="0"/>
            <a:cs typeface="Arial" panose="020B0604020202020204" pitchFamily="34" charset="0"/>
          </a:endParaRPr>
        </a:p>
      </dgm:t>
    </dgm:pt>
    <dgm:pt modelId="{61B7EE7B-5F46-47C6-A45A-7DEB2B0E74FF}">
      <dgm:prSet phldrT="[Text]" custT="1"/>
      <dgm:spPr>
        <a:solidFill>
          <a:schemeClr val="tx1">
            <a:lumMod val="50000"/>
            <a:lumOff val="50000"/>
          </a:schemeClr>
        </a:solidFill>
      </dgm:spPr>
      <dgm:t>
        <a:bodyPr/>
        <a:lstStyle/>
        <a:p>
          <a:r>
            <a:rPr lang="en-US" sz="1600">
              <a:latin typeface="Arial" panose="020B0604020202020204" pitchFamily="34" charset="0"/>
              <a:cs typeface="Arial" panose="020B0604020202020204" pitchFamily="34" charset="0"/>
            </a:rPr>
            <a:t>Final Regulation</a:t>
          </a:r>
        </a:p>
      </dgm:t>
    </dgm:pt>
    <dgm:pt modelId="{AC5378C0-CB8F-49F0-A0D0-3840053BEFAD}" type="parTrans" cxnId="{344D1077-6E3A-4603-BBB9-9B9183D6C51A}">
      <dgm:prSet/>
      <dgm:spPr/>
      <dgm:t>
        <a:bodyPr/>
        <a:lstStyle/>
        <a:p>
          <a:endParaRPr lang="en-US" sz="1600">
            <a:latin typeface="Arial" panose="020B0604020202020204" pitchFamily="34" charset="0"/>
            <a:cs typeface="Arial" panose="020B0604020202020204" pitchFamily="34" charset="0"/>
          </a:endParaRPr>
        </a:p>
      </dgm:t>
    </dgm:pt>
    <dgm:pt modelId="{80FC0B06-2987-4ABE-AE28-CD51CF5700D3}" type="sibTrans" cxnId="{344D1077-6E3A-4603-BBB9-9B9183D6C51A}">
      <dgm:prSet/>
      <dgm:spPr/>
      <dgm:t>
        <a:bodyPr/>
        <a:lstStyle/>
        <a:p>
          <a:endParaRPr lang="en-US" sz="1600">
            <a:latin typeface="Arial" panose="020B0604020202020204" pitchFamily="34" charset="0"/>
            <a:cs typeface="Arial" panose="020B0604020202020204" pitchFamily="34" charset="0"/>
          </a:endParaRPr>
        </a:p>
      </dgm:t>
    </dgm:pt>
    <dgm:pt modelId="{DFA85C77-F034-433D-8DB2-2E76E0D477B0}">
      <dgm:prSet phldrT="[Text]" custT="1"/>
      <dgm:spPr>
        <a:solidFill>
          <a:schemeClr val="tx1">
            <a:lumMod val="50000"/>
            <a:lumOff val="50000"/>
          </a:schemeClr>
        </a:solidFill>
      </dgm:spPr>
      <dgm:t>
        <a:bodyPr/>
        <a:lstStyle/>
        <a:p>
          <a:r>
            <a:rPr lang="en-US" sz="1600">
              <a:latin typeface="Arial" panose="020B0604020202020204" pitchFamily="34" charset="0"/>
              <a:cs typeface="Arial" panose="020B0604020202020204" pitchFamily="34" charset="0"/>
            </a:rPr>
            <a:t>Approved &amp; Effective</a:t>
          </a:r>
        </a:p>
      </dgm:t>
    </dgm:pt>
    <dgm:pt modelId="{A304DC7E-26D1-44EF-8075-8262FF187C1F}" type="parTrans" cxnId="{2641BE60-DBA2-44F8-8E9C-622EA551D821}">
      <dgm:prSet/>
      <dgm:spPr/>
      <dgm:t>
        <a:bodyPr/>
        <a:lstStyle/>
        <a:p>
          <a:endParaRPr lang="en-US" sz="1600">
            <a:latin typeface="Arial" panose="020B0604020202020204" pitchFamily="34" charset="0"/>
            <a:cs typeface="Arial" panose="020B0604020202020204" pitchFamily="34" charset="0"/>
          </a:endParaRPr>
        </a:p>
      </dgm:t>
    </dgm:pt>
    <dgm:pt modelId="{CD18B5F3-EE9C-4AC8-B647-48714B7FE5DF}" type="sibTrans" cxnId="{2641BE60-DBA2-44F8-8E9C-622EA551D821}">
      <dgm:prSet/>
      <dgm:spPr/>
      <dgm:t>
        <a:bodyPr/>
        <a:lstStyle/>
        <a:p>
          <a:endParaRPr lang="en-US" sz="1600">
            <a:latin typeface="Arial" panose="020B0604020202020204" pitchFamily="34" charset="0"/>
            <a:cs typeface="Arial" panose="020B0604020202020204" pitchFamily="34" charset="0"/>
          </a:endParaRPr>
        </a:p>
      </dgm:t>
    </dgm:pt>
    <dgm:pt modelId="{913A0FD1-3FB3-4678-B515-F67F6FA98DDC}" type="pres">
      <dgm:prSet presAssocID="{A7B1781B-08C5-4113-8CC3-C1EAF5831847}" presName="Name0" presStyleCnt="0">
        <dgm:presLayoutVars>
          <dgm:dir/>
          <dgm:animLvl val="lvl"/>
          <dgm:resizeHandles val="exact"/>
        </dgm:presLayoutVars>
      </dgm:prSet>
      <dgm:spPr/>
    </dgm:pt>
    <dgm:pt modelId="{BB675564-3533-491C-9008-41E6953A65A9}" type="pres">
      <dgm:prSet presAssocID="{A099248B-15BA-40BD-A5F3-40A7982EF94B}" presName="parTxOnly" presStyleLbl="node1" presStyleIdx="0" presStyleCnt="4">
        <dgm:presLayoutVars>
          <dgm:chMax val="0"/>
          <dgm:chPref val="0"/>
          <dgm:bulletEnabled val="1"/>
        </dgm:presLayoutVars>
      </dgm:prSet>
      <dgm:spPr/>
    </dgm:pt>
    <dgm:pt modelId="{1D8175F6-EBD0-4B60-BBC5-C5EC6161DDA5}" type="pres">
      <dgm:prSet presAssocID="{831214FA-20C4-4648-96B7-0D0CA50699F5}" presName="parTxOnlySpace" presStyleCnt="0"/>
      <dgm:spPr/>
    </dgm:pt>
    <dgm:pt modelId="{6D5A1E9B-897E-4781-B08D-CAB7FAACC795}" type="pres">
      <dgm:prSet presAssocID="{362B6A0C-315E-4BA3-A445-FED265091CA6}" presName="parTxOnly" presStyleLbl="node1" presStyleIdx="1" presStyleCnt="4" custLinFactY="100000" custLinFactNeighborX="5163" custLinFactNeighborY="132060">
        <dgm:presLayoutVars>
          <dgm:chMax val="0"/>
          <dgm:chPref val="0"/>
          <dgm:bulletEnabled val="1"/>
        </dgm:presLayoutVars>
      </dgm:prSet>
      <dgm:spPr/>
    </dgm:pt>
    <dgm:pt modelId="{664AE73C-E55F-48F9-A1C0-B2D58D186B63}" type="pres">
      <dgm:prSet presAssocID="{D0F1D072-4A74-4F25-AA32-94A2B4836CF8}" presName="parTxOnlySpace" presStyleCnt="0"/>
      <dgm:spPr/>
    </dgm:pt>
    <dgm:pt modelId="{E7D6F6E5-3073-4980-9942-E8A7641ABD5D}" type="pres">
      <dgm:prSet presAssocID="{61B7EE7B-5F46-47C6-A45A-7DEB2B0E74FF}" presName="parTxOnly" presStyleLbl="node1" presStyleIdx="2" presStyleCnt="4">
        <dgm:presLayoutVars>
          <dgm:chMax val="0"/>
          <dgm:chPref val="0"/>
          <dgm:bulletEnabled val="1"/>
        </dgm:presLayoutVars>
      </dgm:prSet>
      <dgm:spPr/>
    </dgm:pt>
    <dgm:pt modelId="{B2291112-D9F4-4C67-A9B0-34B9A41135C2}" type="pres">
      <dgm:prSet presAssocID="{80FC0B06-2987-4ABE-AE28-CD51CF5700D3}" presName="parTxOnlySpace" presStyleCnt="0"/>
      <dgm:spPr/>
    </dgm:pt>
    <dgm:pt modelId="{65DB658D-60A9-4667-B4E1-6869B3B7A911}" type="pres">
      <dgm:prSet presAssocID="{DFA85C77-F034-433D-8DB2-2E76E0D477B0}" presName="parTxOnly" presStyleLbl="node1" presStyleIdx="3" presStyleCnt="4">
        <dgm:presLayoutVars>
          <dgm:chMax val="0"/>
          <dgm:chPref val="0"/>
          <dgm:bulletEnabled val="1"/>
        </dgm:presLayoutVars>
      </dgm:prSet>
      <dgm:spPr/>
    </dgm:pt>
  </dgm:ptLst>
  <dgm:cxnLst>
    <dgm:cxn modelId="{EA802E12-4CAA-460C-BD9F-23CA0A6E2111}" type="presOf" srcId="{A099248B-15BA-40BD-A5F3-40A7982EF94B}" destId="{BB675564-3533-491C-9008-41E6953A65A9}" srcOrd="0" destOrd="0" presId="urn:microsoft.com/office/officeart/2005/8/layout/chevron1"/>
    <dgm:cxn modelId="{2641BE60-DBA2-44F8-8E9C-622EA551D821}" srcId="{A7B1781B-08C5-4113-8CC3-C1EAF5831847}" destId="{DFA85C77-F034-433D-8DB2-2E76E0D477B0}" srcOrd="3" destOrd="0" parTransId="{A304DC7E-26D1-44EF-8075-8262FF187C1F}" sibTransId="{CD18B5F3-EE9C-4AC8-B647-48714B7FE5DF}"/>
    <dgm:cxn modelId="{2EA0966C-98DB-41C6-AB95-83934EA2DFE3}" type="presOf" srcId="{DFA85C77-F034-433D-8DB2-2E76E0D477B0}" destId="{65DB658D-60A9-4667-B4E1-6869B3B7A911}" srcOrd="0" destOrd="0" presId="urn:microsoft.com/office/officeart/2005/8/layout/chevron1"/>
    <dgm:cxn modelId="{2FB9D14D-C30E-48B9-9B23-6B21C3E4A141}" srcId="{A7B1781B-08C5-4113-8CC3-C1EAF5831847}" destId="{A099248B-15BA-40BD-A5F3-40A7982EF94B}" srcOrd="0" destOrd="0" parTransId="{FA16DF6A-1507-4274-B5A9-210076078D1B}" sibTransId="{831214FA-20C4-4648-96B7-0D0CA50699F5}"/>
    <dgm:cxn modelId="{344D1077-6E3A-4603-BBB9-9B9183D6C51A}" srcId="{A7B1781B-08C5-4113-8CC3-C1EAF5831847}" destId="{61B7EE7B-5F46-47C6-A45A-7DEB2B0E74FF}" srcOrd="2" destOrd="0" parTransId="{AC5378C0-CB8F-49F0-A0D0-3840053BEFAD}" sibTransId="{80FC0B06-2987-4ABE-AE28-CD51CF5700D3}"/>
    <dgm:cxn modelId="{47AD3457-8CCB-4C30-9514-AF62E82D73A7}" type="presOf" srcId="{A7B1781B-08C5-4113-8CC3-C1EAF5831847}" destId="{913A0FD1-3FB3-4678-B515-F67F6FA98DDC}" srcOrd="0" destOrd="0" presId="urn:microsoft.com/office/officeart/2005/8/layout/chevron1"/>
    <dgm:cxn modelId="{45CD268F-E545-4365-8220-8AFE41716B31}" srcId="{A7B1781B-08C5-4113-8CC3-C1EAF5831847}" destId="{362B6A0C-315E-4BA3-A445-FED265091CA6}" srcOrd="1" destOrd="0" parTransId="{07518393-6B65-4D30-8EBB-34F6773EFE72}" sibTransId="{D0F1D072-4A74-4F25-AA32-94A2B4836CF8}"/>
    <dgm:cxn modelId="{7969E3C8-1C61-42A2-BBA8-C554BD016CFB}" type="presOf" srcId="{362B6A0C-315E-4BA3-A445-FED265091CA6}" destId="{6D5A1E9B-897E-4781-B08D-CAB7FAACC795}" srcOrd="0" destOrd="0" presId="urn:microsoft.com/office/officeart/2005/8/layout/chevron1"/>
    <dgm:cxn modelId="{43F79FD9-3F6D-4CDC-825F-5F6A9078899F}" type="presOf" srcId="{61B7EE7B-5F46-47C6-A45A-7DEB2B0E74FF}" destId="{E7D6F6E5-3073-4980-9942-E8A7641ABD5D}" srcOrd="0" destOrd="0" presId="urn:microsoft.com/office/officeart/2005/8/layout/chevron1"/>
    <dgm:cxn modelId="{0A731D8D-BA13-43AD-B348-944B61D456AD}" type="presParOf" srcId="{913A0FD1-3FB3-4678-B515-F67F6FA98DDC}" destId="{BB675564-3533-491C-9008-41E6953A65A9}" srcOrd="0" destOrd="0" presId="urn:microsoft.com/office/officeart/2005/8/layout/chevron1"/>
    <dgm:cxn modelId="{56725658-B1FA-4EE4-83AE-AA49EA83A14C}" type="presParOf" srcId="{913A0FD1-3FB3-4678-B515-F67F6FA98DDC}" destId="{1D8175F6-EBD0-4B60-BBC5-C5EC6161DDA5}" srcOrd="1" destOrd="0" presId="urn:microsoft.com/office/officeart/2005/8/layout/chevron1"/>
    <dgm:cxn modelId="{983FB1D7-F9E9-4DAC-9782-D57AFC9F3764}" type="presParOf" srcId="{913A0FD1-3FB3-4678-B515-F67F6FA98DDC}" destId="{6D5A1E9B-897E-4781-B08D-CAB7FAACC795}" srcOrd="2" destOrd="0" presId="urn:microsoft.com/office/officeart/2005/8/layout/chevron1"/>
    <dgm:cxn modelId="{2CDB66C1-927B-49DB-ACA2-CA858CB36725}" type="presParOf" srcId="{913A0FD1-3FB3-4678-B515-F67F6FA98DDC}" destId="{664AE73C-E55F-48F9-A1C0-B2D58D186B63}" srcOrd="3" destOrd="0" presId="urn:microsoft.com/office/officeart/2005/8/layout/chevron1"/>
    <dgm:cxn modelId="{60AE8BDB-7346-4A6D-837E-941BE8E4A55A}" type="presParOf" srcId="{913A0FD1-3FB3-4678-B515-F67F6FA98DDC}" destId="{E7D6F6E5-3073-4980-9942-E8A7641ABD5D}" srcOrd="4" destOrd="0" presId="urn:microsoft.com/office/officeart/2005/8/layout/chevron1"/>
    <dgm:cxn modelId="{AA3CD71F-E07A-4FF5-8E5B-73F4507E5A3A}" type="presParOf" srcId="{913A0FD1-3FB3-4678-B515-F67F6FA98DDC}" destId="{B2291112-D9F4-4C67-A9B0-34B9A41135C2}" srcOrd="5" destOrd="0" presId="urn:microsoft.com/office/officeart/2005/8/layout/chevron1"/>
    <dgm:cxn modelId="{8A120E94-437D-4901-8761-0216AB83D940}" type="presParOf" srcId="{913A0FD1-3FB3-4678-B515-F67F6FA98DDC}" destId="{65DB658D-60A9-4667-B4E1-6869B3B7A911}"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675564-3533-491C-9008-41E6953A65A9}">
      <dsp:nvSpPr>
        <dsp:cNvPr id="0" name=""/>
        <dsp:cNvSpPr/>
      </dsp:nvSpPr>
      <dsp:spPr>
        <a:xfrm>
          <a:off x="5489" y="0"/>
          <a:ext cx="3195322" cy="835702"/>
        </a:xfrm>
        <a:prstGeom prst="chevron">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Notice of Intended Regulatory Action (NOIRA)</a:t>
          </a:r>
        </a:p>
      </dsp:txBody>
      <dsp:txXfrm>
        <a:off x="423340" y="0"/>
        <a:ext cx="2359620" cy="835702"/>
      </dsp:txXfrm>
    </dsp:sp>
    <dsp:sp modelId="{6D5A1E9B-897E-4781-B08D-CAB7FAACC795}">
      <dsp:nvSpPr>
        <dsp:cNvPr id="0" name=""/>
        <dsp:cNvSpPr/>
      </dsp:nvSpPr>
      <dsp:spPr>
        <a:xfrm>
          <a:off x="2881279" y="0"/>
          <a:ext cx="3195322" cy="835702"/>
        </a:xfrm>
        <a:prstGeom prst="chevron">
          <a:avLst/>
        </a:prstGeom>
        <a:solidFill>
          <a:srgbClr val="EDAD0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Proposed Regulation</a:t>
          </a:r>
        </a:p>
      </dsp:txBody>
      <dsp:txXfrm>
        <a:off x="3299130" y="0"/>
        <a:ext cx="2359620" cy="835702"/>
      </dsp:txXfrm>
    </dsp:sp>
    <dsp:sp modelId="{E7D6F6E5-3073-4980-9942-E8A7641ABD5D}">
      <dsp:nvSpPr>
        <dsp:cNvPr id="0" name=""/>
        <dsp:cNvSpPr/>
      </dsp:nvSpPr>
      <dsp:spPr>
        <a:xfrm>
          <a:off x="5757068" y="0"/>
          <a:ext cx="3195322" cy="835702"/>
        </a:xfrm>
        <a:prstGeom prst="chevron">
          <a:avLst/>
        </a:prstGeom>
        <a:solidFill>
          <a:srgbClr val="7FB21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Final Regulation</a:t>
          </a:r>
        </a:p>
      </dsp:txBody>
      <dsp:txXfrm>
        <a:off x="6174919" y="0"/>
        <a:ext cx="2359620" cy="835702"/>
      </dsp:txXfrm>
    </dsp:sp>
    <dsp:sp modelId="{65DB658D-60A9-4667-B4E1-6869B3B7A911}">
      <dsp:nvSpPr>
        <dsp:cNvPr id="0" name=""/>
        <dsp:cNvSpPr/>
      </dsp:nvSpPr>
      <dsp:spPr>
        <a:xfrm>
          <a:off x="8632858" y="0"/>
          <a:ext cx="3195322" cy="835702"/>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Approved &amp; Effective</a:t>
          </a:r>
        </a:p>
      </dsp:txBody>
      <dsp:txXfrm>
        <a:off x="9050709" y="0"/>
        <a:ext cx="2359620" cy="8357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675564-3533-491C-9008-41E6953A65A9}">
      <dsp:nvSpPr>
        <dsp:cNvPr id="0" name=""/>
        <dsp:cNvSpPr/>
      </dsp:nvSpPr>
      <dsp:spPr>
        <a:xfrm>
          <a:off x="5489" y="0"/>
          <a:ext cx="3195322" cy="516871"/>
        </a:xfrm>
        <a:prstGeom prst="chevron">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Notice of Intended Regulatory Action</a:t>
          </a:r>
        </a:p>
      </dsp:txBody>
      <dsp:txXfrm>
        <a:off x="263925" y="0"/>
        <a:ext cx="2678451" cy="516871"/>
      </dsp:txXfrm>
    </dsp:sp>
    <dsp:sp modelId="{6D5A1E9B-897E-4781-B08D-CAB7FAACC795}">
      <dsp:nvSpPr>
        <dsp:cNvPr id="0" name=""/>
        <dsp:cNvSpPr/>
      </dsp:nvSpPr>
      <dsp:spPr>
        <a:xfrm>
          <a:off x="2897776"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Proposed Regulation</a:t>
          </a:r>
        </a:p>
      </dsp:txBody>
      <dsp:txXfrm>
        <a:off x="3156212" y="0"/>
        <a:ext cx="2678451" cy="516871"/>
      </dsp:txXfrm>
    </dsp:sp>
    <dsp:sp modelId="{E7D6F6E5-3073-4980-9942-E8A7641ABD5D}">
      <dsp:nvSpPr>
        <dsp:cNvPr id="0" name=""/>
        <dsp:cNvSpPr/>
      </dsp:nvSpPr>
      <dsp:spPr>
        <a:xfrm>
          <a:off x="5757068"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Final Regulation</a:t>
          </a:r>
        </a:p>
      </dsp:txBody>
      <dsp:txXfrm>
        <a:off x="6015504" y="0"/>
        <a:ext cx="2678451" cy="516871"/>
      </dsp:txXfrm>
    </dsp:sp>
    <dsp:sp modelId="{65DB658D-60A9-4667-B4E1-6869B3B7A911}">
      <dsp:nvSpPr>
        <dsp:cNvPr id="0" name=""/>
        <dsp:cNvSpPr/>
      </dsp:nvSpPr>
      <dsp:spPr>
        <a:xfrm>
          <a:off x="8632858"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Approved &amp; Effective</a:t>
          </a:r>
        </a:p>
      </dsp:txBody>
      <dsp:txXfrm>
        <a:off x="8891294" y="0"/>
        <a:ext cx="2678451" cy="51687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675564-3533-491C-9008-41E6953A65A9}">
      <dsp:nvSpPr>
        <dsp:cNvPr id="0" name=""/>
        <dsp:cNvSpPr/>
      </dsp:nvSpPr>
      <dsp:spPr>
        <a:xfrm>
          <a:off x="5489"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Notice of Intended Regulatory Action</a:t>
          </a:r>
        </a:p>
      </dsp:txBody>
      <dsp:txXfrm>
        <a:off x="263925" y="0"/>
        <a:ext cx="2678451" cy="516871"/>
      </dsp:txXfrm>
    </dsp:sp>
    <dsp:sp modelId="{6D5A1E9B-897E-4781-B08D-CAB7FAACC795}">
      <dsp:nvSpPr>
        <dsp:cNvPr id="0" name=""/>
        <dsp:cNvSpPr/>
      </dsp:nvSpPr>
      <dsp:spPr>
        <a:xfrm>
          <a:off x="2897776"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Proposed Regulation</a:t>
          </a:r>
        </a:p>
      </dsp:txBody>
      <dsp:txXfrm>
        <a:off x="3156212" y="0"/>
        <a:ext cx="2678451" cy="516871"/>
      </dsp:txXfrm>
    </dsp:sp>
    <dsp:sp modelId="{E7D6F6E5-3073-4980-9942-E8A7641ABD5D}">
      <dsp:nvSpPr>
        <dsp:cNvPr id="0" name=""/>
        <dsp:cNvSpPr/>
      </dsp:nvSpPr>
      <dsp:spPr>
        <a:xfrm>
          <a:off x="5757068"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Final Regulation</a:t>
          </a:r>
        </a:p>
      </dsp:txBody>
      <dsp:txXfrm>
        <a:off x="6015504" y="0"/>
        <a:ext cx="2678451" cy="516871"/>
      </dsp:txXfrm>
    </dsp:sp>
    <dsp:sp modelId="{65DB658D-60A9-4667-B4E1-6869B3B7A911}">
      <dsp:nvSpPr>
        <dsp:cNvPr id="0" name=""/>
        <dsp:cNvSpPr/>
      </dsp:nvSpPr>
      <dsp:spPr>
        <a:xfrm>
          <a:off x="8632858" y="0"/>
          <a:ext cx="3195322" cy="51687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Approved &amp; Effective</a:t>
          </a:r>
        </a:p>
      </dsp:txBody>
      <dsp:txXfrm>
        <a:off x="8891294" y="0"/>
        <a:ext cx="2678451" cy="51687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675564-3533-491C-9008-41E6953A65A9}">
      <dsp:nvSpPr>
        <dsp:cNvPr id="0" name=""/>
        <dsp:cNvSpPr/>
      </dsp:nvSpPr>
      <dsp:spPr>
        <a:xfrm>
          <a:off x="5489"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Notice of Intended Regulatory Action</a:t>
          </a:r>
        </a:p>
      </dsp:txBody>
      <dsp:txXfrm>
        <a:off x="263925" y="0"/>
        <a:ext cx="2678451" cy="516871"/>
      </dsp:txXfrm>
    </dsp:sp>
    <dsp:sp modelId="{6D5A1E9B-897E-4781-B08D-CAB7FAACC795}">
      <dsp:nvSpPr>
        <dsp:cNvPr id="0" name=""/>
        <dsp:cNvSpPr/>
      </dsp:nvSpPr>
      <dsp:spPr>
        <a:xfrm>
          <a:off x="2897776"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Proposed Regulation</a:t>
          </a:r>
        </a:p>
      </dsp:txBody>
      <dsp:txXfrm>
        <a:off x="3156212" y="0"/>
        <a:ext cx="2678451" cy="516871"/>
      </dsp:txXfrm>
    </dsp:sp>
    <dsp:sp modelId="{E7D6F6E5-3073-4980-9942-E8A7641ABD5D}">
      <dsp:nvSpPr>
        <dsp:cNvPr id="0" name=""/>
        <dsp:cNvSpPr/>
      </dsp:nvSpPr>
      <dsp:spPr>
        <a:xfrm>
          <a:off x="5757068"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Final Regulation</a:t>
          </a:r>
        </a:p>
      </dsp:txBody>
      <dsp:txXfrm>
        <a:off x="6015504" y="0"/>
        <a:ext cx="2678451" cy="516871"/>
      </dsp:txXfrm>
    </dsp:sp>
    <dsp:sp modelId="{65DB658D-60A9-4667-B4E1-6869B3B7A911}">
      <dsp:nvSpPr>
        <dsp:cNvPr id="0" name=""/>
        <dsp:cNvSpPr/>
      </dsp:nvSpPr>
      <dsp:spPr>
        <a:xfrm>
          <a:off x="8632858" y="0"/>
          <a:ext cx="3195322" cy="51687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Approved &amp; Effective</a:t>
          </a:r>
        </a:p>
      </dsp:txBody>
      <dsp:txXfrm>
        <a:off x="8891294" y="0"/>
        <a:ext cx="2678451" cy="5168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675564-3533-491C-9008-41E6953A65A9}">
      <dsp:nvSpPr>
        <dsp:cNvPr id="0" name=""/>
        <dsp:cNvSpPr/>
      </dsp:nvSpPr>
      <dsp:spPr>
        <a:xfrm>
          <a:off x="5489"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Notice of Intended Regulatory Action</a:t>
          </a:r>
        </a:p>
      </dsp:txBody>
      <dsp:txXfrm>
        <a:off x="263925" y="0"/>
        <a:ext cx="2678451" cy="516871"/>
      </dsp:txXfrm>
    </dsp:sp>
    <dsp:sp modelId="{6D5A1E9B-897E-4781-B08D-CAB7FAACC795}">
      <dsp:nvSpPr>
        <dsp:cNvPr id="0" name=""/>
        <dsp:cNvSpPr/>
      </dsp:nvSpPr>
      <dsp:spPr>
        <a:xfrm>
          <a:off x="2897776"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Proposed Regulation</a:t>
          </a:r>
        </a:p>
      </dsp:txBody>
      <dsp:txXfrm>
        <a:off x="3156212" y="0"/>
        <a:ext cx="2678451" cy="516871"/>
      </dsp:txXfrm>
    </dsp:sp>
    <dsp:sp modelId="{E7D6F6E5-3073-4980-9942-E8A7641ABD5D}">
      <dsp:nvSpPr>
        <dsp:cNvPr id="0" name=""/>
        <dsp:cNvSpPr/>
      </dsp:nvSpPr>
      <dsp:spPr>
        <a:xfrm>
          <a:off x="5757068"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Final Regulation</a:t>
          </a:r>
        </a:p>
      </dsp:txBody>
      <dsp:txXfrm>
        <a:off x="6015504" y="0"/>
        <a:ext cx="2678451" cy="516871"/>
      </dsp:txXfrm>
    </dsp:sp>
    <dsp:sp modelId="{65DB658D-60A9-4667-B4E1-6869B3B7A911}">
      <dsp:nvSpPr>
        <dsp:cNvPr id="0" name=""/>
        <dsp:cNvSpPr/>
      </dsp:nvSpPr>
      <dsp:spPr>
        <a:xfrm>
          <a:off x="8632858" y="0"/>
          <a:ext cx="3195322" cy="51687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Approved &amp; Effective</a:t>
          </a:r>
        </a:p>
      </dsp:txBody>
      <dsp:txXfrm>
        <a:off x="8891294" y="0"/>
        <a:ext cx="2678451" cy="5168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675564-3533-491C-9008-41E6953A65A9}">
      <dsp:nvSpPr>
        <dsp:cNvPr id="0" name=""/>
        <dsp:cNvSpPr/>
      </dsp:nvSpPr>
      <dsp:spPr>
        <a:xfrm>
          <a:off x="5489"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Notice of Intended Regulatory Action</a:t>
          </a:r>
        </a:p>
      </dsp:txBody>
      <dsp:txXfrm>
        <a:off x="263925" y="0"/>
        <a:ext cx="2678451" cy="516871"/>
      </dsp:txXfrm>
    </dsp:sp>
    <dsp:sp modelId="{6D5A1E9B-897E-4781-B08D-CAB7FAACC795}">
      <dsp:nvSpPr>
        <dsp:cNvPr id="0" name=""/>
        <dsp:cNvSpPr/>
      </dsp:nvSpPr>
      <dsp:spPr>
        <a:xfrm>
          <a:off x="2897776"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Proposed Regulation</a:t>
          </a:r>
        </a:p>
      </dsp:txBody>
      <dsp:txXfrm>
        <a:off x="3156212" y="0"/>
        <a:ext cx="2678451" cy="516871"/>
      </dsp:txXfrm>
    </dsp:sp>
    <dsp:sp modelId="{E7D6F6E5-3073-4980-9942-E8A7641ABD5D}">
      <dsp:nvSpPr>
        <dsp:cNvPr id="0" name=""/>
        <dsp:cNvSpPr/>
      </dsp:nvSpPr>
      <dsp:spPr>
        <a:xfrm>
          <a:off x="5757068"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Final Regulation</a:t>
          </a:r>
        </a:p>
      </dsp:txBody>
      <dsp:txXfrm>
        <a:off x="6015504" y="0"/>
        <a:ext cx="2678451" cy="516871"/>
      </dsp:txXfrm>
    </dsp:sp>
    <dsp:sp modelId="{65DB658D-60A9-4667-B4E1-6869B3B7A911}">
      <dsp:nvSpPr>
        <dsp:cNvPr id="0" name=""/>
        <dsp:cNvSpPr/>
      </dsp:nvSpPr>
      <dsp:spPr>
        <a:xfrm>
          <a:off x="8632858" y="0"/>
          <a:ext cx="3195322" cy="51687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Approved &amp; Effective</a:t>
          </a:r>
        </a:p>
      </dsp:txBody>
      <dsp:txXfrm>
        <a:off x="8891294" y="0"/>
        <a:ext cx="2678451" cy="5168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675564-3533-491C-9008-41E6953A65A9}">
      <dsp:nvSpPr>
        <dsp:cNvPr id="0" name=""/>
        <dsp:cNvSpPr/>
      </dsp:nvSpPr>
      <dsp:spPr>
        <a:xfrm>
          <a:off x="5489"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Notice of Intended Regulatory Action</a:t>
          </a:r>
        </a:p>
      </dsp:txBody>
      <dsp:txXfrm>
        <a:off x="263925" y="0"/>
        <a:ext cx="2678451" cy="516871"/>
      </dsp:txXfrm>
    </dsp:sp>
    <dsp:sp modelId="{6D5A1E9B-897E-4781-B08D-CAB7FAACC795}">
      <dsp:nvSpPr>
        <dsp:cNvPr id="0" name=""/>
        <dsp:cNvSpPr/>
      </dsp:nvSpPr>
      <dsp:spPr>
        <a:xfrm>
          <a:off x="2897776"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Proposed Regulation</a:t>
          </a:r>
        </a:p>
      </dsp:txBody>
      <dsp:txXfrm>
        <a:off x="3156212" y="0"/>
        <a:ext cx="2678451" cy="516871"/>
      </dsp:txXfrm>
    </dsp:sp>
    <dsp:sp modelId="{E7D6F6E5-3073-4980-9942-E8A7641ABD5D}">
      <dsp:nvSpPr>
        <dsp:cNvPr id="0" name=""/>
        <dsp:cNvSpPr/>
      </dsp:nvSpPr>
      <dsp:spPr>
        <a:xfrm>
          <a:off x="5757068"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Final Regulation</a:t>
          </a:r>
        </a:p>
      </dsp:txBody>
      <dsp:txXfrm>
        <a:off x="6015504" y="0"/>
        <a:ext cx="2678451" cy="516871"/>
      </dsp:txXfrm>
    </dsp:sp>
    <dsp:sp modelId="{65DB658D-60A9-4667-B4E1-6869B3B7A911}">
      <dsp:nvSpPr>
        <dsp:cNvPr id="0" name=""/>
        <dsp:cNvSpPr/>
      </dsp:nvSpPr>
      <dsp:spPr>
        <a:xfrm>
          <a:off x="8632858" y="0"/>
          <a:ext cx="3195322" cy="51687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Approved &amp; Effective</a:t>
          </a:r>
        </a:p>
      </dsp:txBody>
      <dsp:txXfrm>
        <a:off x="8891294" y="0"/>
        <a:ext cx="2678451" cy="5168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675564-3533-491C-9008-41E6953A65A9}">
      <dsp:nvSpPr>
        <dsp:cNvPr id="0" name=""/>
        <dsp:cNvSpPr/>
      </dsp:nvSpPr>
      <dsp:spPr>
        <a:xfrm>
          <a:off x="5489"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Notice of Intended Regulatory Action</a:t>
          </a:r>
        </a:p>
      </dsp:txBody>
      <dsp:txXfrm>
        <a:off x="263925" y="0"/>
        <a:ext cx="2678451" cy="516871"/>
      </dsp:txXfrm>
    </dsp:sp>
    <dsp:sp modelId="{6D5A1E9B-897E-4781-B08D-CAB7FAACC795}">
      <dsp:nvSpPr>
        <dsp:cNvPr id="0" name=""/>
        <dsp:cNvSpPr/>
      </dsp:nvSpPr>
      <dsp:spPr>
        <a:xfrm>
          <a:off x="2897776"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Proposed Regulation</a:t>
          </a:r>
        </a:p>
      </dsp:txBody>
      <dsp:txXfrm>
        <a:off x="3156212" y="0"/>
        <a:ext cx="2678451" cy="516871"/>
      </dsp:txXfrm>
    </dsp:sp>
    <dsp:sp modelId="{E7D6F6E5-3073-4980-9942-E8A7641ABD5D}">
      <dsp:nvSpPr>
        <dsp:cNvPr id="0" name=""/>
        <dsp:cNvSpPr/>
      </dsp:nvSpPr>
      <dsp:spPr>
        <a:xfrm>
          <a:off x="5757068"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Final Regulation</a:t>
          </a:r>
        </a:p>
      </dsp:txBody>
      <dsp:txXfrm>
        <a:off x="6015504" y="0"/>
        <a:ext cx="2678451" cy="516871"/>
      </dsp:txXfrm>
    </dsp:sp>
    <dsp:sp modelId="{65DB658D-60A9-4667-B4E1-6869B3B7A911}">
      <dsp:nvSpPr>
        <dsp:cNvPr id="0" name=""/>
        <dsp:cNvSpPr/>
      </dsp:nvSpPr>
      <dsp:spPr>
        <a:xfrm>
          <a:off x="8632858" y="0"/>
          <a:ext cx="3195322" cy="51687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Approved &amp; Effective</a:t>
          </a:r>
        </a:p>
      </dsp:txBody>
      <dsp:txXfrm>
        <a:off x="8891294" y="0"/>
        <a:ext cx="2678451" cy="5168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675564-3533-491C-9008-41E6953A65A9}">
      <dsp:nvSpPr>
        <dsp:cNvPr id="0" name=""/>
        <dsp:cNvSpPr/>
      </dsp:nvSpPr>
      <dsp:spPr>
        <a:xfrm>
          <a:off x="5489"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Notice of Intended Regulatory Action</a:t>
          </a:r>
        </a:p>
      </dsp:txBody>
      <dsp:txXfrm>
        <a:off x="263925" y="0"/>
        <a:ext cx="2678451" cy="516871"/>
      </dsp:txXfrm>
    </dsp:sp>
    <dsp:sp modelId="{6D5A1E9B-897E-4781-B08D-CAB7FAACC795}">
      <dsp:nvSpPr>
        <dsp:cNvPr id="0" name=""/>
        <dsp:cNvSpPr/>
      </dsp:nvSpPr>
      <dsp:spPr>
        <a:xfrm>
          <a:off x="2897776"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Proposed Regulation</a:t>
          </a:r>
        </a:p>
      </dsp:txBody>
      <dsp:txXfrm>
        <a:off x="3156212" y="0"/>
        <a:ext cx="2678451" cy="516871"/>
      </dsp:txXfrm>
    </dsp:sp>
    <dsp:sp modelId="{E7D6F6E5-3073-4980-9942-E8A7641ABD5D}">
      <dsp:nvSpPr>
        <dsp:cNvPr id="0" name=""/>
        <dsp:cNvSpPr/>
      </dsp:nvSpPr>
      <dsp:spPr>
        <a:xfrm>
          <a:off x="5757068"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Final Regulation</a:t>
          </a:r>
        </a:p>
      </dsp:txBody>
      <dsp:txXfrm>
        <a:off x="6015504" y="0"/>
        <a:ext cx="2678451" cy="516871"/>
      </dsp:txXfrm>
    </dsp:sp>
    <dsp:sp modelId="{65DB658D-60A9-4667-B4E1-6869B3B7A911}">
      <dsp:nvSpPr>
        <dsp:cNvPr id="0" name=""/>
        <dsp:cNvSpPr/>
      </dsp:nvSpPr>
      <dsp:spPr>
        <a:xfrm>
          <a:off x="8632858" y="0"/>
          <a:ext cx="3195322" cy="51687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Approved &amp; Effective</a:t>
          </a:r>
        </a:p>
      </dsp:txBody>
      <dsp:txXfrm>
        <a:off x="8891294" y="0"/>
        <a:ext cx="2678451" cy="5168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675564-3533-491C-9008-41E6953A65A9}">
      <dsp:nvSpPr>
        <dsp:cNvPr id="0" name=""/>
        <dsp:cNvSpPr/>
      </dsp:nvSpPr>
      <dsp:spPr>
        <a:xfrm>
          <a:off x="5489"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Notice of Intended Regulatory Action</a:t>
          </a:r>
        </a:p>
      </dsp:txBody>
      <dsp:txXfrm>
        <a:off x="263925" y="0"/>
        <a:ext cx="2678451" cy="516871"/>
      </dsp:txXfrm>
    </dsp:sp>
    <dsp:sp modelId="{6D5A1E9B-897E-4781-B08D-CAB7FAACC795}">
      <dsp:nvSpPr>
        <dsp:cNvPr id="0" name=""/>
        <dsp:cNvSpPr/>
      </dsp:nvSpPr>
      <dsp:spPr>
        <a:xfrm>
          <a:off x="2897776"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Proposed Regulation</a:t>
          </a:r>
        </a:p>
      </dsp:txBody>
      <dsp:txXfrm>
        <a:off x="3156212" y="0"/>
        <a:ext cx="2678451" cy="516871"/>
      </dsp:txXfrm>
    </dsp:sp>
    <dsp:sp modelId="{E7D6F6E5-3073-4980-9942-E8A7641ABD5D}">
      <dsp:nvSpPr>
        <dsp:cNvPr id="0" name=""/>
        <dsp:cNvSpPr/>
      </dsp:nvSpPr>
      <dsp:spPr>
        <a:xfrm>
          <a:off x="5757068" y="0"/>
          <a:ext cx="3195322" cy="516871"/>
        </a:xfrm>
        <a:prstGeom prst="chevron">
          <a:avLst/>
        </a:prstGeom>
        <a:solidFill>
          <a:srgbClr val="7FB21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Final Regulation</a:t>
          </a:r>
        </a:p>
      </dsp:txBody>
      <dsp:txXfrm>
        <a:off x="6015504" y="0"/>
        <a:ext cx="2678451" cy="516871"/>
      </dsp:txXfrm>
    </dsp:sp>
    <dsp:sp modelId="{65DB658D-60A9-4667-B4E1-6869B3B7A911}">
      <dsp:nvSpPr>
        <dsp:cNvPr id="0" name=""/>
        <dsp:cNvSpPr/>
      </dsp:nvSpPr>
      <dsp:spPr>
        <a:xfrm>
          <a:off x="8632858"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Approved &amp; Effective</a:t>
          </a:r>
        </a:p>
      </dsp:txBody>
      <dsp:txXfrm>
        <a:off x="8891294" y="0"/>
        <a:ext cx="2678451" cy="5168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675564-3533-491C-9008-41E6953A65A9}">
      <dsp:nvSpPr>
        <dsp:cNvPr id="0" name=""/>
        <dsp:cNvSpPr/>
      </dsp:nvSpPr>
      <dsp:spPr>
        <a:xfrm>
          <a:off x="5489"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Notice of Intended Regulatory Action</a:t>
          </a:r>
        </a:p>
      </dsp:txBody>
      <dsp:txXfrm>
        <a:off x="263925" y="0"/>
        <a:ext cx="2678451" cy="516871"/>
      </dsp:txXfrm>
    </dsp:sp>
    <dsp:sp modelId="{6D5A1E9B-897E-4781-B08D-CAB7FAACC795}">
      <dsp:nvSpPr>
        <dsp:cNvPr id="0" name=""/>
        <dsp:cNvSpPr/>
      </dsp:nvSpPr>
      <dsp:spPr>
        <a:xfrm>
          <a:off x="2897776"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Proposed Regulation</a:t>
          </a:r>
        </a:p>
      </dsp:txBody>
      <dsp:txXfrm>
        <a:off x="3156212" y="0"/>
        <a:ext cx="2678451" cy="516871"/>
      </dsp:txXfrm>
    </dsp:sp>
    <dsp:sp modelId="{E7D6F6E5-3073-4980-9942-E8A7641ABD5D}">
      <dsp:nvSpPr>
        <dsp:cNvPr id="0" name=""/>
        <dsp:cNvSpPr/>
      </dsp:nvSpPr>
      <dsp:spPr>
        <a:xfrm>
          <a:off x="5757068" y="0"/>
          <a:ext cx="3195322" cy="516871"/>
        </a:xfrm>
        <a:prstGeom prst="chevron">
          <a:avLst/>
        </a:prstGeom>
        <a:solidFill>
          <a:srgbClr val="7FB21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Final Regulation</a:t>
          </a:r>
        </a:p>
      </dsp:txBody>
      <dsp:txXfrm>
        <a:off x="6015504" y="0"/>
        <a:ext cx="2678451" cy="516871"/>
      </dsp:txXfrm>
    </dsp:sp>
    <dsp:sp modelId="{65DB658D-60A9-4667-B4E1-6869B3B7A911}">
      <dsp:nvSpPr>
        <dsp:cNvPr id="0" name=""/>
        <dsp:cNvSpPr/>
      </dsp:nvSpPr>
      <dsp:spPr>
        <a:xfrm>
          <a:off x="8632858"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Approved &amp; Effective</a:t>
          </a:r>
        </a:p>
      </dsp:txBody>
      <dsp:txXfrm>
        <a:off x="8891294" y="0"/>
        <a:ext cx="2678451" cy="51687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675564-3533-491C-9008-41E6953A65A9}">
      <dsp:nvSpPr>
        <dsp:cNvPr id="0" name=""/>
        <dsp:cNvSpPr/>
      </dsp:nvSpPr>
      <dsp:spPr>
        <a:xfrm>
          <a:off x="5489"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Notice of Intended Regulatory Action</a:t>
          </a:r>
        </a:p>
      </dsp:txBody>
      <dsp:txXfrm>
        <a:off x="263925" y="0"/>
        <a:ext cx="2678451" cy="516871"/>
      </dsp:txXfrm>
    </dsp:sp>
    <dsp:sp modelId="{6D5A1E9B-897E-4781-B08D-CAB7FAACC795}">
      <dsp:nvSpPr>
        <dsp:cNvPr id="0" name=""/>
        <dsp:cNvSpPr/>
      </dsp:nvSpPr>
      <dsp:spPr>
        <a:xfrm>
          <a:off x="2897776" y="0"/>
          <a:ext cx="3195322" cy="516871"/>
        </a:xfrm>
        <a:prstGeom prst="chevron">
          <a:avLst/>
        </a:prstGeom>
        <a:solidFill>
          <a:srgbClr val="EDAD0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Proposed Regulation</a:t>
          </a:r>
        </a:p>
      </dsp:txBody>
      <dsp:txXfrm>
        <a:off x="3156212" y="0"/>
        <a:ext cx="2678451" cy="516871"/>
      </dsp:txXfrm>
    </dsp:sp>
    <dsp:sp modelId="{E7D6F6E5-3073-4980-9942-E8A7641ABD5D}">
      <dsp:nvSpPr>
        <dsp:cNvPr id="0" name=""/>
        <dsp:cNvSpPr/>
      </dsp:nvSpPr>
      <dsp:spPr>
        <a:xfrm>
          <a:off x="5757068"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Final Regulation</a:t>
          </a:r>
        </a:p>
      </dsp:txBody>
      <dsp:txXfrm>
        <a:off x="6015504" y="0"/>
        <a:ext cx="2678451" cy="516871"/>
      </dsp:txXfrm>
    </dsp:sp>
    <dsp:sp modelId="{65DB658D-60A9-4667-B4E1-6869B3B7A911}">
      <dsp:nvSpPr>
        <dsp:cNvPr id="0" name=""/>
        <dsp:cNvSpPr/>
      </dsp:nvSpPr>
      <dsp:spPr>
        <a:xfrm>
          <a:off x="8632858" y="0"/>
          <a:ext cx="3195322" cy="516871"/>
        </a:xfrm>
        <a:prstGeom prst="chevron">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Approved &amp; Effective</a:t>
          </a:r>
        </a:p>
      </dsp:txBody>
      <dsp:txXfrm>
        <a:off x="8891294" y="0"/>
        <a:ext cx="2678451" cy="51687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9307BE-3DE0-4D5D-B071-E18072BDBCD1}" type="datetimeFigureOut">
              <a:rPr lang="en-US" smtClean="0"/>
              <a:t>10/14/2025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7EB6C3-5ECD-4C33-8186-F52195931771}" type="slidenum">
              <a:rPr lang="en-US" smtClean="0"/>
              <a:t>‹#›</a:t>
            </a:fld>
            <a:endParaRPr lang="en-US"/>
          </a:p>
        </p:txBody>
      </p:sp>
    </p:spTree>
    <p:extLst>
      <p:ext uri="{BB962C8B-B14F-4D97-AF65-F5344CB8AC3E}">
        <p14:creationId xmlns:p14="http://schemas.microsoft.com/office/powerpoint/2010/main" val="1188086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7AE0D-E4E7-41F3-8FEB-69AA94FE00AD}" type="datetimeFigureOut">
              <a:rPr lang="en-US" smtClean="0"/>
              <a:t>10/14/2025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9C4A1B-E3F4-440A-A1E4-007EA359E364}" type="slidenum">
              <a:rPr lang="en-US" smtClean="0"/>
              <a:t>‹#›</a:t>
            </a:fld>
            <a:endParaRPr lang="en-US"/>
          </a:p>
        </p:txBody>
      </p:sp>
    </p:spTree>
    <p:extLst>
      <p:ext uri="{BB962C8B-B14F-4D97-AF65-F5344CB8AC3E}">
        <p14:creationId xmlns:p14="http://schemas.microsoft.com/office/powerpoint/2010/main" val="4117009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2</a:t>
            </a:fld>
            <a:endParaRPr lang="en-US"/>
          </a:p>
        </p:txBody>
      </p:sp>
    </p:spTree>
    <p:extLst>
      <p:ext uri="{BB962C8B-B14F-4D97-AF65-F5344CB8AC3E}">
        <p14:creationId xmlns:p14="http://schemas.microsoft.com/office/powerpoint/2010/main" val="4250617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buFont typeface="Symbol" panose="05050102010706020507" pitchFamily="18" charset="2"/>
              <a:buNone/>
            </a:pPr>
            <a:endParaRPr lang="en-US" sz="1200" baseline="0" dirty="0">
              <a:latin typeface="+mn-lt"/>
            </a:endParaRPr>
          </a:p>
        </p:txBody>
      </p:sp>
      <p:sp>
        <p:nvSpPr>
          <p:cNvPr id="4" name="Slide Number Placeholder 3"/>
          <p:cNvSpPr>
            <a:spLocks noGrp="1"/>
          </p:cNvSpPr>
          <p:nvPr>
            <p:ph type="sldNum" sz="quarter" idx="5"/>
          </p:nvPr>
        </p:nvSpPr>
        <p:spPr/>
        <p:txBody>
          <a:bodyPr/>
          <a:lstStyle/>
          <a:p>
            <a:fld id="{939C4A1B-E3F4-440A-A1E4-007EA359E364}" type="slidenum">
              <a:rPr lang="en-US" smtClean="0"/>
              <a:t>11</a:t>
            </a:fld>
            <a:endParaRPr lang="en-US"/>
          </a:p>
        </p:txBody>
      </p:sp>
    </p:spTree>
    <p:extLst>
      <p:ext uri="{BB962C8B-B14F-4D97-AF65-F5344CB8AC3E}">
        <p14:creationId xmlns:p14="http://schemas.microsoft.com/office/powerpoint/2010/main" val="1620267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buFont typeface="Symbol" panose="05050102010706020507" pitchFamily="18" charset="2"/>
              <a:buNone/>
            </a:pPr>
            <a:endParaRPr lang="en-US" sz="1200" kern="100" dirty="0">
              <a:effectLst/>
              <a:latin typeface="+mn-lt"/>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39C4A1B-E3F4-440A-A1E4-007EA359E364}" type="slidenum">
              <a:rPr lang="en-US" smtClean="0"/>
              <a:t>12</a:t>
            </a:fld>
            <a:endParaRPr lang="en-US"/>
          </a:p>
        </p:txBody>
      </p:sp>
    </p:spTree>
    <p:extLst>
      <p:ext uri="{BB962C8B-B14F-4D97-AF65-F5344CB8AC3E}">
        <p14:creationId xmlns:p14="http://schemas.microsoft.com/office/powerpoint/2010/main" val="341365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922AF-F465-2A13-006B-64263461DA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61F427-1CD4-287E-C16C-CDF1A7400B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6E5BDC-B41B-3F3C-5C1B-F1B5F94CBFE4}"/>
              </a:ext>
            </a:extLst>
          </p:cNvPr>
          <p:cNvSpPr>
            <a:spLocks noGrp="1"/>
          </p:cNvSpPr>
          <p:nvPr>
            <p:ph type="body" idx="1"/>
          </p:nvPr>
        </p:nvSpPr>
        <p:spPr/>
        <p:txBody>
          <a:bodyPr/>
          <a:lstStyle/>
          <a:p>
            <a:pPr>
              <a:spcAft>
                <a:spcPts val="1200"/>
              </a:spcAft>
            </a:pPr>
            <a:r>
              <a:rPr lang="en-US" sz="1200" kern="100" dirty="0">
                <a:effectLst/>
                <a:latin typeface="+mn-lt"/>
                <a:ea typeface="Aptos" panose="020B0004020202020204" pitchFamily="34" charset="0"/>
                <a:cs typeface="Times New Roman" panose="02020603050405020304" pitchFamily="18" charset="0"/>
              </a:rPr>
              <a:t>1 – </a:t>
            </a:r>
            <a:r>
              <a:rPr lang="en-US" sz="1200" dirty="0">
                <a:latin typeface="Arial"/>
                <a:cs typeface="Arial"/>
              </a:rPr>
              <a:t>Conforming Changes to Canada-Specific Hazardous Waste Import-Export Recovery and Disposal Operation Codes. </a:t>
            </a:r>
            <a:r>
              <a:rPr lang="en-US" dirty="0">
                <a:latin typeface="Arial"/>
                <a:cs typeface="Arial"/>
              </a:rPr>
              <a:t>Reflects changes to Canada’s import-export code numbers and descriptions effective Oct. 31, 2021. Affects export and import notices and subsequent movement documents for hazardous waste exchanged between Canada and the United States. </a:t>
            </a:r>
            <a:endParaRPr lang="en-US" sz="1200" dirty="0">
              <a:latin typeface="Arial"/>
              <a:cs typeface="Arial"/>
            </a:endParaRPr>
          </a:p>
          <a:p>
            <a:pPr marL="0" marR="137160" lvl="0" indent="0" algn="l" defTabSz="914400" rtl="0" eaLnBrk="1" fontAlgn="auto" latinLnBrk="0" hangingPunct="1">
              <a:lnSpc>
                <a:spcPts val="2200"/>
              </a:lnSpc>
              <a:spcBef>
                <a:spcPts val="990"/>
              </a:spcBef>
              <a:spcAft>
                <a:spcPts val="0"/>
              </a:spcAft>
              <a:buClrTx/>
              <a:buSzTx/>
              <a:buFont typeface="Symbol"/>
              <a:buNone/>
              <a:tabLst/>
              <a:defRPr/>
            </a:pPr>
            <a:endParaRPr lang="en-US" sz="1200" kern="100" dirty="0">
              <a:effectLst/>
              <a:latin typeface="+mn-lt"/>
              <a:ea typeface="Aptos" panose="020B0004020202020204" pitchFamily="34" charset="0"/>
              <a:cs typeface="Times New Roman" panose="02020603050405020304" pitchFamily="18" charset="0"/>
            </a:endParaRPr>
          </a:p>
          <a:p>
            <a:pPr marL="0" marR="137160" lvl="0" indent="0" algn="l" defTabSz="914400" rtl="0" eaLnBrk="1" fontAlgn="auto" latinLnBrk="0" hangingPunct="1">
              <a:lnSpc>
                <a:spcPts val="2200"/>
              </a:lnSpc>
              <a:spcBef>
                <a:spcPts val="990"/>
              </a:spcBef>
              <a:spcAft>
                <a:spcPts val="0"/>
              </a:spcAft>
              <a:buClrTx/>
              <a:buSzTx/>
              <a:buFont typeface="Symbol"/>
              <a:buNone/>
              <a:tabLst/>
              <a:defRPr/>
            </a:pPr>
            <a:r>
              <a:rPr lang="en-US" dirty="0">
                <a:latin typeface="Arial"/>
                <a:cs typeface="Arial"/>
              </a:rPr>
              <a:t>Conforming changes to US Federal HW Regulations for 12 HW import-export recovery and disposal operations. </a:t>
            </a:r>
            <a:r>
              <a:rPr lang="en-US" sz="1200" spc="0" dirty="0">
                <a:solidFill>
                  <a:srgbClr val="246DAB"/>
                </a:solidFill>
                <a:latin typeface="Arial" panose="02020603050405020304" pitchFamily="2"/>
              </a:rPr>
              <a:t>States do not receive authorization to administer the Federal government’s import/export functions in 40 CFR part 262 subpart H, or the import/export relation functions in any other section of the RCRA hazardous waste regulations; however, State programs are still required to adopt the provisions in this rule to maintain their equivalency with the Federal program. </a:t>
            </a:r>
            <a:r>
              <a:rPr lang="en-US" sz="1200" spc="-25" dirty="0">
                <a:solidFill>
                  <a:srgbClr val="246DAB"/>
                </a:solidFill>
                <a:latin typeface="Arial" panose="02020603050405020304" pitchFamily="2"/>
              </a:rPr>
              <a:t>Adoption by reference through a regulatory amendment to 9VAC20-60 keeps our incorporated versions of 40 CFR 262, 40 CFR 264, and 40 CFR 265 consistent with the federal rule. </a:t>
            </a:r>
          </a:p>
          <a:p>
            <a:pPr marL="0" marR="137160" lvl="0" indent="0" algn="l" defTabSz="914400" rtl="0" eaLnBrk="1" fontAlgn="auto" latinLnBrk="0" hangingPunct="1">
              <a:lnSpc>
                <a:spcPts val="2200"/>
              </a:lnSpc>
              <a:spcBef>
                <a:spcPts val="990"/>
              </a:spcBef>
              <a:spcAft>
                <a:spcPts val="0"/>
              </a:spcAft>
              <a:buClrTx/>
              <a:buSzTx/>
              <a:buFont typeface="Symbol"/>
              <a:buNone/>
              <a:tabLst/>
              <a:defRPr/>
            </a:pPr>
            <a:endParaRPr lang="en-US" sz="1200" spc="-25" dirty="0">
              <a:solidFill>
                <a:srgbClr val="246DAB"/>
              </a:solidFill>
              <a:latin typeface="Arial" panose="02020603050405020304" pitchFamily="2"/>
            </a:endParaRPr>
          </a:p>
          <a:p>
            <a:pPr>
              <a:spcAft>
                <a:spcPts val="1200"/>
              </a:spcAft>
            </a:pPr>
            <a:r>
              <a:rPr lang="en-US" sz="1200" spc="-25" dirty="0">
                <a:solidFill>
                  <a:srgbClr val="246DAB"/>
                </a:solidFill>
                <a:latin typeface="Arial" panose="02020603050405020304" pitchFamily="2"/>
              </a:rPr>
              <a:t>2 – </a:t>
            </a:r>
            <a:r>
              <a:rPr lang="en-US" dirty="0">
                <a:latin typeface="Arial"/>
                <a:cs typeface="Arial"/>
              </a:rPr>
              <a:t>Final Exclusion for Identifying and Listing Hazardous Waste. Response to petition from Emerald Kalama Chemical, LLC, in Kalama, Washington. Requires management in a Subtitle D landfill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25" dirty="0">
              <a:solidFill>
                <a:srgbClr val="246DAB"/>
              </a:solidFill>
              <a:latin typeface="Arial" panose="02020603050405020304" pitchFamily="2"/>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Delists an annual volume of up to 3,500 cubic yards of wastewater treatment solids, U019 (benzene) and U220 (toluene). </a:t>
            </a:r>
            <a:r>
              <a:rPr lang="en-US" sz="1200" spc="0" dirty="0">
                <a:solidFill>
                  <a:srgbClr val="246DAB"/>
                </a:solidFill>
                <a:latin typeface="Arial" panose="02020603050405020304" pitchFamily="2"/>
              </a:rPr>
              <a:t>The rule doesn’t necessarily impact Virginia; however, adoption by reference through a regulatory amendment to 9VAC20-60 keeps our incorporated version of 40 CFR 261 consistent with the federal rule. </a:t>
            </a:r>
          </a:p>
          <a:p>
            <a:pPr marL="0" marR="137160" lvl="0" indent="0" algn="l" defTabSz="914400" rtl="0" eaLnBrk="1" fontAlgn="auto" latinLnBrk="0" hangingPunct="1">
              <a:lnSpc>
                <a:spcPts val="2200"/>
              </a:lnSpc>
              <a:spcBef>
                <a:spcPts val="990"/>
              </a:spcBef>
              <a:spcAft>
                <a:spcPts val="0"/>
              </a:spcAft>
              <a:buClrTx/>
              <a:buSzTx/>
              <a:buFont typeface="Symbol"/>
              <a:buNone/>
              <a:tabLst/>
              <a:defRPr/>
            </a:pPr>
            <a:endParaRPr lang="en-US" sz="1200" spc="-25" dirty="0">
              <a:solidFill>
                <a:srgbClr val="246DAB"/>
              </a:solidFill>
              <a:latin typeface="Arial" panose="02020603050405020304" pitchFamily="2"/>
            </a:endParaRPr>
          </a:p>
          <a:p>
            <a:pPr>
              <a:spcAft>
                <a:spcPts val="1200"/>
              </a:spcAft>
            </a:pPr>
            <a:r>
              <a:rPr lang="en-US" dirty="0"/>
              <a:t>3 - </a:t>
            </a:r>
            <a:r>
              <a:rPr lang="en-US" dirty="0">
                <a:latin typeface="Arial"/>
                <a:cs typeface="Arial"/>
              </a:rPr>
              <a:t>EPA Method 23—Determination of Polychlorinated Dibenzo-p-Dioxins and Polychlorinated Dibenzofurans From Stationary Sources. </a:t>
            </a:r>
            <a:r>
              <a:rPr lang="en-US" sz="1200" dirty="0">
                <a:latin typeface="Arial"/>
                <a:cs typeface="Arial"/>
              </a:rPr>
              <a:t>Editorial and technical revisions to the EPA’s Method 23</a:t>
            </a:r>
            <a:endParaRPr lang="en-US" dirty="0"/>
          </a:p>
          <a:p>
            <a:pPr>
              <a:spcAft>
                <a:spcPts val="1200"/>
              </a:spcAft>
            </a:pPr>
            <a:r>
              <a:rPr lang="en-US" sz="1200" dirty="0">
                <a:latin typeface="Arial"/>
                <a:cs typeface="Arial"/>
              </a:rPr>
              <a:t>Expands the applicability of Method 23 to include procedures for sampling and analyzing PAH and PCB. Adds Method 23 as an alternative to SW-846 Method 0023A. </a:t>
            </a:r>
          </a:p>
          <a:p>
            <a:endParaRPr lang="en-US" dirty="0"/>
          </a:p>
          <a:p>
            <a:pPr>
              <a:spcAft>
                <a:spcPts val="1200"/>
              </a:spcAft>
            </a:pPr>
            <a:r>
              <a:rPr lang="en-US" sz="1200" dirty="0">
                <a:latin typeface="Arial"/>
                <a:cs typeface="Arial"/>
              </a:rPr>
              <a:t>Provides flexibility for sampling and measuring polychlorinated dibenzo-p-dioxins and polychlorinated dibenzofurans (PCDD/PCDF), PAH, and PCB. </a:t>
            </a:r>
          </a:p>
          <a:p>
            <a:pPr>
              <a:spcAft>
                <a:spcPts val="1200"/>
              </a:spcAft>
            </a:pPr>
            <a:endParaRPr lang="en-US" sz="1200" dirty="0">
              <a:latin typeface="Arial"/>
              <a:cs typeface="Arial"/>
            </a:endParaRPr>
          </a:p>
          <a:p>
            <a:r>
              <a:rPr lang="en-US" dirty="0"/>
              <a:t>Amendment finalizes technical revisions and editorial changes to clarify and update the requirements and procedures specified in Method 23 and reformatting the method to conform with the current EPA method format. The intent for the final revisions is to ensure that Method 23 is implemented consistently. EPA has updated the method procedures to include many current best practices.</a:t>
            </a:r>
          </a:p>
          <a:p>
            <a:endParaRPr lang="en-US" dirty="0"/>
          </a:p>
          <a:p>
            <a:r>
              <a:rPr lang="en-US" dirty="0"/>
              <a:t>Also expanding the applicability of Method 23 to include procedures for sampling and analyzing PAH – poly aromatic hydrocarbons and PCB – poly chlorinated biphenyls.</a:t>
            </a:r>
          </a:p>
          <a:p>
            <a:endParaRPr lang="en-US" dirty="0"/>
          </a:p>
          <a:p>
            <a:r>
              <a:rPr lang="en-US" dirty="0"/>
              <a:t>SW-846 = t</a:t>
            </a:r>
            <a:r>
              <a:rPr lang="en-US" b="0" i="0" dirty="0">
                <a:solidFill>
                  <a:srgbClr val="1B1B1B"/>
                </a:solidFill>
                <a:effectLst/>
                <a:latin typeface="Source Sans Pro Web"/>
              </a:rPr>
              <a:t>he</a:t>
            </a:r>
            <a:r>
              <a:rPr lang="en-US" b="0" i="0" dirty="0">
                <a:solidFill>
                  <a:srgbClr val="005EA2"/>
                </a:solidFill>
                <a:effectLst/>
                <a:latin typeface="Source Sans Pro Web"/>
              </a:rPr>
              <a:t> Test Methods for Evaluating Solid Waste: Physical/Chemical Methods Compendium, which </a:t>
            </a:r>
            <a:r>
              <a:rPr lang="en-US" b="0" i="0" dirty="0">
                <a:solidFill>
                  <a:srgbClr val="1B1B1B"/>
                </a:solidFill>
                <a:effectLst/>
                <a:latin typeface="Source Sans Pro Web"/>
              </a:rPr>
              <a:t>is EPA’s official collection of methods for use in complying with the Resource Conservation and Recovery Act (RCRA) regulations.</a:t>
            </a:r>
          </a:p>
          <a:p>
            <a:endParaRPr lang="en-US" b="0" i="0" dirty="0">
              <a:solidFill>
                <a:srgbClr val="1B1B1B"/>
              </a:solidFill>
              <a:effectLst/>
              <a:latin typeface="Source Sans Pro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0" dirty="0">
                <a:solidFill>
                  <a:srgbClr val="246DAB"/>
                </a:solidFill>
                <a:latin typeface="Arial" panose="02020603050405020304" pitchFamily="2"/>
              </a:rPr>
              <a:t>Adoption by reference through a regulatory amendment to 9VAC20-60 keeps our incorporated version of 40 CFR 266 consistent with the federal rule and adopts this flexibility for Virginia. </a:t>
            </a:r>
            <a:endParaRPr lang="en-US" dirty="0"/>
          </a:p>
          <a:p>
            <a:pPr marL="0" marR="0" lvl="0" indent="0">
              <a:lnSpc>
                <a:spcPct val="107000"/>
              </a:lnSpc>
              <a:spcAft>
                <a:spcPts val="800"/>
              </a:spcAft>
              <a:buFont typeface="Arial" panose="020B0604020202020204" pitchFamily="34" charset="0"/>
              <a:buNone/>
            </a:pPr>
            <a:endParaRPr lang="en-US" sz="1200" kern="100" dirty="0">
              <a:effectLst/>
              <a:latin typeface="+mn-lt"/>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C0DD306-AD21-6C61-23FC-FD4FDA5D9B5D}"/>
              </a:ext>
            </a:extLst>
          </p:cNvPr>
          <p:cNvSpPr>
            <a:spLocks noGrp="1"/>
          </p:cNvSpPr>
          <p:nvPr>
            <p:ph type="sldNum" sz="quarter" idx="5"/>
          </p:nvPr>
        </p:nvSpPr>
        <p:spPr/>
        <p:txBody>
          <a:bodyPr/>
          <a:lstStyle/>
          <a:p>
            <a:fld id="{939C4A1B-E3F4-440A-A1E4-007EA359E364}" type="slidenum">
              <a:rPr lang="en-US" smtClean="0"/>
              <a:t>13</a:t>
            </a:fld>
            <a:endParaRPr lang="en-US"/>
          </a:p>
        </p:txBody>
      </p:sp>
    </p:spTree>
    <p:extLst>
      <p:ext uri="{BB962C8B-B14F-4D97-AF65-F5344CB8AC3E}">
        <p14:creationId xmlns:p14="http://schemas.microsoft.com/office/powerpoint/2010/main" val="711486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US" sz="1200" b="0" kern="100" dirty="0">
              <a:effectLst/>
              <a:latin typeface="+mn-lt"/>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39C4A1B-E3F4-440A-A1E4-007EA359E364}" type="slidenum">
              <a:rPr lang="en-US" smtClean="0"/>
              <a:t>14</a:t>
            </a:fld>
            <a:endParaRPr lang="en-US"/>
          </a:p>
        </p:txBody>
      </p:sp>
    </p:spTree>
    <p:extLst>
      <p:ext uri="{BB962C8B-B14F-4D97-AF65-F5344CB8AC3E}">
        <p14:creationId xmlns:p14="http://schemas.microsoft.com/office/powerpoint/2010/main" val="2023265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338AC-3FA6-2646-F4C9-767147ACE7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D0D537-E6C0-85C6-1143-618E4E95E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9D6907-2E76-7B20-CB34-C310E3484577}"/>
              </a:ext>
            </a:extLst>
          </p:cNvPr>
          <p:cNvSpPr>
            <a:spLocks noGrp="1"/>
          </p:cNvSpPr>
          <p:nvPr>
            <p:ph type="body" idx="1"/>
          </p:nvPr>
        </p:nvSpPr>
        <p:spPr/>
        <p:txBody>
          <a:bodyPr/>
          <a:lstStyle/>
          <a:p>
            <a:pPr marL="0" marR="0" lvl="0" indent="0">
              <a:lnSpc>
                <a:spcPct val="107000"/>
              </a:lnSpc>
              <a:spcAft>
                <a:spcPts val="800"/>
              </a:spcAft>
              <a:buFont typeface="Arial" panose="020B0604020202020204" pitchFamily="34" charset="0"/>
              <a:buNone/>
            </a:pPr>
            <a:endParaRPr lang="en-US" sz="1200" kern="100" dirty="0">
              <a:effectLst/>
              <a:latin typeface="+mn-lt"/>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9E4344B-6FB2-4C38-9C57-5D41FC8D3A2B}"/>
              </a:ext>
            </a:extLst>
          </p:cNvPr>
          <p:cNvSpPr>
            <a:spLocks noGrp="1"/>
          </p:cNvSpPr>
          <p:nvPr>
            <p:ph type="sldNum" sz="quarter" idx="5"/>
          </p:nvPr>
        </p:nvSpPr>
        <p:spPr/>
        <p:txBody>
          <a:bodyPr/>
          <a:lstStyle/>
          <a:p>
            <a:fld id="{939C4A1B-E3F4-440A-A1E4-007EA359E364}" type="slidenum">
              <a:rPr lang="en-US" smtClean="0"/>
              <a:t>15</a:t>
            </a:fld>
            <a:endParaRPr lang="en-US"/>
          </a:p>
        </p:txBody>
      </p:sp>
    </p:spTree>
    <p:extLst>
      <p:ext uri="{BB962C8B-B14F-4D97-AF65-F5344CB8AC3E}">
        <p14:creationId xmlns:p14="http://schemas.microsoft.com/office/powerpoint/2010/main" val="1624370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US" sz="1200" dirty="0">
              <a:highlight>
                <a:srgbClr val="FFFF00"/>
              </a:highlight>
            </a:endParaRPr>
          </a:p>
        </p:txBody>
      </p:sp>
      <p:sp>
        <p:nvSpPr>
          <p:cNvPr id="4" name="Slide Number Placeholder 3"/>
          <p:cNvSpPr>
            <a:spLocks noGrp="1"/>
          </p:cNvSpPr>
          <p:nvPr>
            <p:ph type="sldNum" sz="quarter" idx="5"/>
          </p:nvPr>
        </p:nvSpPr>
        <p:spPr/>
        <p:txBody>
          <a:bodyPr/>
          <a:lstStyle/>
          <a:p>
            <a:fld id="{939C4A1B-E3F4-440A-A1E4-007EA359E364}" type="slidenum">
              <a:rPr lang="en-US" smtClean="0"/>
              <a:t>16</a:t>
            </a:fld>
            <a:endParaRPr lang="en-US"/>
          </a:p>
        </p:txBody>
      </p:sp>
    </p:spTree>
    <p:extLst>
      <p:ext uri="{BB962C8B-B14F-4D97-AF65-F5344CB8AC3E}">
        <p14:creationId xmlns:p14="http://schemas.microsoft.com/office/powerpoint/2010/main" val="3542409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17</a:t>
            </a:fld>
            <a:endParaRPr lang="en-US"/>
          </a:p>
        </p:txBody>
      </p:sp>
    </p:spTree>
    <p:extLst>
      <p:ext uri="{BB962C8B-B14F-4D97-AF65-F5344CB8AC3E}">
        <p14:creationId xmlns:p14="http://schemas.microsoft.com/office/powerpoint/2010/main" val="2224097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18</a:t>
            </a:fld>
            <a:endParaRPr lang="en-US"/>
          </a:p>
        </p:txBody>
      </p:sp>
    </p:spTree>
    <p:extLst>
      <p:ext uri="{BB962C8B-B14F-4D97-AF65-F5344CB8AC3E}">
        <p14:creationId xmlns:p14="http://schemas.microsoft.com/office/powerpoint/2010/main" val="718496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lnSpc>
                <a:spcPts val="1275"/>
              </a:lnSpc>
              <a:spcAft>
                <a:spcPts val="300"/>
              </a:spcAft>
            </a:pPr>
            <a:endParaRPr lang="en-US" b="0" i="0" u="none"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939C4A1B-E3F4-440A-A1E4-007EA359E364}" type="slidenum">
              <a:rPr lang="en-US" smtClean="0"/>
              <a:t>20</a:t>
            </a:fld>
            <a:endParaRPr lang="en-US"/>
          </a:p>
        </p:txBody>
      </p:sp>
    </p:spTree>
    <p:extLst>
      <p:ext uri="{BB962C8B-B14F-4D97-AF65-F5344CB8AC3E}">
        <p14:creationId xmlns:p14="http://schemas.microsoft.com/office/powerpoint/2010/main" val="116150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21</a:t>
            </a:fld>
            <a:endParaRPr lang="en-US"/>
          </a:p>
        </p:txBody>
      </p:sp>
    </p:spTree>
    <p:extLst>
      <p:ext uri="{BB962C8B-B14F-4D97-AF65-F5344CB8AC3E}">
        <p14:creationId xmlns:p14="http://schemas.microsoft.com/office/powerpoint/2010/main" val="2526607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9C4A1B-E3F4-440A-A1E4-007EA359E364}" type="slidenum">
              <a:rPr lang="en-US" smtClean="0"/>
              <a:t>3</a:t>
            </a:fld>
            <a:endParaRPr lang="en-US"/>
          </a:p>
        </p:txBody>
      </p:sp>
    </p:spTree>
    <p:extLst>
      <p:ext uri="{BB962C8B-B14F-4D97-AF65-F5344CB8AC3E}">
        <p14:creationId xmlns:p14="http://schemas.microsoft.com/office/powerpoint/2010/main" val="275506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939C4A1B-E3F4-440A-A1E4-007EA359E364}" type="slidenum">
              <a:rPr lang="en-US" smtClean="0"/>
              <a:t>22</a:t>
            </a:fld>
            <a:endParaRPr lang="en-US"/>
          </a:p>
        </p:txBody>
      </p:sp>
    </p:spTree>
    <p:extLst>
      <p:ext uri="{BB962C8B-B14F-4D97-AF65-F5344CB8AC3E}">
        <p14:creationId xmlns:p14="http://schemas.microsoft.com/office/powerpoint/2010/main" val="29052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23</a:t>
            </a:fld>
            <a:endParaRPr lang="en-US"/>
          </a:p>
        </p:txBody>
      </p:sp>
    </p:spTree>
    <p:extLst>
      <p:ext uri="{BB962C8B-B14F-4D97-AF65-F5344CB8AC3E}">
        <p14:creationId xmlns:p14="http://schemas.microsoft.com/office/powerpoint/2010/main" val="650004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buFont typeface="Symbol" panose="05050102010706020507" pitchFamily="18" charset="2"/>
              <a:buNone/>
            </a:pPr>
            <a:endParaRPr lang="en-US" sz="1200" kern="100" dirty="0">
              <a:effectLst/>
              <a:latin typeface="+mn-lt"/>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39C4A1B-E3F4-440A-A1E4-007EA359E364}" type="slidenum">
              <a:rPr lang="en-US" smtClean="0"/>
              <a:t>24</a:t>
            </a:fld>
            <a:endParaRPr lang="en-US"/>
          </a:p>
        </p:txBody>
      </p:sp>
    </p:spTree>
    <p:extLst>
      <p:ext uri="{BB962C8B-B14F-4D97-AF65-F5344CB8AC3E}">
        <p14:creationId xmlns:p14="http://schemas.microsoft.com/office/powerpoint/2010/main" val="1372668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66456-9337-73DA-FB10-8F06690ED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61C515-6A73-CB3F-D9E6-D67C1B1E56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78BAE-76A8-ACCD-28F3-4D959CD102CC}"/>
              </a:ext>
            </a:extLst>
          </p:cNvPr>
          <p:cNvSpPr>
            <a:spLocks noGrp="1"/>
          </p:cNvSpPr>
          <p:nvPr>
            <p:ph type="body" idx="1"/>
          </p:nvPr>
        </p:nvSpPr>
        <p:spPr/>
        <p:txBody>
          <a:bodyPr/>
          <a:lstStyle/>
          <a:p>
            <a:endParaRPr lang="en-US" b="0" dirty="0"/>
          </a:p>
        </p:txBody>
      </p:sp>
      <p:sp>
        <p:nvSpPr>
          <p:cNvPr id="4" name="Slide Number Placeholder 3">
            <a:extLst>
              <a:ext uri="{FF2B5EF4-FFF2-40B4-BE49-F238E27FC236}">
                <a16:creationId xmlns:a16="http://schemas.microsoft.com/office/drawing/2014/main" id="{E69C34B8-19C8-605A-9A22-EF41116C0941}"/>
              </a:ext>
            </a:extLst>
          </p:cNvPr>
          <p:cNvSpPr>
            <a:spLocks noGrp="1"/>
          </p:cNvSpPr>
          <p:nvPr>
            <p:ph type="sldNum" sz="quarter" idx="5"/>
          </p:nvPr>
        </p:nvSpPr>
        <p:spPr/>
        <p:txBody>
          <a:bodyPr/>
          <a:lstStyle/>
          <a:p>
            <a:fld id="{939C4A1B-E3F4-440A-A1E4-007EA359E364}" type="slidenum">
              <a:rPr lang="en-US" smtClean="0"/>
              <a:t>25</a:t>
            </a:fld>
            <a:endParaRPr lang="en-US"/>
          </a:p>
        </p:txBody>
      </p:sp>
    </p:spTree>
    <p:extLst>
      <p:ext uri="{BB962C8B-B14F-4D97-AF65-F5344CB8AC3E}">
        <p14:creationId xmlns:p14="http://schemas.microsoft.com/office/powerpoint/2010/main" val="2328554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939C4A1B-E3F4-440A-A1E4-007EA359E364}" type="slidenum">
              <a:rPr lang="en-US" smtClean="0"/>
              <a:t>26</a:t>
            </a:fld>
            <a:endParaRPr lang="en-US"/>
          </a:p>
        </p:txBody>
      </p:sp>
    </p:spTree>
    <p:extLst>
      <p:ext uri="{BB962C8B-B14F-4D97-AF65-F5344CB8AC3E}">
        <p14:creationId xmlns:p14="http://schemas.microsoft.com/office/powerpoint/2010/main" val="1747852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BAE93-7248-BE06-6433-AC90D42D6A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D383E7-167B-B0F6-0E01-9944759C88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7F538A-C792-75BA-5D50-B5B14190FC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446EB5A-BBD4-42F7-4A64-C3D535AF6984}"/>
              </a:ext>
            </a:extLst>
          </p:cNvPr>
          <p:cNvSpPr>
            <a:spLocks noGrp="1"/>
          </p:cNvSpPr>
          <p:nvPr>
            <p:ph type="sldNum" sz="quarter" idx="5"/>
          </p:nvPr>
        </p:nvSpPr>
        <p:spPr/>
        <p:txBody>
          <a:bodyPr/>
          <a:lstStyle/>
          <a:p>
            <a:fld id="{939C4A1B-E3F4-440A-A1E4-007EA359E364}" type="slidenum">
              <a:rPr lang="en-US" smtClean="0"/>
              <a:t>27</a:t>
            </a:fld>
            <a:endParaRPr lang="en-US"/>
          </a:p>
        </p:txBody>
      </p:sp>
    </p:spTree>
    <p:extLst>
      <p:ext uri="{BB962C8B-B14F-4D97-AF65-F5344CB8AC3E}">
        <p14:creationId xmlns:p14="http://schemas.microsoft.com/office/powerpoint/2010/main" val="4172585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cs typeface="Calibri"/>
            </a:endParaRPr>
          </a:p>
        </p:txBody>
      </p:sp>
      <p:sp>
        <p:nvSpPr>
          <p:cNvPr id="4" name="Slide Number Placeholder 3"/>
          <p:cNvSpPr>
            <a:spLocks noGrp="1"/>
          </p:cNvSpPr>
          <p:nvPr>
            <p:ph type="sldNum" sz="quarter" idx="10"/>
          </p:nvPr>
        </p:nvSpPr>
        <p:spPr/>
        <p:txBody>
          <a:bodyPr/>
          <a:lstStyle/>
          <a:p>
            <a:fld id="{58A87C97-62EE-424F-A556-0646ECDCA1CE}" type="slidenum">
              <a:rPr lang="en-US" smtClean="0"/>
              <a:pPr/>
              <a:t>28</a:t>
            </a:fld>
            <a:endParaRPr lang="en-US"/>
          </a:p>
        </p:txBody>
      </p:sp>
    </p:spTree>
    <p:extLst>
      <p:ext uri="{BB962C8B-B14F-4D97-AF65-F5344CB8AC3E}">
        <p14:creationId xmlns:p14="http://schemas.microsoft.com/office/powerpoint/2010/main" val="2074332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939C4A1B-E3F4-440A-A1E4-007EA359E364}" type="slidenum">
              <a:rPr lang="en-US" smtClean="0"/>
              <a:t>29</a:t>
            </a:fld>
            <a:endParaRPr lang="en-US"/>
          </a:p>
        </p:txBody>
      </p:sp>
    </p:spTree>
    <p:extLst>
      <p:ext uri="{BB962C8B-B14F-4D97-AF65-F5344CB8AC3E}">
        <p14:creationId xmlns:p14="http://schemas.microsoft.com/office/powerpoint/2010/main" val="2502029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39C4A1B-E3F4-440A-A1E4-007EA359E364}" type="slidenum">
              <a:rPr lang="en-US" smtClean="0"/>
              <a:t>30</a:t>
            </a:fld>
            <a:endParaRPr lang="en-US"/>
          </a:p>
        </p:txBody>
      </p:sp>
    </p:spTree>
    <p:extLst>
      <p:ext uri="{BB962C8B-B14F-4D97-AF65-F5344CB8AC3E}">
        <p14:creationId xmlns:p14="http://schemas.microsoft.com/office/powerpoint/2010/main" val="2562552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764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939C4A1B-E3F4-440A-A1E4-007EA359E364}" type="slidenum">
              <a:rPr lang="en-US" smtClean="0"/>
              <a:t>4</a:t>
            </a:fld>
            <a:endParaRPr lang="en-US"/>
          </a:p>
        </p:txBody>
      </p:sp>
    </p:spTree>
    <p:extLst>
      <p:ext uri="{BB962C8B-B14F-4D97-AF65-F5344CB8AC3E}">
        <p14:creationId xmlns:p14="http://schemas.microsoft.com/office/powerpoint/2010/main" val="291536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32</a:t>
            </a:fld>
            <a:endParaRPr lang="en-US"/>
          </a:p>
        </p:txBody>
      </p:sp>
    </p:spTree>
    <p:extLst>
      <p:ext uri="{BB962C8B-B14F-4D97-AF65-F5344CB8AC3E}">
        <p14:creationId xmlns:p14="http://schemas.microsoft.com/office/powerpoint/2010/main" val="1393075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33</a:t>
            </a:fld>
            <a:endParaRPr lang="en-US"/>
          </a:p>
        </p:txBody>
      </p:sp>
    </p:spTree>
    <p:extLst>
      <p:ext uri="{BB962C8B-B14F-4D97-AF65-F5344CB8AC3E}">
        <p14:creationId xmlns:p14="http://schemas.microsoft.com/office/powerpoint/2010/main" val="225357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39C4A1B-E3F4-440A-A1E4-007EA359E364}" type="slidenum">
              <a:rPr lang="en-US" smtClean="0"/>
              <a:t>34</a:t>
            </a:fld>
            <a:endParaRPr lang="en-US"/>
          </a:p>
        </p:txBody>
      </p:sp>
    </p:spTree>
    <p:extLst>
      <p:ext uri="{BB962C8B-B14F-4D97-AF65-F5344CB8AC3E}">
        <p14:creationId xmlns:p14="http://schemas.microsoft.com/office/powerpoint/2010/main" val="1313481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35</a:t>
            </a:fld>
            <a:endParaRPr lang="en-US"/>
          </a:p>
        </p:txBody>
      </p:sp>
    </p:spTree>
    <p:extLst>
      <p:ext uri="{BB962C8B-B14F-4D97-AF65-F5344CB8AC3E}">
        <p14:creationId xmlns:p14="http://schemas.microsoft.com/office/powerpoint/2010/main" val="838815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highlight>
                <a:srgbClr val="FFFFFF"/>
              </a:highligh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939C4A1B-E3F4-440A-A1E4-007EA359E364}" type="slidenum">
              <a:rPr lang="en-US" smtClean="0"/>
              <a:t>5</a:t>
            </a:fld>
            <a:endParaRPr lang="en-US"/>
          </a:p>
        </p:txBody>
      </p:sp>
    </p:spTree>
    <p:extLst>
      <p:ext uri="{BB962C8B-B14F-4D97-AF65-F5344CB8AC3E}">
        <p14:creationId xmlns:p14="http://schemas.microsoft.com/office/powerpoint/2010/main" val="2985320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solidFill>
                <a:srgbClr val="000000"/>
              </a:solidFill>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939C4A1B-E3F4-440A-A1E4-007EA359E364}" type="slidenum">
              <a:rPr lang="en-US" smtClean="0"/>
              <a:t>6</a:t>
            </a:fld>
            <a:endParaRPr lang="en-US"/>
          </a:p>
        </p:txBody>
      </p:sp>
    </p:spTree>
    <p:extLst>
      <p:ext uri="{BB962C8B-B14F-4D97-AF65-F5344CB8AC3E}">
        <p14:creationId xmlns:p14="http://schemas.microsoft.com/office/powerpoint/2010/main" val="3649947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3A558-C240-D0F7-AFE7-889555607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55B8C1-6D1D-D051-5564-95BAA6B362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6D62A7-E6D0-18CE-DEC6-A85BA2DCD4AB}"/>
              </a:ext>
            </a:extLst>
          </p:cNvPr>
          <p:cNvSpPr>
            <a:spLocks noGrp="1"/>
          </p:cNvSpPr>
          <p:nvPr>
            <p:ph type="body" idx="1"/>
          </p:nvPr>
        </p:nvSpPr>
        <p:spPr/>
        <p:txBody>
          <a:bodyPr/>
          <a:lstStyle/>
          <a:p>
            <a:pPr marL="0" marR="0" lvl="0" indent="0">
              <a:lnSpc>
                <a:spcPct val="107000"/>
              </a:lnSpc>
              <a:buFont typeface="Arial" panose="020B0604020202020204" pitchFamily="34" charset="0"/>
              <a:buNone/>
            </a:pPr>
            <a:endParaRPr lang="en-US" sz="1200" b="0" kern="100" dirty="0">
              <a:effectLst/>
              <a:latin typeface="+mn-lt"/>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124C69E-64BE-7AD1-534E-DF2758865360}"/>
              </a:ext>
            </a:extLst>
          </p:cNvPr>
          <p:cNvSpPr>
            <a:spLocks noGrp="1"/>
          </p:cNvSpPr>
          <p:nvPr>
            <p:ph type="sldNum" sz="quarter" idx="5"/>
          </p:nvPr>
        </p:nvSpPr>
        <p:spPr/>
        <p:txBody>
          <a:bodyPr/>
          <a:lstStyle/>
          <a:p>
            <a:fld id="{939C4A1B-E3F4-440A-A1E4-007EA359E364}" type="slidenum">
              <a:rPr lang="en-US" smtClean="0"/>
              <a:t>7</a:t>
            </a:fld>
            <a:endParaRPr lang="en-US"/>
          </a:p>
        </p:txBody>
      </p:sp>
    </p:spTree>
    <p:extLst>
      <p:ext uri="{BB962C8B-B14F-4D97-AF65-F5344CB8AC3E}">
        <p14:creationId xmlns:p14="http://schemas.microsoft.com/office/powerpoint/2010/main" val="1933737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buFont typeface="Arial" panose="020B0604020202020204" pitchFamily="34" charset="0"/>
              <a:buNone/>
            </a:pPr>
            <a:endParaRPr lang="en-US" sz="1200" kern="100" dirty="0">
              <a:effectLst/>
              <a:latin typeface="+mn-lt"/>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39C4A1B-E3F4-440A-A1E4-007EA359E364}" type="slidenum">
              <a:rPr lang="en-US" smtClean="0"/>
              <a:t>8</a:t>
            </a:fld>
            <a:endParaRPr lang="en-US"/>
          </a:p>
        </p:txBody>
      </p:sp>
    </p:spTree>
    <p:extLst>
      <p:ext uri="{BB962C8B-B14F-4D97-AF65-F5344CB8AC3E}">
        <p14:creationId xmlns:p14="http://schemas.microsoft.com/office/powerpoint/2010/main" val="3707679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0F57E-71B8-FF7E-E26F-A9287E3197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F144A6-8D0C-A1B5-6085-6B992C6F24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A3653-2EC5-27A7-7E66-A5C30F1725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EPA state program updates: https://www.epa.gov/coal-combustion-residuals/permit-programs-coal-combustion-residual-disposal-units</a:t>
            </a:r>
          </a:p>
        </p:txBody>
      </p:sp>
      <p:sp>
        <p:nvSpPr>
          <p:cNvPr id="4" name="Slide Number Placeholder 3">
            <a:extLst>
              <a:ext uri="{FF2B5EF4-FFF2-40B4-BE49-F238E27FC236}">
                <a16:creationId xmlns:a16="http://schemas.microsoft.com/office/drawing/2014/main" id="{D7A197AC-C0F3-7387-7185-BD8B7CCB2D49}"/>
              </a:ext>
            </a:extLst>
          </p:cNvPr>
          <p:cNvSpPr>
            <a:spLocks noGrp="1"/>
          </p:cNvSpPr>
          <p:nvPr>
            <p:ph type="sldNum" sz="quarter" idx="5"/>
          </p:nvPr>
        </p:nvSpPr>
        <p:spPr/>
        <p:txBody>
          <a:bodyPr/>
          <a:lstStyle/>
          <a:p>
            <a:fld id="{939C4A1B-E3F4-440A-A1E4-007EA359E364}" type="slidenum">
              <a:rPr lang="en-US" smtClean="0"/>
              <a:t>9</a:t>
            </a:fld>
            <a:endParaRPr lang="en-US"/>
          </a:p>
        </p:txBody>
      </p:sp>
    </p:spTree>
    <p:extLst>
      <p:ext uri="{BB962C8B-B14F-4D97-AF65-F5344CB8AC3E}">
        <p14:creationId xmlns:p14="http://schemas.microsoft.com/office/powerpoint/2010/main" val="3206248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F2776-7244-C2E9-5C0D-E2C6E1559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18AB3-529D-F0AB-2F30-CBD3B123DE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B7A3EB-DDCA-CFD4-F735-0F5ABD81E10B}"/>
              </a:ext>
            </a:extLst>
          </p:cNvPr>
          <p:cNvSpPr>
            <a:spLocks noGrp="1"/>
          </p:cNvSpPr>
          <p:nvPr>
            <p:ph type="body" idx="1"/>
          </p:nvPr>
        </p:nvSpPr>
        <p:spPr/>
        <p:txBody>
          <a:bodyPr/>
          <a:lstStyle/>
          <a:p>
            <a:pPr marL="0" marR="0" lvl="0" indent="0">
              <a:lnSpc>
                <a:spcPct val="107000"/>
              </a:lnSpc>
              <a:buFont typeface="Symbol" panose="05050102010706020507" pitchFamily="18" charset="2"/>
              <a:buNone/>
            </a:pPr>
            <a:endParaRPr lang="en-US" sz="1200" kern="100" dirty="0">
              <a:effectLst/>
              <a:latin typeface="+mn-lt"/>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BEEE1E7-25B1-1CDA-A7EA-5AEE61C3A8A3}"/>
              </a:ext>
            </a:extLst>
          </p:cNvPr>
          <p:cNvSpPr>
            <a:spLocks noGrp="1"/>
          </p:cNvSpPr>
          <p:nvPr>
            <p:ph type="sldNum" sz="quarter" idx="5"/>
          </p:nvPr>
        </p:nvSpPr>
        <p:spPr/>
        <p:txBody>
          <a:bodyPr/>
          <a:lstStyle/>
          <a:p>
            <a:fld id="{939C4A1B-E3F4-440A-A1E4-007EA359E364}" type="slidenum">
              <a:rPr lang="en-US" smtClean="0"/>
              <a:t>10</a:t>
            </a:fld>
            <a:endParaRPr lang="en-US"/>
          </a:p>
        </p:txBody>
      </p:sp>
    </p:spTree>
    <p:extLst>
      <p:ext uri="{BB962C8B-B14F-4D97-AF65-F5344CB8AC3E}">
        <p14:creationId xmlns:p14="http://schemas.microsoft.com/office/powerpoint/2010/main" val="2404719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2395738" y="1494206"/>
            <a:ext cx="7484681" cy="3544947"/>
          </a:xfrm>
          <a:prstGeom prst="rect">
            <a:avLst/>
          </a:prstGeom>
        </p:spPr>
      </p:pic>
    </p:spTree>
    <p:extLst>
      <p:ext uri="{BB962C8B-B14F-4D97-AF65-F5344CB8AC3E}">
        <p14:creationId xmlns:p14="http://schemas.microsoft.com/office/powerpoint/2010/main" val="219607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45458"/>
            <a:ext cx="9144000" cy="964883"/>
          </a:xfrm>
        </p:spPr>
        <p:txBody>
          <a:bodyPr lIns="0" anchor="b">
            <a:normAutofit/>
          </a:bodyPr>
          <a:lstStyle>
            <a:lvl1pPr algn="l">
              <a:defRPr sz="4000" b="1" i="0" baseline="0">
                <a:ln>
                  <a:noFill/>
                </a:ln>
                <a:solidFill>
                  <a:srgbClr val="198569"/>
                </a:solidFill>
                <a:latin typeface="Arial" panose="020B0604020202020204" pitchFamily="34" charset="0"/>
              </a:defRPr>
            </a:lvl1pPr>
          </a:lstStyle>
          <a:p>
            <a:r>
              <a:rPr lang="en-US" dirty="0"/>
              <a:t>Title of Presentation</a:t>
            </a:r>
          </a:p>
        </p:txBody>
      </p:sp>
      <p:sp>
        <p:nvSpPr>
          <p:cNvPr id="3" name="Subtitle 2"/>
          <p:cNvSpPr>
            <a:spLocks noGrp="1"/>
          </p:cNvSpPr>
          <p:nvPr>
            <p:ph type="subTitle" idx="1" hasCustomPrompt="1"/>
          </p:nvPr>
        </p:nvSpPr>
        <p:spPr>
          <a:xfrm>
            <a:off x="1524000" y="3153681"/>
            <a:ext cx="9144000" cy="451802"/>
          </a:xfrm>
        </p:spPr>
        <p:txBody>
          <a:bodyPr>
            <a:normAutofit/>
          </a:bodyPr>
          <a:lstStyle>
            <a:lvl1pPr marL="0" indent="0" algn="l">
              <a:buNone/>
              <a:defRPr sz="2800" b="1" i="0" baseline="0">
                <a:ln>
                  <a:noFill/>
                </a:ln>
                <a:solidFill>
                  <a:srgbClr val="277EA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801" y="399732"/>
            <a:ext cx="1818499" cy="861291"/>
          </a:xfrm>
          <a:prstGeom prst="rect">
            <a:avLst/>
          </a:prstGeom>
        </p:spPr>
      </p:pic>
      <p:sp>
        <p:nvSpPr>
          <p:cNvPr id="11" name="Text Placeholder 10"/>
          <p:cNvSpPr>
            <a:spLocks noGrp="1"/>
          </p:cNvSpPr>
          <p:nvPr>
            <p:ph type="body" sz="quarter" idx="10" hasCustomPrompt="1"/>
          </p:nvPr>
        </p:nvSpPr>
        <p:spPr>
          <a:xfrm>
            <a:off x="1523999" y="5033296"/>
            <a:ext cx="4913746"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Name of Presenter</a:t>
            </a:r>
          </a:p>
          <a:p>
            <a:pPr lvl="0"/>
            <a:endParaRPr lang="en-US" dirty="0"/>
          </a:p>
        </p:txBody>
      </p:sp>
      <p:cxnSp>
        <p:nvCxnSpPr>
          <p:cNvPr id="5" name="Straight Connector 4"/>
          <p:cNvCxnSpPr/>
          <p:nvPr userDrawn="1"/>
        </p:nvCxnSpPr>
        <p:spPr>
          <a:xfrm>
            <a:off x="1524000" y="4396950"/>
            <a:ext cx="9144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0"/>
          <p:cNvSpPr>
            <a:spLocks noGrp="1"/>
          </p:cNvSpPr>
          <p:nvPr>
            <p:ph type="body" sz="quarter" idx="11" hasCustomPrompt="1"/>
          </p:nvPr>
        </p:nvSpPr>
        <p:spPr>
          <a:xfrm>
            <a:off x="1523999" y="5373316"/>
            <a:ext cx="4913746"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Title</a:t>
            </a:r>
          </a:p>
          <a:p>
            <a:pPr lvl="0"/>
            <a:endParaRPr lang="en-US" dirty="0"/>
          </a:p>
        </p:txBody>
      </p:sp>
      <p:sp>
        <p:nvSpPr>
          <p:cNvPr id="15" name="Text Placeholder 10"/>
          <p:cNvSpPr>
            <a:spLocks noGrp="1"/>
          </p:cNvSpPr>
          <p:nvPr>
            <p:ph type="body" sz="quarter" idx="12" hasCustomPrompt="1"/>
          </p:nvPr>
        </p:nvSpPr>
        <p:spPr>
          <a:xfrm>
            <a:off x="1523998" y="6039440"/>
            <a:ext cx="4913745"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Date</a:t>
            </a:r>
          </a:p>
          <a:p>
            <a:pPr lvl="0"/>
            <a:endParaRPr lang="en-US" dirty="0"/>
          </a:p>
        </p:txBody>
      </p:sp>
      <p:sp>
        <p:nvSpPr>
          <p:cNvPr id="4" name="Text Placeholder 10">
            <a:extLst>
              <a:ext uri="{FF2B5EF4-FFF2-40B4-BE49-F238E27FC236}">
                <a16:creationId xmlns:a16="http://schemas.microsoft.com/office/drawing/2014/main" id="{7D0AB562-0674-ACC6-C2D7-476E2FF14876}"/>
              </a:ext>
            </a:extLst>
          </p:cNvPr>
          <p:cNvSpPr>
            <a:spLocks noGrp="1"/>
          </p:cNvSpPr>
          <p:nvPr>
            <p:ph type="body" sz="quarter" idx="13" hasCustomPrompt="1"/>
          </p:nvPr>
        </p:nvSpPr>
        <p:spPr>
          <a:xfrm>
            <a:off x="1523997" y="5699420"/>
            <a:ext cx="4913746"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Virginia Department of Environmental Quality</a:t>
            </a:r>
          </a:p>
          <a:p>
            <a:pPr lvl="0"/>
            <a:endParaRPr lang="en-US" dirty="0"/>
          </a:p>
        </p:txBody>
      </p:sp>
    </p:spTree>
    <p:extLst>
      <p:ext uri="{BB962C8B-B14F-4D97-AF65-F5344CB8AC3E}">
        <p14:creationId xmlns:p14="http://schemas.microsoft.com/office/powerpoint/2010/main" val="317324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n>
                  <a:noFill/>
                </a:ln>
                <a:solidFill>
                  <a:srgbClr val="256EAB"/>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2600">
                <a:solidFill>
                  <a:srgbClr val="256EAB"/>
                </a:solidFill>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2400">
                <a:ln>
                  <a:noFill/>
                </a:ln>
                <a:solidFill>
                  <a:srgbClr val="256EAB"/>
                </a:solidFill>
                <a:latin typeface="Arial" panose="020B0604020202020204" pitchFamily="34" charset="0"/>
                <a:cs typeface="Arial" panose="020B0604020202020204" pitchFamily="34" charset="0"/>
              </a:defRPr>
            </a:lvl3pPr>
            <a:lvl4pPr>
              <a:defRPr sz="2000">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38200" y="6311900"/>
            <a:ext cx="10515600" cy="409575"/>
          </a:xfrm>
          <a:prstGeom prst="rect">
            <a:avLst/>
          </a:prstGeom>
        </p:spPr>
        <p:txBody>
          <a:bodyPr/>
          <a:lstStyle/>
          <a:p>
            <a:pPr algn="l"/>
            <a:fld id="{61C9B584-852F-4056-BF30-ABA66A23FD41}" type="slidenum">
              <a:rPr lang="en-US" smtClean="0"/>
              <a:t>‹#›</a:t>
            </a:fld>
            <a:r>
              <a:rPr lang="en-US" dirty="0"/>
              <a:t>					</a:t>
            </a:r>
            <a:endParaRPr lang="en-US" dirty="0">
              <a:solidFill>
                <a:srgbClr val="256EAB"/>
              </a:solidFill>
            </a:endParaRPr>
          </a:p>
        </p:txBody>
      </p:sp>
      <p:pic>
        <p:nvPicPr>
          <p:cNvPr id="11" name="Picture 10"/>
          <p:cNvPicPr>
            <a:picLocks noChangeAspect="1"/>
          </p:cNvPicPr>
          <p:nvPr userDrawn="1"/>
        </p:nvPicPr>
        <p:blipFill>
          <a:blip r:embed="rId2"/>
          <a:stretch>
            <a:fillRect/>
          </a:stretch>
        </p:blipFill>
        <p:spPr>
          <a:xfrm>
            <a:off x="11428423" y="6387922"/>
            <a:ext cx="568392" cy="307796"/>
          </a:xfrm>
          <a:prstGeom prst="rect">
            <a:avLst/>
          </a:prstGeom>
        </p:spPr>
      </p:pic>
    </p:spTree>
    <p:extLst>
      <p:ext uri="{BB962C8B-B14F-4D97-AF65-F5344CB8AC3E}">
        <p14:creationId xmlns:p14="http://schemas.microsoft.com/office/powerpoint/2010/main" val="948392803"/>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n>
                  <a:noFill/>
                </a:ln>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2"/>
          <a:stretch>
            <a:fillRect/>
          </a:stretch>
        </p:blipFill>
        <p:spPr>
          <a:xfrm>
            <a:off x="11555569" y="6404180"/>
            <a:ext cx="490801" cy="265779"/>
          </a:xfrm>
          <a:prstGeom prst="rect">
            <a:avLst/>
          </a:prstGeom>
        </p:spPr>
      </p:pic>
      <p:sp>
        <p:nvSpPr>
          <p:cNvPr id="6" name="Footer Placeholder 4">
            <a:extLst>
              <a:ext uri="{FF2B5EF4-FFF2-40B4-BE49-F238E27FC236}">
                <a16:creationId xmlns:a16="http://schemas.microsoft.com/office/drawing/2014/main" id="{09BD1896-8736-72F1-D034-2185819DEDBE}"/>
              </a:ext>
            </a:extLst>
          </p:cNvPr>
          <p:cNvSpPr>
            <a:spLocks noGrp="1"/>
          </p:cNvSpPr>
          <p:nvPr>
            <p:ph type="ftr" sz="quarter" idx="11"/>
          </p:nvPr>
        </p:nvSpPr>
        <p:spPr>
          <a:xfrm>
            <a:off x="838200" y="6311900"/>
            <a:ext cx="10515600" cy="409575"/>
          </a:xfrm>
          <a:prstGeom prst="rect">
            <a:avLst/>
          </a:prstGeom>
        </p:spPr>
        <p:txBody>
          <a:bodyPr/>
          <a:lstStyle/>
          <a:p>
            <a:pPr algn="l"/>
            <a:fld id="{61C9B584-852F-4056-BF30-ABA66A23FD41}" type="slidenum">
              <a:rPr lang="en-US" smtClean="0"/>
              <a:t>‹#›</a:t>
            </a:fld>
            <a:r>
              <a:rPr lang="en-US" dirty="0"/>
              <a:t>					</a:t>
            </a:r>
            <a:endParaRPr lang="en-US" dirty="0">
              <a:solidFill>
                <a:srgbClr val="256EAB"/>
              </a:solidFill>
            </a:endParaRPr>
          </a:p>
        </p:txBody>
      </p:sp>
    </p:spTree>
    <p:extLst>
      <p:ext uri="{BB962C8B-B14F-4D97-AF65-F5344CB8AC3E}">
        <p14:creationId xmlns:p14="http://schemas.microsoft.com/office/powerpoint/2010/main" val="18199099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0CAB1B8D-398B-8493-FB62-655CE4B3A4FC}"/>
              </a:ext>
            </a:extLst>
          </p:cNvPr>
          <p:cNvSpPr>
            <a:spLocks noGrp="1"/>
          </p:cNvSpPr>
          <p:nvPr>
            <p:ph type="ftr" sz="quarter" idx="3"/>
          </p:nvPr>
        </p:nvSpPr>
        <p:spPr>
          <a:xfrm>
            <a:off x="838200" y="6311900"/>
            <a:ext cx="10515600" cy="409575"/>
          </a:xfrm>
          <a:prstGeom prst="rect">
            <a:avLst/>
          </a:prstGeom>
        </p:spPr>
        <p:txBody>
          <a:bodyPr/>
          <a:lstStyle>
            <a:lvl1pPr>
              <a:defRPr sz="1100">
                <a:solidFill>
                  <a:schemeClr val="tx1">
                    <a:lumMod val="50000"/>
                    <a:lumOff val="50000"/>
                  </a:schemeClr>
                </a:solidFill>
                <a:latin typeface="Arial" panose="020B0604020202020204" pitchFamily="34" charset="0"/>
                <a:cs typeface="Arial" panose="020B0604020202020204" pitchFamily="34" charset="0"/>
              </a:defRPr>
            </a:lvl1pPr>
          </a:lstStyle>
          <a:p>
            <a:fld id="{61C9B584-852F-4056-BF30-ABA66A23FD41}" type="slidenum">
              <a:rPr lang="en-US" smtClean="0"/>
              <a:pPr/>
              <a:t>‹#›</a:t>
            </a:fld>
            <a:r>
              <a:rPr lang="en-US" dirty="0"/>
              <a:t>					</a:t>
            </a:r>
          </a:p>
        </p:txBody>
      </p:sp>
    </p:spTree>
    <p:extLst>
      <p:ext uri="{BB962C8B-B14F-4D97-AF65-F5344CB8AC3E}">
        <p14:creationId xmlns:p14="http://schemas.microsoft.com/office/powerpoint/2010/main" val="4049621675"/>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62" r:id="rId3"/>
    <p:sldLayoutId id="2147483664" r:id="rId4"/>
  </p:sldLayoutIdLst>
  <p:hf sldNum="0" hdr="0" dt="0"/>
  <p:txStyles>
    <p:title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noFill/>
          </a:ln>
          <a:solidFill>
            <a:srgbClr val="256EA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rgbClr val="256EA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rgbClr val="256EA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rgbClr val="256EA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rgbClr val="256EA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8.pn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9.png"/><Relationship Id="rId7" Type="http://schemas.openxmlformats.org/officeDocument/2006/relationships/diagramQuickStyle" Target="../diagrams/quickStyle5.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50.jpeg"/><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52.jpeg"/><Relationship Id="rId7" Type="http://schemas.openxmlformats.org/officeDocument/2006/relationships/diagramQuickStyle" Target="../diagrams/quickStyle7.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53.jpeg"/><Relationship Id="rId9" Type="http://schemas.microsoft.com/office/2007/relationships/diagramDrawing" Target="../diagrams/drawing7.xml"/></Relationships>
</file>

<file path=ppt/slides/_rels/slide1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55.jpeg"/><Relationship Id="rId7" Type="http://schemas.openxmlformats.org/officeDocument/2006/relationships/diagramColors" Target="../diagrams/colors9.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71.png"/><Relationship Id="rId7" Type="http://schemas.openxmlformats.org/officeDocument/2006/relationships/diagramColors" Target="../diagrams/colors11.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microsoft.com/office/2007/relationships/hdphoto" Target="../media/hdphoto1.wdp"/><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microsoft.com/office/2007/relationships/hdphoto" Target="../media/hdphoto1.wdp"/><Relationship Id="rId9" Type="http://schemas.openxmlformats.org/officeDocument/2006/relationships/image" Target="../media/image15.png"/><Relationship Id="rId14"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17.jpeg"/><Relationship Id="rId3" Type="http://schemas.openxmlformats.org/officeDocument/2006/relationships/image" Target="../media/image4.png"/><Relationship Id="rId7" Type="http://schemas.openxmlformats.org/officeDocument/2006/relationships/image" Target="../media/image23.jpeg"/><Relationship Id="rId12" Type="http://schemas.openxmlformats.org/officeDocument/2006/relationships/image" Target="../media/image16.jpeg"/><Relationship Id="rId17" Type="http://schemas.openxmlformats.org/officeDocument/2006/relationships/image" Target="../media/image20.jpeg"/><Relationship Id="rId2" Type="http://schemas.openxmlformats.org/officeDocument/2006/relationships/notesSlide" Target="../notesSlides/notesSlide4.xml"/><Relationship Id="rId16"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22.jpeg"/><Relationship Id="rId11" Type="http://schemas.openxmlformats.org/officeDocument/2006/relationships/image" Target="../media/image15.png"/><Relationship Id="rId5" Type="http://schemas.openxmlformats.org/officeDocument/2006/relationships/image" Target="../media/image21.jpeg"/><Relationship Id="rId15" Type="http://schemas.openxmlformats.org/officeDocument/2006/relationships/image" Target="../media/image27.jpeg"/><Relationship Id="rId10" Type="http://schemas.openxmlformats.org/officeDocument/2006/relationships/image" Target="../media/image26.jpeg"/><Relationship Id="rId4" Type="http://schemas.microsoft.com/office/2007/relationships/hdphoto" Target="../media/hdphoto1.wdp"/><Relationship Id="rId9" Type="http://schemas.openxmlformats.org/officeDocument/2006/relationships/image" Target="../media/image25.jpe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44.jpe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41.jpg"/><Relationship Id="rId2" Type="http://schemas.openxmlformats.org/officeDocument/2006/relationships/notesSlide" Target="../notesSlides/notesSlide5.xml"/><Relationship Id="rId16" Type="http://schemas.openxmlformats.org/officeDocument/2006/relationships/image" Target="../media/image40.jpeg"/><Relationship Id="rId20"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9.jpg"/><Relationship Id="rId10" Type="http://schemas.openxmlformats.org/officeDocument/2006/relationships/image" Target="../media/image34.jpeg"/><Relationship Id="rId19" Type="http://schemas.openxmlformats.org/officeDocument/2006/relationships/image" Target="../media/image42.jpeg"/><Relationship Id="rId4" Type="http://schemas.microsoft.com/office/2007/relationships/hdphoto" Target="../media/hdphoto1.wdp"/><Relationship Id="rId9" Type="http://schemas.openxmlformats.org/officeDocument/2006/relationships/image" Target="../media/image33.jpeg"/><Relationship Id="rId14" Type="http://schemas.openxmlformats.org/officeDocument/2006/relationships/image" Target="../media/image38.jp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5.jpe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DEQ Solid Waste Regulatory Update</a:t>
            </a:r>
          </a:p>
        </p:txBody>
      </p:sp>
      <p:sp>
        <p:nvSpPr>
          <p:cNvPr id="3" name="Subtitle 2"/>
          <p:cNvSpPr>
            <a:spLocks noGrp="1"/>
          </p:cNvSpPr>
          <p:nvPr>
            <p:ph type="subTitle" idx="1"/>
          </p:nvPr>
        </p:nvSpPr>
        <p:spPr/>
        <p:txBody>
          <a:bodyPr>
            <a:normAutofit lnSpcReduction="10000"/>
          </a:bodyPr>
          <a:lstStyle/>
          <a:p>
            <a:r>
              <a:rPr lang="en-US" dirty="0"/>
              <a:t>2025 SWANA Regulatory Training</a:t>
            </a:r>
          </a:p>
        </p:txBody>
      </p:sp>
      <p:sp>
        <p:nvSpPr>
          <p:cNvPr id="11" name="Text Placeholder 5">
            <a:extLst>
              <a:ext uri="{FF2B5EF4-FFF2-40B4-BE49-F238E27FC236}">
                <a16:creationId xmlns:a16="http://schemas.microsoft.com/office/drawing/2014/main" id="{46CAE371-000A-975A-0DE2-E96795642B6E}"/>
              </a:ext>
            </a:extLst>
          </p:cNvPr>
          <p:cNvSpPr txBox="1">
            <a:spLocks/>
          </p:cNvSpPr>
          <p:nvPr/>
        </p:nvSpPr>
        <p:spPr>
          <a:xfrm>
            <a:off x="1523999" y="6009663"/>
            <a:ext cx="4271494" cy="2743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baseline="0">
                <a:ln>
                  <a:noFill/>
                </a:ln>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rgbClr val="256EA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rgbClr val="256EA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rgbClr val="256EA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rgbClr val="256EA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October 16, 2025</a:t>
            </a:r>
          </a:p>
        </p:txBody>
      </p:sp>
      <p:sp>
        <p:nvSpPr>
          <p:cNvPr id="12" name="Footer Placeholder 6">
            <a:extLst>
              <a:ext uri="{FF2B5EF4-FFF2-40B4-BE49-F238E27FC236}">
                <a16:creationId xmlns:a16="http://schemas.microsoft.com/office/drawing/2014/main" id="{F6FEE655-9C3D-A9B2-63F5-D93963BDFE9E}"/>
              </a:ext>
            </a:extLst>
          </p:cNvPr>
          <p:cNvSpPr txBox="1">
            <a:spLocks/>
          </p:cNvSpPr>
          <p:nvPr/>
        </p:nvSpPr>
        <p:spPr>
          <a:xfrm>
            <a:off x="1523998" y="5684208"/>
            <a:ext cx="4992711" cy="2743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baseline="0">
                <a:ln>
                  <a:noFill/>
                </a:ln>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rgbClr val="256EA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rgbClr val="256EA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rgbClr val="256EA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rgbClr val="256EA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Virginia Department of Environmental Quality</a:t>
            </a:r>
            <a:endParaRPr lang="en-US" dirty="0">
              <a:solidFill>
                <a:srgbClr val="256EAB"/>
              </a:solidFill>
            </a:endParaRPr>
          </a:p>
        </p:txBody>
      </p:sp>
      <p:sp>
        <p:nvSpPr>
          <p:cNvPr id="13" name="Text Placeholder 8">
            <a:extLst>
              <a:ext uri="{FF2B5EF4-FFF2-40B4-BE49-F238E27FC236}">
                <a16:creationId xmlns:a16="http://schemas.microsoft.com/office/drawing/2014/main" id="{CBB5F9AD-184F-8223-F98C-50CEA33B216D}"/>
              </a:ext>
            </a:extLst>
          </p:cNvPr>
          <p:cNvSpPr>
            <a:spLocks noGrp="1"/>
          </p:cNvSpPr>
          <p:nvPr>
            <p:ph type="body" sz="quarter" idx="10"/>
          </p:nvPr>
        </p:nvSpPr>
        <p:spPr>
          <a:xfrm>
            <a:off x="1523999" y="5033296"/>
            <a:ext cx="6517342" cy="274320"/>
          </a:xfrm>
        </p:spPr>
        <p:txBody>
          <a:bodyPr/>
          <a:lstStyle/>
          <a:p>
            <a:r>
              <a:rPr lang="en-US" dirty="0"/>
              <a:t>Priscilla Rohrer</a:t>
            </a:r>
          </a:p>
        </p:txBody>
      </p:sp>
      <p:sp>
        <p:nvSpPr>
          <p:cNvPr id="14" name="Text Placeholder 10">
            <a:extLst>
              <a:ext uri="{FF2B5EF4-FFF2-40B4-BE49-F238E27FC236}">
                <a16:creationId xmlns:a16="http://schemas.microsoft.com/office/drawing/2014/main" id="{CE4B9F61-D396-8303-EBA0-38571C1CBC75}"/>
              </a:ext>
            </a:extLst>
          </p:cNvPr>
          <p:cNvSpPr>
            <a:spLocks noGrp="1"/>
          </p:cNvSpPr>
          <p:nvPr>
            <p:ph type="body" sz="quarter" idx="11"/>
          </p:nvPr>
        </p:nvSpPr>
        <p:spPr>
          <a:xfrm>
            <a:off x="1523999" y="5358752"/>
            <a:ext cx="4271494" cy="274320"/>
          </a:xfrm>
        </p:spPr>
        <p:txBody>
          <a:bodyPr/>
          <a:lstStyle/>
          <a:p>
            <a:r>
              <a:rPr lang="en-US" dirty="0"/>
              <a:t>Solid Waste Compliance Coordinator</a:t>
            </a:r>
          </a:p>
        </p:txBody>
      </p:sp>
    </p:spTree>
    <p:extLst>
      <p:ext uri="{BB962C8B-B14F-4D97-AF65-F5344CB8AC3E}">
        <p14:creationId xmlns:p14="http://schemas.microsoft.com/office/powerpoint/2010/main" val="2197890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E7E7F-2ED4-34DA-4D6D-E5702B9E84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A2AB01-BDBA-DD83-5D76-2F3C722040E0}"/>
              </a:ext>
            </a:extLst>
          </p:cNvPr>
          <p:cNvSpPr>
            <a:spLocks noGrp="1"/>
          </p:cNvSpPr>
          <p:nvPr>
            <p:ph type="title"/>
          </p:nvPr>
        </p:nvSpPr>
        <p:spPr/>
        <p:txBody>
          <a:bodyPr>
            <a:normAutofit/>
          </a:bodyPr>
          <a:lstStyle/>
          <a:p>
            <a:r>
              <a:rPr lang="en-US" dirty="0"/>
              <a:t>Coal Combustion Byproduct (CCB) Reg. Amendment – </a:t>
            </a:r>
            <a:br>
              <a:rPr lang="en-US" dirty="0"/>
            </a:br>
            <a:r>
              <a:rPr lang="en-US" dirty="0"/>
              <a:t>Stormwater Citation Correction</a:t>
            </a:r>
          </a:p>
        </p:txBody>
      </p:sp>
      <p:sp>
        <p:nvSpPr>
          <p:cNvPr id="3" name="Content Placeholder 2">
            <a:extLst>
              <a:ext uri="{FF2B5EF4-FFF2-40B4-BE49-F238E27FC236}">
                <a16:creationId xmlns:a16="http://schemas.microsoft.com/office/drawing/2014/main" id="{F9368CD0-1FA1-8B27-A3A7-22066072DE30}"/>
              </a:ext>
            </a:extLst>
          </p:cNvPr>
          <p:cNvSpPr>
            <a:spLocks noGrp="1"/>
          </p:cNvSpPr>
          <p:nvPr>
            <p:ph idx="1"/>
          </p:nvPr>
        </p:nvSpPr>
        <p:spPr>
          <a:xfrm>
            <a:off x="838200" y="1825625"/>
            <a:ext cx="5576000" cy="4351338"/>
          </a:xfrm>
        </p:spPr>
        <p:txBody>
          <a:bodyPr/>
          <a:lstStyle/>
          <a:p>
            <a:pPr>
              <a:spcAft>
                <a:spcPts val="1200"/>
              </a:spcAft>
            </a:pPr>
            <a:r>
              <a:rPr lang="en-US" sz="2400" dirty="0"/>
              <a:t>Erosion and Sediment Control Regulations (9VAC25-840) repealed and replaced July 1, 2024</a:t>
            </a:r>
          </a:p>
          <a:p>
            <a:pPr>
              <a:spcAft>
                <a:spcPts val="1200"/>
              </a:spcAft>
            </a:pPr>
            <a:r>
              <a:rPr lang="en-US" sz="2400" dirty="0"/>
              <a:t>Corrects citation reference to Virginia Erosion and Stormwater Management Regulation (9VAC25-875)</a:t>
            </a:r>
          </a:p>
          <a:p>
            <a:pPr>
              <a:spcAft>
                <a:spcPts val="1200"/>
              </a:spcAft>
            </a:pPr>
            <a:r>
              <a:rPr lang="en-US" sz="2400" b="1" dirty="0">
                <a:solidFill>
                  <a:schemeClr val="accent1"/>
                </a:solidFill>
              </a:rPr>
              <a:t>Approved, Effective 1/15/25</a:t>
            </a:r>
          </a:p>
          <a:p>
            <a:endParaRPr lang="en-US" dirty="0"/>
          </a:p>
        </p:txBody>
      </p:sp>
      <p:sp>
        <p:nvSpPr>
          <p:cNvPr id="4" name="Footer Placeholder 3">
            <a:extLst>
              <a:ext uri="{FF2B5EF4-FFF2-40B4-BE49-F238E27FC236}">
                <a16:creationId xmlns:a16="http://schemas.microsoft.com/office/drawing/2014/main" id="{0626794B-D4B1-FAB3-AD03-D56B87BF4C31}"/>
              </a:ext>
            </a:extLst>
          </p:cNvPr>
          <p:cNvSpPr>
            <a:spLocks noGrp="1"/>
          </p:cNvSpPr>
          <p:nvPr>
            <p:ph type="ftr" sz="quarter" idx="11"/>
          </p:nvPr>
        </p:nvSpPr>
        <p:spPr/>
        <p:txBody>
          <a:bodyPr/>
          <a:lstStyle/>
          <a:p>
            <a:pPr algn="l"/>
            <a:fld id="{61C9B584-852F-4056-BF30-ABA66A23FD41}" type="slidenum">
              <a:rPr lang="en-US" smtClean="0"/>
              <a:t>10</a:t>
            </a:fld>
            <a:r>
              <a:rPr lang="en-US"/>
              <a:t>					</a:t>
            </a:r>
            <a:endParaRPr lang="en-US">
              <a:solidFill>
                <a:srgbClr val="256EAB"/>
              </a:solidFill>
            </a:endParaRPr>
          </a:p>
        </p:txBody>
      </p:sp>
      <p:graphicFrame>
        <p:nvGraphicFramePr>
          <p:cNvPr id="11" name="Diagram 10">
            <a:extLst>
              <a:ext uri="{FF2B5EF4-FFF2-40B4-BE49-F238E27FC236}">
                <a16:creationId xmlns:a16="http://schemas.microsoft.com/office/drawing/2014/main" id="{2E844398-42D1-31FB-AFD9-1D2D44C5E948}"/>
              </a:ext>
            </a:extLst>
          </p:cNvPr>
          <p:cNvGraphicFramePr/>
          <p:nvPr>
            <p:extLst>
              <p:ext uri="{D42A27DB-BD31-4B8C-83A1-F6EECF244321}">
                <p14:modId xmlns:p14="http://schemas.microsoft.com/office/powerpoint/2010/main" val="4238720507"/>
              </p:ext>
            </p:extLst>
          </p:nvPr>
        </p:nvGraphicFramePr>
        <p:xfrm>
          <a:off x="179165" y="5748755"/>
          <a:ext cx="11833670" cy="5168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stormwater wet detention pond">
            <a:extLst>
              <a:ext uri="{FF2B5EF4-FFF2-40B4-BE49-F238E27FC236}">
                <a16:creationId xmlns:a16="http://schemas.microsoft.com/office/drawing/2014/main" id="{532C739C-97C3-11CF-C74D-C866F90E71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8202" y="1654782"/>
            <a:ext cx="4879927" cy="3659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549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267BE-78D7-37BC-76D3-FA87BD788EAB}"/>
              </a:ext>
            </a:extLst>
          </p:cNvPr>
          <p:cNvSpPr>
            <a:spLocks noGrp="1"/>
          </p:cNvSpPr>
          <p:nvPr>
            <p:ph type="title"/>
          </p:nvPr>
        </p:nvSpPr>
        <p:spPr>
          <a:xfrm>
            <a:off x="838198" y="365125"/>
            <a:ext cx="9433957" cy="1346729"/>
          </a:xfrm>
        </p:spPr>
        <p:txBody>
          <a:bodyPr>
            <a:normAutofit/>
          </a:bodyPr>
          <a:lstStyle/>
          <a:p>
            <a:r>
              <a:rPr lang="en-US" dirty="0">
                <a:latin typeface="Arial"/>
                <a:cs typeface="Arial"/>
              </a:rPr>
              <a:t>Hazardous Materials Transport Reg. Amendment – 2024 Annual Update</a:t>
            </a:r>
          </a:p>
        </p:txBody>
      </p:sp>
      <p:sp>
        <p:nvSpPr>
          <p:cNvPr id="3" name="Content Placeholder 2">
            <a:extLst>
              <a:ext uri="{FF2B5EF4-FFF2-40B4-BE49-F238E27FC236}">
                <a16:creationId xmlns:a16="http://schemas.microsoft.com/office/drawing/2014/main" id="{6CC736A2-1B9E-8FEB-5821-A4F352E91C51}"/>
              </a:ext>
            </a:extLst>
          </p:cNvPr>
          <p:cNvSpPr>
            <a:spLocks noGrp="1"/>
          </p:cNvSpPr>
          <p:nvPr>
            <p:ph idx="1"/>
          </p:nvPr>
        </p:nvSpPr>
        <p:spPr>
          <a:xfrm>
            <a:off x="838200" y="1825625"/>
            <a:ext cx="6698064" cy="4351338"/>
          </a:xfrm>
        </p:spPr>
        <p:txBody>
          <a:bodyPr/>
          <a:lstStyle/>
          <a:p>
            <a:pPr>
              <a:spcAft>
                <a:spcPts val="1200"/>
              </a:spcAft>
            </a:pPr>
            <a:r>
              <a:rPr lang="en-US" sz="2400" dirty="0"/>
              <a:t>US DOT updates the federal regulations governing transport of hazardous materials under Title 49 of the Code of Federal Regulations</a:t>
            </a:r>
          </a:p>
          <a:p>
            <a:pPr>
              <a:spcAft>
                <a:spcPts val="1200"/>
              </a:spcAft>
            </a:pPr>
            <a:r>
              <a:rPr lang="en-US" sz="2400" dirty="0"/>
              <a:t>VA adopts sections of Title 49 by reference</a:t>
            </a:r>
          </a:p>
          <a:p>
            <a:pPr>
              <a:spcAft>
                <a:spcPts val="1200"/>
              </a:spcAft>
            </a:pPr>
            <a:r>
              <a:rPr lang="en-US" sz="2400" dirty="0"/>
              <a:t>VA State Police inspects and enforces requirements</a:t>
            </a:r>
          </a:p>
          <a:p>
            <a:pPr>
              <a:spcAft>
                <a:spcPts val="1200"/>
              </a:spcAft>
            </a:pPr>
            <a:r>
              <a:rPr lang="en-US" sz="2400" b="1" dirty="0">
                <a:solidFill>
                  <a:schemeClr val="accent1"/>
                </a:solidFill>
              </a:rPr>
              <a:t>Approved, Effective 1/15/25</a:t>
            </a:r>
          </a:p>
          <a:p>
            <a:endParaRPr lang="en-US" dirty="0"/>
          </a:p>
        </p:txBody>
      </p:sp>
      <p:sp>
        <p:nvSpPr>
          <p:cNvPr id="4" name="Footer Placeholder 3">
            <a:extLst>
              <a:ext uri="{FF2B5EF4-FFF2-40B4-BE49-F238E27FC236}">
                <a16:creationId xmlns:a16="http://schemas.microsoft.com/office/drawing/2014/main" id="{A3ED4F2F-1913-F074-2297-2EC4326B76B3}"/>
              </a:ext>
            </a:extLst>
          </p:cNvPr>
          <p:cNvSpPr>
            <a:spLocks noGrp="1"/>
          </p:cNvSpPr>
          <p:nvPr>
            <p:ph type="ftr" sz="quarter" idx="11"/>
          </p:nvPr>
        </p:nvSpPr>
        <p:spPr/>
        <p:txBody>
          <a:bodyPr/>
          <a:lstStyle/>
          <a:p>
            <a:pPr algn="l"/>
            <a:fld id="{61C9B584-852F-4056-BF30-ABA66A23FD41}" type="slidenum">
              <a:rPr lang="en-US" smtClean="0"/>
              <a:t>11</a:t>
            </a:fld>
            <a:r>
              <a:rPr lang="en-US"/>
              <a:t>					</a:t>
            </a:r>
            <a:endParaRPr lang="en-US">
              <a:solidFill>
                <a:srgbClr val="256EAB"/>
              </a:solidFill>
            </a:endParaRPr>
          </a:p>
        </p:txBody>
      </p:sp>
      <p:pic>
        <p:nvPicPr>
          <p:cNvPr id="11" name="Picture 6" descr="DOT Solicits Proposals for Contract to Support Federal Transit  Administration PMO - GovCon Wire">
            <a:extLst>
              <a:ext uri="{FF2B5EF4-FFF2-40B4-BE49-F238E27FC236}">
                <a16:creationId xmlns:a16="http://schemas.microsoft.com/office/drawing/2014/main" id="{F38882BF-8B17-A480-B175-1C5DD13C74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667" t="14199" r="30666" b="13057"/>
          <a:stretch/>
        </p:blipFill>
        <p:spPr bwMode="auto">
          <a:xfrm>
            <a:off x="7908120" y="1618607"/>
            <a:ext cx="3677628" cy="36207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a:extLst>
              <a:ext uri="{FF2B5EF4-FFF2-40B4-BE49-F238E27FC236}">
                <a16:creationId xmlns:a16="http://schemas.microsoft.com/office/drawing/2014/main" id="{E22050C2-C6D3-CAB7-0BA4-1E05B1A23256}"/>
              </a:ext>
            </a:extLst>
          </p:cNvPr>
          <p:cNvGraphicFramePr/>
          <p:nvPr>
            <p:extLst>
              <p:ext uri="{D42A27DB-BD31-4B8C-83A1-F6EECF244321}">
                <p14:modId xmlns:p14="http://schemas.microsoft.com/office/powerpoint/2010/main" val="350959434"/>
              </p:ext>
            </p:extLst>
          </p:nvPr>
        </p:nvGraphicFramePr>
        <p:xfrm>
          <a:off x="179165" y="5748756"/>
          <a:ext cx="11833670" cy="5168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50748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90DD3-A2A7-6380-7805-ADB1A6283C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CE2FA0-447D-356D-B1D4-F393669F6FAE}"/>
              </a:ext>
            </a:extLst>
          </p:cNvPr>
          <p:cNvSpPr>
            <a:spLocks noGrp="1"/>
          </p:cNvSpPr>
          <p:nvPr>
            <p:ph type="title"/>
          </p:nvPr>
        </p:nvSpPr>
        <p:spPr>
          <a:xfrm>
            <a:off x="838200" y="365125"/>
            <a:ext cx="8392790" cy="1325563"/>
          </a:xfrm>
        </p:spPr>
        <p:txBody>
          <a:bodyPr>
            <a:normAutofit/>
          </a:bodyPr>
          <a:lstStyle/>
          <a:p>
            <a:r>
              <a:rPr lang="en-US" dirty="0"/>
              <a:t>Regulated Medical Waste Reg. Amendment –Category A Waste Update</a:t>
            </a:r>
          </a:p>
        </p:txBody>
      </p:sp>
      <p:sp>
        <p:nvSpPr>
          <p:cNvPr id="3" name="Content Placeholder 2">
            <a:extLst>
              <a:ext uri="{FF2B5EF4-FFF2-40B4-BE49-F238E27FC236}">
                <a16:creationId xmlns:a16="http://schemas.microsoft.com/office/drawing/2014/main" id="{1DCF4EAA-69B1-644F-37A8-9449CA12B7E6}"/>
              </a:ext>
            </a:extLst>
          </p:cNvPr>
          <p:cNvSpPr>
            <a:spLocks noGrp="1"/>
          </p:cNvSpPr>
          <p:nvPr>
            <p:ph idx="1"/>
          </p:nvPr>
        </p:nvSpPr>
        <p:spPr>
          <a:xfrm>
            <a:off x="838200" y="1825625"/>
            <a:ext cx="7865749" cy="3972274"/>
          </a:xfrm>
        </p:spPr>
        <p:txBody>
          <a:bodyPr>
            <a:normAutofit/>
          </a:bodyPr>
          <a:lstStyle/>
          <a:p>
            <a:pPr>
              <a:spcAft>
                <a:spcPts val="1200"/>
              </a:spcAft>
            </a:pPr>
            <a:r>
              <a:rPr lang="en-US" sz="2400" dirty="0"/>
              <a:t>Incorporates 2024 federal Category A Waste guidance by reference</a:t>
            </a:r>
          </a:p>
          <a:p>
            <a:pPr>
              <a:spcAft>
                <a:spcPts val="1200"/>
              </a:spcAft>
            </a:pPr>
            <a:r>
              <a:rPr lang="en-US" sz="2400" dirty="0"/>
              <a:t>Reflects modern terminology for Mpox virus</a:t>
            </a:r>
          </a:p>
          <a:p>
            <a:pPr>
              <a:spcAft>
                <a:spcPts val="1200"/>
              </a:spcAft>
            </a:pPr>
            <a:r>
              <a:rPr lang="en-US" sz="2400" dirty="0"/>
              <a:t>Clarifies that NO patient waste from Mpox virus is considered Category A waste</a:t>
            </a:r>
          </a:p>
          <a:p>
            <a:pPr>
              <a:spcAft>
                <a:spcPts val="1200"/>
              </a:spcAft>
            </a:pPr>
            <a:r>
              <a:rPr lang="en-US" sz="2400" dirty="0"/>
              <a:t>Adds protocols for handling Marburg virus waste (same as Ebola, patient waste IS Category A)</a:t>
            </a:r>
          </a:p>
          <a:p>
            <a:pPr>
              <a:spcAft>
                <a:spcPts val="1200"/>
              </a:spcAft>
            </a:pPr>
            <a:r>
              <a:rPr lang="en-US" sz="2400" b="1" dirty="0">
                <a:solidFill>
                  <a:schemeClr val="accent1"/>
                </a:solidFill>
              </a:rPr>
              <a:t>Approved, Effective 5/22/25</a:t>
            </a:r>
          </a:p>
        </p:txBody>
      </p:sp>
      <p:sp>
        <p:nvSpPr>
          <p:cNvPr id="4" name="Footer Placeholder 3">
            <a:extLst>
              <a:ext uri="{FF2B5EF4-FFF2-40B4-BE49-F238E27FC236}">
                <a16:creationId xmlns:a16="http://schemas.microsoft.com/office/drawing/2014/main" id="{FF2A99E0-43F1-CD25-DA02-97D4A822992C}"/>
              </a:ext>
            </a:extLst>
          </p:cNvPr>
          <p:cNvSpPr>
            <a:spLocks noGrp="1"/>
          </p:cNvSpPr>
          <p:nvPr>
            <p:ph type="ftr" sz="quarter" idx="11"/>
          </p:nvPr>
        </p:nvSpPr>
        <p:spPr/>
        <p:txBody>
          <a:bodyPr/>
          <a:lstStyle/>
          <a:p>
            <a:pPr algn="l"/>
            <a:fld id="{61C9B584-852F-4056-BF30-ABA66A23FD41}" type="slidenum">
              <a:rPr lang="en-US" smtClean="0"/>
              <a:t>12</a:t>
            </a:fld>
            <a:r>
              <a:rPr lang="en-US"/>
              <a:t>					</a:t>
            </a:r>
            <a:endParaRPr lang="en-US">
              <a:solidFill>
                <a:srgbClr val="256EAB"/>
              </a:solidFill>
            </a:endParaRPr>
          </a:p>
        </p:txBody>
      </p:sp>
      <p:grpSp>
        <p:nvGrpSpPr>
          <p:cNvPr id="6" name="Group 5">
            <a:extLst>
              <a:ext uri="{FF2B5EF4-FFF2-40B4-BE49-F238E27FC236}">
                <a16:creationId xmlns:a16="http://schemas.microsoft.com/office/drawing/2014/main" id="{1D4178A0-512A-2EF2-AFC5-D02294445750}"/>
              </a:ext>
            </a:extLst>
          </p:cNvPr>
          <p:cNvGrpSpPr/>
          <p:nvPr/>
        </p:nvGrpSpPr>
        <p:grpSpPr>
          <a:xfrm>
            <a:off x="8742649" y="3429000"/>
            <a:ext cx="2740339" cy="1964958"/>
            <a:chOff x="6427235" y="1237255"/>
            <a:chExt cx="2333625" cy="1673324"/>
          </a:xfrm>
        </p:grpSpPr>
        <p:pic>
          <p:nvPicPr>
            <p:cNvPr id="7" name="Picture 6">
              <a:extLst>
                <a:ext uri="{FF2B5EF4-FFF2-40B4-BE49-F238E27FC236}">
                  <a16:creationId xmlns:a16="http://schemas.microsoft.com/office/drawing/2014/main" id="{B9ACF8A1-A869-D4F6-022D-C5371F15C0C9}"/>
                </a:ext>
              </a:extLst>
            </p:cNvPr>
            <p:cNvPicPr>
              <a:picLocks noChangeAspect="1"/>
            </p:cNvPicPr>
            <p:nvPr/>
          </p:nvPicPr>
          <p:blipFill>
            <a:blip r:embed="rId3"/>
            <a:stretch>
              <a:fillRect/>
            </a:stretch>
          </p:blipFill>
          <p:spPr>
            <a:xfrm>
              <a:off x="6427235" y="1237255"/>
              <a:ext cx="2333625" cy="1430179"/>
            </a:xfrm>
            <a:prstGeom prst="rect">
              <a:avLst/>
            </a:prstGeom>
          </p:spPr>
        </p:pic>
        <p:sp>
          <p:nvSpPr>
            <p:cNvPr id="8" name="TextBox 7">
              <a:extLst>
                <a:ext uri="{FF2B5EF4-FFF2-40B4-BE49-F238E27FC236}">
                  <a16:creationId xmlns:a16="http://schemas.microsoft.com/office/drawing/2014/main" id="{393215BC-8279-BB96-BBF9-7575497EBFAE}"/>
                </a:ext>
              </a:extLst>
            </p:cNvPr>
            <p:cNvSpPr txBox="1"/>
            <p:nvPr/>
          </p:nvSpPr>
          <p:spPr>
            <a:xfrm>
              <a:off x="6633972" y="2648481"/>
              <a:ext cx="1920151" cy="262098"/>
            </a:xfrm>
            <a:prstGeom prst="rect">
              <a:avLst/>
            </a:prstGeom>
            <a:noFill/>
          </p:spPr>
          <p:txBody>
            <a:bodyPr wrap="square" rtlCol="0">
              <a:spAutoFit/>
            </a:bodyPr>
            <a:lstStyle/>
            <a:p>
              <a:pPr algn="ctr">
                <a:defRPr/>
              </a:pPr>
              <a:r>
                <a:rPr lang="en-US" sz="1400" dirty="0">
                  <a:solidFill>
                    <a:srgbClr val="404040"/>
                  </a:solidFill>
                  <a:latin typeface="Arial" panose="020B0604020202020204" pitchFamily="34" charset="0"/>
                  <a:cs typeface="Arial" panose="020B0604020202020204" pitchFamily="34" charset="0"/>
                </a:rPr>
                <a:t>Mpox Virus, CDC </a:t>
              </a:r>
            </a:p>
          </p:txBody>
        </p:sp>
      </p:grpSp>
      <p:grpSp>
        <p:nvGrpSpPr>
          <p:cNvPr id="9" name="Group 8">
            <a:extLst>
              <a:ext uri="{FF2B5EF4-FFF2-40B4-BE49-F238E27FC236}">
                <a16:creationId xmlns:a16="http://schemas.microsoft.com/office/drawing/2014/main" id="{07E10B2A-F3B1-8ED5-121A-77AC1F387745}"/>
              </a:ext>
            </a:extLst>
          </p:cNvPr>
          <p:cNvGrpSpPr/>
          <p:nvPr/>
        </p:nvGrpSpPr>
        <p:grpSpPr>
          <a:xfrm>
            <a:off x="9050707" y="365125"/>
            <a:ext cx="2124222" cy="2540510"/>
            <a:chOff x="6347188" y="4167279"/>
            <a:chExt cx="2124222" cy="2540510"/>
          </a:xfrm>
        </p:grpSpPr>
        <p:sp>
          <p:nvSpPr>
            <p:cNvPr id="10" name="TextBox 9">
              <a:extLst>
                <a:ext uri="{FF2B5EF4-FFF2-40B4-BE49-F238E27FC236}">
                  <a16:creationId xmlns:a16="http://schemas.microsoft.com/office/drawing/2014/main" id="{E8E2D280-AE95-AABD-99D3-A69DBBDB0448}"/>
                </a:ext>
              </a:extLst>
            </p:cNvPr>
            <p:cNvSpPr txBox="1"/>
            <p:nvPr/>
          </p:nvSpPr>
          <p:spPr>
            <a:xfrm>
              <a:off x="6347188" y="6400012"/>
              <a:ext cx="2124222" cy="307777"/>
            </a:xfrm>
            <a:prstGeom prst="rect">
              <a:avLst/>
            </a:prstGeom>
            <a:noFill/>
          </p:spPr>
          <p:txBody>
            <a:bodyPr wrap="square" rtlCol="0">
              <a:spAutoFit/>
            </a:bodyPr>
            <a:lstStyle/>
            <a:p>
              <a:pPr algn="ctr">
                <a:defRPr/>
              </a:pPr>
              <a:r>
                <a:rPr lang="en-US" sz="1400" dirty="0">
                  <a:solidFill>
                    <a:srgbClr val="404040"/>
                  </a:solidFill>
                  <a:latin typeface="Arial" panose="020B0604020202020204" pitchFamily="34" charset="0"/>
                  <a:cs typeface="Arial" panose="020B0604020202020204" pitchFamily="34" charset="0"/>
                </a:rPr>
                <a:t>Marburg Virus, CDC</a:t>
              </a:r>
            </a:p>
          </p:txBody>
        </p:sp>
        <p:pic>
          <p:nvPicPr>
            <p:cNvPr id="11" name="Picture 2">
              <a:extLst>
                <a:ext uri="{FF2B5EF4-FFF2-40B4-BE49-F238E27FC236}">
                  <a16:creationId xmlns:a16="http://schemas.microsoft.com/office/drawing/2014/main" id="{1D5FF246-5B76-BC59-545B-35513A957D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5227" y="4167279"/>
              <a:ext cx="1708144" cy="2232733"/>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4" name="Diagram 13">
            <a:extLst>
              <a:ext uri="{FF2B5EF4-FFF2-40B4-BE49-F238E27FC236}">
                <a16:creationId xmlns:a16="http://schemas.microsoft.com/office/drawing/2014/main" id="{3F515CF6-A4D0-308B-1B47-B5736E7E853D}"/>
              </a:ext>
            </a:extLst>
          </p:cNvPr>
          <p:cNvGraphicFramePr/>
          <p:nvPr>
            <p:extLst>
              <p:ext uri="{D42A27DB-BD31-4B8C-83A1-F6EECF244321}">
                <p14:modId xmlns:p14="http://schemas.microsoft.com/office/powerpoint/2010/main" val="2539492598"/>
              </p:ext>
            </p:extLst>
          </p:nvPr>
        </p:nvGraphicFramePr>
        <p:xfrm>
          <a:off x="179165" y="5744821"/>
          <a:ext cx="11833670" cy="5168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89081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23137-1277-B6E3-A388-9CC4C84089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4285B-F656-B7EC-2672-F7F674575F66}"/>
              </a:ext>
            </a:extLst>
          </p:cNvPr>
          <p:cNvSpPr>
            <a:spLocks noGrp="1"/>
          </p:cNvSpPr>
          <p:nvPr>
            <p:ph type="title"/>
          </p:nvPr>
        </p:nvSpPr>
        <p:spPr>
          <a:xfrm>
            <a:off x="838199" y="365125"/>
            <a:ext cx="10989623" cy="1325563"/>
          </a:xfrm>
        </p:spPr>
        <p:txBody>
          <a:bodyPr/>
          <a:lstStyle/>
          <a:p>
            <a:r>
              <a:rPr lang="en-US" dirty="0"/>
              <a:t>Hazardous Waste Reg. Amendment – 2023 Annual Update</a:t>
            </a:r>
          </a:p>
        </p:txBody>
      </p:sp>
      <p:sp>
        <p:nvSpPr>
          <p:cNvPr id="3" name="Content Placeholder 2">
            <a:extLst>
              <a:ext uri="{FF2B5EF4-FFF2-40B4-BE49-F238E27FC236}">
                <a16:creationId xmlns:a16="http://schemas.microsoft.com/office/drawing/2014/main" id="{5B52C985-F4D9-E87D-127F-3185FA1F369C}"/>
              </a:ext>
            </a:extLst>
          </p:cNvPr>
          <p:cNvSpPr>
            <a:spLocks noGrp="1"/>
          </p:cNvSpPr>
          <p:nvPr>
            <p:ph idx="1"/>
          </p:nvPr>
        </p:nvSpPr>
        <p:spPr>
          <a:xfrm>
            <a:off x="838200" y="1825625"/>
            <a:ext cx="8048679" cy="3962226"/>
          </a:xfrm>
        </p:spPr>
        <p:txBody>
          <a:bodyPr>
            <a:normAutofit fontScale="92500" lnSpcReduction="10000"/>
          </a:bodyPr>
          <a:lstStyle/>
          <a:p>
            <a:pPr>
              <a:spcAft>
                <a:spcPts val="1200"/>
              </a:spcAft>
            </a:pPr>
            <a:r>
              <a:rPr lang="en-US" sz="2400" dirty="0"/>
              <a:t>Incorporates federal EPA regulations by reference</a:t>
            </a:r>
          </a:p>
          <a:p>
            <a:pPr>
              <a:spcAft>
                <a:spcPts val="1200"/>
              </a:spcAft>
            </a:pPr>
            <a:r>
              <a:rPr lang="en-US" sz="2400" dirty="0">
                <a:latin typeface="Arial"/>
                <a:cs typeface="Arial"/>
              </a:rPr>
              <a:t>Updates Canada-specific hazardous waste import-export recovery and disposal operation codes</a:t>
            </a:r>
          </a:p>
          <a:p>
            <a:pPr>
              <a:spcAft>
                <a:spcPts val="1200"/>
              </a:spcAft>
            </a:pPr>
            <a:r>
              <a:rPr lang="en-US" sz="2400" dirty="0">
                <a:latin typeface="Arial"/>
                <a:cs typeface="Arial"/>
              </a:rPr>
              <a:t>Adds final exclusion for identifying and listing hazardous waste (Emerald Kalama Chemical – Kalama, Washington)</a:t>
            </a:r>
          </a:p>
          <a:p>
            <a:pPr>
              <a:spcAft>
                <a:spcPts val="1200"/>
              </a:spcAft>
            </a:pPr>
            <a:r>
              <a:rPr lang="en-US" sz="2400" dirty="0">
                <a:latin typeface="Arial"/>
                <a:cs typeface="Arial"/>
              </a:rPr>
              <a:t>Revises EPA Method 23: Determination of Polychlorinated Dibenzo-p-Dioxins and Polychlorinated Dibenzofurans from Stationary Sources</a:t>
            </a:r>
          </a:p>
          <a:p>
            <a:pPr>
              <a:spcAft>
                <a:spcPts val="1200"/>
              </a:spcAft>
            </a:pPr>
            <a:r>
              <a:rPr lang="en-US" sz="2400" b="1" dirty="0">
                <a:solidFill>
                  <a:schemeClr val="accent1"/>
                </a:solidFill>
              </a:rPr>
              <a:t>Approved, Effective 8/27/25</a:t>
            </a:r>
          </a:p>
          <a:p>
            <a:endParaRPr lang="en-US" dirty="0"/>
          </a:p>
        </p:txBody>
      </p:sp>
      <p:sp>
        <p:nvSpPr>
          <p:cNvPr id="4" name="Footer Placeholder 3">
            <a:extLst>
              <a:ext uri="{FF2B5EF4-FFF2-40B4-BE49-F238E27FC236}">
                <a16:creationId xmlns:a16="http://schemas.microsoft.com/office/drawing/2014/main" id="{76813287-67BB-123C-FCA5-7D5CC9CCC144}"/>
              </a:ext>
            </a:extLst>
          </p:cNvPr>
          <p:cNvSpPr>
            <a:spLocks noGrp="1"/>
          </p:cNvSpPr>
          <p:nvPr>
            <p:ph type="ftr" sz="quarter" idx="11"/>
          </p:nvPr>
        </p:nvSpPr>
        <p:spPr/>
        <p:txBody>
          <a:bodyPr/>
          <a:lstStyle/>
          <a:p>
            <a:pPr algn="l"/>
            <a:fld id="{61C9B584-852F-4056-BF30-ABA66A23FD41}" type="slidenum">
              <a:rPr lang="en-US" smtClean="0"/>
              <a:t>13</a:t>
            </a:fld>
            <a:r>
              <a:rPr lang="en-US"/>
              <a:t>					</a:t>
            </a:r>
            <a:endParaRPr lang="en-US">
              <a:solidFill>
                <a:srgbClr val="256EAB"/>
              </a:solidFill>
            </a:endParaRPr>
          </a:p>
        </p:txBody>
      </p:sp>
      <p:graphicFrame>
        <p:nvGraphicFramePr>
          <p:cNvPr id="10" name="Diagram 9">
            <a:extLst>
              <a:ext uri="{FF2B5EF4-FFF2-40B4-BE49-F238E27FC236}">
                <a16:creationId xmlns:a16="http://schemas.microsoft.com/office/drawing/2014/main" id="{BE68D1C6-667F-8D06-8C06-03F891D07EAC}"/>
              </a:ext>
            </a:extLst>
          </p:cNvPr>
          <p:cNvGraphicFramePr/>
          <p:nvPr>
            <p:extLst>
              <p:ext uri="{D42A27DB-BD31-4B8C-83A1-F6EECF244321}">
                <p14:modId xmlns:p14="http://schemas.microsoft.com/office/powerpoint/2010/main" val="907086066"/>
              </p:ext>
            </p:extLst>
          </p:nvPr>
        </p:nvGraphicFramePr>
        <p:xfrm>
          <a:off x="179165" y="5748755"/>
          <a:ext cx="11833670" cy="5168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6">
            <a:extLst>
              <a:ext uri="{FF2B5EF4-FFF2-40B4-BE49-F238E27FC236}">
                <a16:creationId xmlns:a16="http://schemas.microsoft.com/office/drawing/2014/main" id="{DCC9C224-D3B1-EB57-F995-BC338B947AF4}"/>
              </a:ext>
            </a:extLst>
          </p:cNvPr>
          <p:cNvPicPr>
            <a:picLocks noChangeAspect="1"/>
          </p:cNvPicPr>
          <p:nvPr/>
        </p:nvPicPr>
        <p:blipFill rotWithShape="1">
          <a:blip r:embed="rId8"/>
          <a:srcRect r="11040" b="10471"/>
          <a:stretch/>
        </p:blipFill>
        <p:spPr>
          <a:xfrm>
            <a:off x="8877586" y="1690688"/>
            <a:ext cx="3049320" cy="3706502"/>
          </a:xfrm>
          <a:prstGeom prst="rect">
            <a:avLst/>
          </a:prstGeom>
        </p:spPr>
      </p:pic>
    </p:spTree>
    <p:extLst>
      <p:ext uri="{BB962C8B-B14F-4D97-AF65-F5344CB8AC3E}">
        <p14:creationId xmlns:p14="http://schemas.microsoft.com/office/powerpoint/2010/main" val="3634362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8784-D9D9-C3B6-229A-18E0B15FD77C}"/>
              </a:ext>
            </a:extLst>
          </p:cNvPr>
          <p:cNvSpPr>
            <a:spLocks noGrp="1"/>
          </p:cNvSpPr>
          <p:nvPr>
            <p:ph type="title"/>
          </p:nvPr>
        </p:nvSpPr>
        <p:spPr>
          <a:xfrm>
            <a:off x="838199" y="365125"/>
            <a:ext cx="11001499" cy="1325563"/>
          </a:xfrm>
        </p:spPr>
        <p:txBody>
          <a:bodyPr/>
          <a:lstStyle/>
          <a:p>
            <a:r>
              <a:rPr lang="en-US" dirty="0"/>
              <a:t>Hazardous Waste Reg. Amendment – 2024 Annual Update</a:t>
            </a:r>
          </a:p>
        </p:txBody>
      </p:sp>
      <p:sp>
        <p:nvSpPr>
          <p:cNvPr id="3" name="Content Placeholder 2">
            <a:extLst>
              <a:ext uri="{FF2B5EF4-FFF2-40B4-BE49-F238E27FC236}">
                <a16:creationId xmlns:a16="http://schemas.microsoft.com/office/drawing/2014/main" id="{57E30A70-478B-FE1D-0BFD-5950C70759F5}"/>
              </a:ext>
            </a:extLst>
          </p:cNvPr>
          <p:cNvSpPr>
            <a:spLocks noGrp="1"/>
          </p:cNvSpPr>
          <p:nvPr>
            <p:ph idx="1"/>
          </p:nvPr>
        </p:nvSpPr>
        <p:spPr>
          <a:xfrm>
            <a:off x="838200" y="1825625"/>
            <a:ext cx="5533659" cy="4351338"/>
          </a:xfrm>
        </p:spPr>
        <p:txBody>
          <a:bodyPr>
            <a:normAutofit/>
          </a:bodyPr>
          <a:lstStyle/>
          <a:p>
            <a:pPr>
              <a:lnSpc>
                <a:spcPct val="80000"/>
              </a:lnSpc>
              <a:spcAft>
                <a:spcPts val="1200"/>
              </a:spcAft>
            </a:pPr>
            <a:r>
              <a:rPr lang="en-US" sz="2400" dirty="0"/>
              <a:t>Incorporates federal EPA regulations by reference</a:t>
            </a:r>
          </a:p>
          <a:p>
            <a:pPr>
              <a:lnSpc>
                <a:spcPct val="80000"/>
              </a:lnSpc>
            </a:pPr>
            <a:r>
              <a:rPr lang="en-US" sz="2400" dirty="0"/>
              <a:t>Technical Corrections:</a:t>
            </a:r>
          </a:p>
          <a:p>
            <a:pPr lvl="1">
              <a:lnSpc>
                <a:spcPct val="80000"/>
              </a:lnSpc>
            </a:pPr>
            <a:r>
              <a:rPr lang="en-US" sz="2400" dirty="0"/>
              <a:t>Hazardous Waste Generator Improvements Rule</a:t>
            </a:r>
          </a:p>
          <a:p>
            <a:pPr lvl="1">
              <a:lnSpc>
                <a:spcPct val="80000"/>
              </a:lnSpc>
            </a:pPr>
            <a:r>
              <a:rPr lang="en-US" sz="2400" dirty="0"/>
              <a:t>Hazardous Waste Pharmaceuticals Rule</a:t>
            </a:r>
          </a:p>
          <a:p>
            <a:pPr lvl="1">
              <a:lnSpc>
                <a:spcPct val="80000"/>
              </a:lnSpc>
              <a:spcAft>
                <a:spcPts val="1200"/>
              </a:spcAft>
            </a:pPr>
            <a:r>
              <a:rPr lang="en-US" sz="2400" dirty="0"/>
              <a:t>Definition of Solid Waste Rule</a:t>
            </a:r>
          </a:p>
          <a:p>
            <a:pPr>
              <a:lnSpc>
                <a:spcPct val="80000"/>
              </a:lnSpc>
              <a:spcAft>
                <a:spcPts val="1200"/>
              </a:spcAft>
            </a:pPr>
            <a:r>
              <a:rPr lang="en-US" sz="2400" b="1" dirty="0">
                <a:solidFill>
                  <a:schemeClr val="accent1"/>
                </a:solidFill>
              </a:rPr>
              <a:t>Pending Executive Review</a:t>
            </a:r>
          </a:p>
          <a:p>
            <a:endParaRPr lang="en-US" dirty="0"/>
          </a:p>
        </p:txBody>
      </p:sp>
      <p:sp>
        <p:nvSpPr>
          <p:cNvPr id="4" name="Footer Placeholder 3">
            <a:extLst>
              <a:ext uri="{FF2B5EF4-FFF2-40B4-BE49-F238E27FC236}">
                <a16:creationId xmlns:a16="http://schemas.microsoft.com/office/drawing/2014/main" id="{7DF82EC9-9749-C10F-7813-A3F04F4B9B8C}"/>
              </a:ext>
            </a:extLst>
          </p:cNvPr>
          <p:cNvSpPr>
            <a:spLocks noGrp="1"/>
          </p:cNvSpPr>
          <p:nvPr>
            <p:ph type="ftr" sz="quarter" idx="11"/>
          </p:nvPr>
        </p:nvSpPr>
        <p:spPr/>
        <p:txBody>
          <a:bodyPr/>
          <a:lstStyle/>
          <a:p>
            <a:pPr algn="l"/>
            <a:fld id="{61C9B584-852F-4056-BF30-ABA66A23FD41}" type="slidenum">
              <a:rPr lang="en-US" smtClean="0"/>
              <a:t>14</a:t>
            </a:fld>
            <a:r>
              <a:rPr lang="en-US"/>
              <a:t>					</a:t>
            </a:r>
            <a:endParaRPr lang="en-US">
              <a:solidFill>
                <a:srgbClr val="256EAB"/>
              </a:solidFill>
            </a:endParaRPr>
          </a:p>
        </p:txBody>
      </p:sp>
      <p:pic>
        <p:nvPicPr>
          <p:cNvPr id="6" name="Content Placeholder 12" descr=" ">
            <a:extLst>
              <a:ext uri="{FF2B5EF4-FFF2-40B4-BE49-F238E27FC236}">
                <a16:creationId xmlns:a16="http://schemas.microsoft.com/office/drawing/2014/main" id="{CB1D2976-4A1D-5CD8-D647-D83FE7267463}"/>
              </a:ext>
            </a:extLst>
          </p:cNvPr>
          <p:cNvPicPr>
            <a:picLocks noChangeAspect="1"/>
          </p:cNvPicPr>
          <p:nvPr/>
        </p:nvPicPr>
        <p:blipFill>
          <a:blip r:embed="rId3"/>
          <a:stretch>
            <a:fillRect/>
          </a:stretch>
        </p:blipFill>
        <p:spPr>
          <a:xfrm>
            <a:off x="6291253" y="1596277"/>
            <a:ext cx="4439330" cy="2663598"/>
          </a:xfrm>
          <a:prstGeom prst="rect">
            <a:avLst/>
          </a:prstGeom>
          <a:ln>
            <a:solidFill>
              <a:schemeClr val="tx1"/>
            </a:solidFill>
          </a:ln>
          <a:effectLst/>
        </p:spPr>
      </p:pic>
      <p:pic>
        <p:nvPicPr>
          <p:cNvPr id="7" name="Picture 6" descr="A blue barrel with a yellow label">
            <a:extLst>
              <a:ext uri="{FF2B5EF4-FFF2-40B4-BE49-F238E27FC236}">
                <a16:creationId xmlns:a16="http://schemas.microsoft.com/office/drawing/2014/main" id="{A2C25721-1542-96E1-4BCE-81DD42C088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182017" y="2883595"/>
            <a:ext cx="2794279" cy="2095710"/>
          </a:xfrm>
          <a:prstGeom prst="rect">
            <a:avLst/>
          </a:prstGeom>
          <a:ln>
            <a:solidFill>
              <a:schemeClr val="tx1"/>
            </a:solidFill>
          </a:ln>
          <a:effectLst/>
        </p:spPr>
      </p:pic>
      <p:graphicFrame>
        <p:nvGraphicFramePr>
          <p:cNvPr id="10" name="Diagram 9">
            <a:extLst>
              <a:ext uri="{FF2B5EF4-FFF2-40B4-BE49-F238E27FC236}">
                <a16:creationId xmlns:a16="http://schemas.microsoft.com/office/drawing/2014/main" id="{4AC74317-6B3B-117B-2CC1-7B78CAD50DBD}"/>
              </a:ext>
            </a:extLst>
          </p:cNvPr>
          <p:cNvGraphicFramePr/>
          <p:nvPr>
            <p:extLst>
              <p:ext uri="{D42A27DB-BD31-4B8C-83A1-F6EECF244321}">
                <p14:modId xmlns:p14="http://schemas.microsoft.com/office/powerpoint/2010/main" val="3836983024"/>
              </p:ext>
            </p:extLst>
          </p:nvPr>
        </p:nvGraphicFramePr>
        <p:xfrm>
          <a:off x="179165" y="5747967"/>
          <a:ext cx="11833670" cy="5168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80868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2ADF9-A8B8-9280-0A80-D820D56530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34143E-38E2-B44A-E050-B28F604D39A9}"/>
              </a:ext>
            </a:extLst>
          </p:cNvPr>
          <p:cNvSpPr>
            <a:spLocks noGrp="1"/>
          </p:cNvSpPr>
          <p:nvPr>
            <p:ph type="title"/>
          </p:nvPr>
        </p:nvSpPr>
        <p:spPr/>
        <p:txBody>
          <a:bodyPr/>
          <a:lstStyle/>
          <a:p>
            <a:r>
              <a:rPr lang="en-US" dirty="0"/>
              <a:t>Solid Waste Management Regulations – Amendment 9</a:t>
            </a:r>
          </a:p>
        </p:txBody>
      </p:sp>
      <p:sp>
        <p:nvSpPr>
          <p:cNvPr id="3" name="Content Placeholder 2">
            <a:extLst>
              <a:ext uri="{FF2B5EF4-FFF2-40B4-BE49-F238E27FC236}">
                <a16:creationId xmlns:a16="http://schemas.microsoft.com/office/drawing/2014/main" id="{21917C98-D8C0-F5AC-724E-8647EBAC0B3A}"/>
              </a:ext>
            </a:extLst>
          </p:cNvPr>
          <p:cNvSpPr>
            <a:spLocks noGrp="1"/>
          </p:cNvSpPr>
          <p:nvPr>
            <p:ph idx="1"/>
          </p:nvPr>
        </p:nvSpPr>
        <p:spPr>
          <a:xfrm>
            <a:off x="838200" y="1825625"/>
            <a:ext cx="5867400" cy="3762375"/>
          </a:xfrm>
        </p:spPr>
        <p:txBody>
          <a:bodyPr>
            <a:normAutofit/>
          </a:bodyPr>
          <a:lstStyle/>
          <a:p>
            <a:pPr>
              <a:spcAft>
                <a:spcPts val="1200"/>
              </a:spcAft>
            </a:pPr>
            <a:r>
              <a:rPr lang="en-US" sz="2400" dirty="0"/>
              <a:t>Updates landfill requirements including siting and setbacks, operations, and gas and groundwater monitoring</a:t>
            </a:r>
          </a:p>
          <a:p>
            <a:pPr>
              <a:spcAft>
                <a:spcPts val="1200"/>
              </a:spcAft>
            </a:pPr>
            <a:r>
              <a:rPr lang="en-US" sz="2400" dirty="0"/>
              <a:t>Bans open burning of household waste</a:t>
            </a:r>
          </a:p>
          <a:p>
            <a:pPr>
              <a:spcAft>
                <a:spcPts val="1200"/>
              </a:spcAft>
            </a:pPr>
            <a:r>
              <a:rPr lang="en-US" sz="2400" dirty="0"/>
              <a:t>Developed with input from Regulatory Advisory Panel and public comments</a:t>
            </a:r>
          </a:p>
          <a:p>
            <a:pPr>
              <a:spcAft>
                <a:spcPts val="1200"/>
              </a:spcAft>
            </a:pPr>
            <a:r>
              <a:rPr lang="en-US" sz="2400" b="1" dirty="0">
                <a:solidFill>
                  <a:schemeClr val="accent1"/>
                </a:solidFill>
              </a:rPr>
              <a:t>Pending Executive Review</a:t>
            </a:r>
          </a:p>
          <a:p>
            <a:endParaRPr lang="en-US" dirty="0"/>
          </a:p>
        </p:txBody>
      </p:sp>
      <p:sp>
        <p:nvSpPr>
          <p:cNvPr id="4" name="Footer Placeholder 3">
            <a:extLst>
              <a:ext uri="{FF2B5EF4-FFF2-40B4-BE49-F238E27FC236}">
                <a16:creationId xmlns:a16="http://schemas.microsoft.com/office/drawing/2014/main" id="{F4A91630-CAF0-431D-69F8-38629F69454F}"/>
              </a:ext>
            </a:extLst>
          </p:cNvPr>
          <p:cNvSpPr>
            <a:spLocks noGrp="1"/>
          </p:cNvSpPr>
          <p:nvPr>
            <p:ph type="ftr" sz="quarter" idx="11"/>
          </p:nvPr>
        </p:nvSpPr>
        <p:spPr/>
        <p:txBody>
          <a:bodyPr/>
          <a:lstStyle/>
          <a:p>
            <a:pPr algn="l"/>
            <a:fld id="{61C9B584-852F-4056-BF30-ABA66A23FD41}" type="slidenum">
              <a:rPr lang="en-US" smtClean="0"/>
              <a:t>15</a:t>
            </a:fld>
            <a:r>
              <a:rPr lang="en-US" dirty="0"/>
              <a:t>					</a:t>
            </a:r>
            <a:endParaRPr lang="en-US" dirty="0">
              <a:solidFill>
                <a:srgbClr val="256EAB"/>
              </a:solidFill>
            </a:endParaRPr>
          </a:p>
        </p:txBody>
      </p:sp>
      <p:graphicFrame>
        <p:nvGraphicFramePr>
          <p:cNvPr id="10" name="Diagram 9">
            <a:extLst>
              <a:ext uri="{FF2B5EF4-FFF2-40B4-BE49-F238E27FC236}">
                <a16:creationId xmlns:a16="http://schemas.microsoft.com/office/drawing/2014/main" id="{315F5B9F-43E1-4B07-1F8D-A7A5C97BC401}"/>
              </a:ext>
            </a:extLst>
          </p:cNvPr>
          <p:cNvGraphicFramePr/>
          <p:nvPr>
            <p:extLst>
              <p:ext uri="{D42A27DB-BD31-4B8C-83A1-F6EECF244321}">
                <p14:modId xmlns:p14="http://schemas.microsoft.com/office/powerpoint/2010/main" val="3998730821"/>
              </p:ext>
            </p:extLst>
          </p:nvPr>
        </p:nvGraphicFramePr>
        <p:xfrm>
          <a:off x="179165" y="5747968"/>
          <a:ext cx="11833670" cy="5168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ground, outdoor&#10;&#10;AI-generated content may be incorrect.">
            <a:extLst>
              <a:ext uri="{FF2B5EF4-FFF2-40B4-BE49-F238E27FC236}">
                <a16:creationId xmlns:a16="http://schemas.microsoft.com/office/drawing/2014/main" id="{C2097165-28B1-CFB7-EEA3-A755DFA24DB6}"/>
              </a:ext>
            </a:extLst>
          </p:cNvPr>
          <p:cNvPicPr>
            <a:picLocks noChangeAspect="1"/>
          </p:cNvPicPr>
          <p:nvPr/>
        </p:nvPicPr>
        <p:blipFill>
          <a:blip r:embed="rId8" cstate="screen">
            <a:extLst>
              <a:ext uri="{28A0092B-C50C-407E-A947-70E740481C1C}">
                <a14:useLocalDpi xmlns:a14="http://schemas.microsoft.com/office/drawing/2010/main"/>
              </a:ext>
            </a:extLst>
          </a:blip>
          <a:srcRect l="25042" t="31316" r="19858"/>
          <a:stretch>
            <a:fillRect/>
          </a:stretch>
        </p:blipFill>
        <p:spPr>
          <a:xfrm>
            <a:off x="7016839" y="1742470"/>
            <a:ext cx="4454191" cy="3701554"/>
          </a:xfrm>
          <a:prstGeom prst="rect">
            <a:avLst/>
          </a:prstGeom>
        </p:spPr>
      </p:pic>
    </p:spTree>
    <p:extLst>
      <p:ext uri="{BB962C8B-B14F-4D97-AF65-F5344CB8AC3E}">
        <p14:creationId xmlns:p14="http://schemas.microsoft.com/office/powerpoint/2010/main" val="311535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BAE4C-DBC5-E674-5564-B3A240F2695E}"/>
              </a:ext>
            </a:extLst>
          </p:cNvPr>
          <p:cNvSpPr>
            <a:spLocks noGrp="1"/>
          </p:cNvSpPr>
          <p:nvPr>
            <p:ph type="title"/>
          </p:nvPr>
        </p:nvSpPr>
        <p:spPr>
          <a:xfrm>
            <a:off x="838199" y="365125"/>
            <a:ext cx="11001499" cy="1325563"/>
          </a:xfrm>
        </p:spPr>
        <p:txBody>
          <a:bodyPr>
            <a:normAutofit/>
          </a:bodyPr>
          <a:lstStyle/>
          <a:p>
            <a:r>
              <a:rPr lang="en-US" dirty="0"/>
              <a:t>Solid Waste Reg. Amendment – Veg Waste Open Burning</a:t>
            </a:r>
          </a:p>
        </p:txBody>
      </p:sp>
      <p:sp>
        <p:nvSpPr>
          <p:cNvPr id="3" name="Content Placeholder 2">
            <a:extLst>
              <a:ext uri="{FF2B5EF4-FFF2-40B4-BE49-F238E27FC236}">
                <a16:creationId xmlns:a16="http://schemas.microsoft.com/office/drawing/2014/main" id="{79232D2F-FBD0-3589-5D4D-4983022C0C0B}"/>
              </a:ext>
            </a:extLst>
          </p:cNvPr>
          <p:cNvSpPr>
            <a:spLocks noGrp="1"/>
          </p:cNvSpPr>
          <p:nvPr>
            <p:ph idx="1"/>
          </p:nvPr>
        </p:nvSpPr>
        <p:spPr>
          <a:xfrm>
            <a:off x="5983941" y="1690689"/>
            <a:ext cx="5750858" cy="4303712"/>
          </a:xfrm>
        </p:spPr>
        <p:txBody>
          <a:bodyPr vert="horz" lIns="91440" tIns="45720" rIns="91440" bIns="45720" rtlCol="0">
            <a:normAutofit/>
          </a:bodyPr>
          <a:lstStyle/>
          <a:p>
            <a:pPr>
              <a:spcAft>
                <a:spcPts val="1200"/>
              </a:spcAft>
            </a:pPr>
            <a:r>
              <a:rPr lang="en-US" sz="2400" dirty="0"/>
              <a:t>SB342 requires amendment to Solid Waste Management Regulations</a:t>
            </a:r>
          </a:p>
          <a:p>
            <a:pPr>
              <a:spcAft>
                <a:spcPts val="1200"/>
              </a:spcAft>
            </a:pPr>
            <a:r>
              <a:rPr lang="en-US" sz="2400" dirty="0"/>
              <a:t>Conditionally exempts offsite burning of vegetative waste if onsite burning is impractical or unsafe</a:t>
            </a:r>
          </a:p>
          <a:p>
            <a:pPr>
              <a:spcAft>
                <a:spcPts val="1200"/>
              </a:spcAft>
            </a:pPr>
            <a:r>
              <a:rPr lang="en-US" sz="2400" dirty="0"/>
              <a:t>Proposed criteria developed by Regulatory Advisory Panel </a:t>
            </a:r>
          </a:p>
          <a:p>
            <a:pPr>
              <a:spcAft>
                <a:spcPts val="1200"/>
              </a:spcAft>
            </a:pPr>
            <a:r>
              <a:rPr lang="en-US" sz="2400" b="1" dirty="0">
                <a:solidFill>
                  <a:schemeClr val="accent1"/>
                </a:solidFill>
              </a:rPr>
              <a:t>Open for public comment from August 25, 2025 to October 24, 2025</a:t>
            </a:r>
          </a:p>
        </p:txBody>
      </p:sp>
      <p:sp>
        <p:nvSpPr>
          <p:cNvPr id="4" name="Footer Placeholder 3">
            <a:extLst>
              <a:ext uri="{FF2B5EF4-FFF2-40B4-BE49-F238E27FC236}">
                <a16:creationId xmlns:a16="http://schemas.microsoft.com/office/drawing/2014/main" id="{70ABEBA3-EFA1-2B0A-FFD7-9EE66F671E44}"/>
              </a:ext>
            </a:extLst>
          </p:cNvPr>
          <p:cNvSpPr>
            <a:spLocks noGrp="1"/>
          </p:cNvSpPr>
          <p:nvPr>
            <p:ph type="ftr" sz="quarter" idx="11"/>
          </p:nvPr>
        </p:nvSpPr>
        <p:spPr/>
        <p:txBody>
          <a:bodyPr anchor="ctr"/>
          <a:lstStyle/>
          <a:p>
            <a:pPr algn="l"/>
            <a:fld id="{61C9B584-852F-4056-BF30-ABA66A23FD41}" type="slidenum">
              <a:rPr lang="en-US" smtClean="0">
                <a:solidFill>
                  <a:srgbClr val="898989"/>
                </a:solidFill>
              </a:rPr>
              <a:t>16</a:t>
            </a:fld>
            <a:r>
              <a:rPr lang="en-US" dirty="0">
                <a:solidFill>
                  <a:srgbClr val="898989"/>
                </a:solidFill>
              </a:rPr>
              <a:t>					</a:t>
            </a:r>
          </a:p>
        </p:txBody>
      </p:sp>
      <p:sp>
        <p:nvSpPr>
          <p:cNvPr id="7" name="TextBox 6">
            <a:extLst>
              <a:ext uri="{FF2B5EF4-FFF2-40B4-BE49-F238E27FC236}">
                <a16:creationId xmlns:a16="http://schemas.microsoft.com/office/drawing/2014/main" id="{C15C8BE0-9C12-5233-4078-8E44300FC92C}"/>
              </a:ext>
            </a:extLst>
          </p:cNvPr>
          <p:cNvSpPr txBox="1"/>
          <p:nvPr/>
        </p:nvSpPr>
        <p:spPr>
          <a:xfrm>
            <a:off x="2476501" y="5129807"/>
            <a:ext cx="3091902" cy="246221"/>
          </a:xfrm>
          <a:prstGeom prst="rect">
            <a:avLst/>
          </a:prstGeom>
          <a:noFill/>
          <a:ln w="38100">
            <a:noFill/>
          </a:ln>
        </p:spPr>
        <p:txBody>
          <a:bodyPr wrap="square" rtlCol="0">
            <a:spAutoFit/>
          </a:bodyPr>
          <a:lstStyle/>
          <a:p>
            <a:pPr algn="r"/>
            <a:r>
              <a:rPr lang="en-US" sz="1000" dirty="0">
                <a:solidFill>
                  <a:srgbClr val="404040"/>
                </a:solidFill>
                <a:latin typeface="Arial" panose="020B0604020202020204" pitchFamily="34" charset="0"/>
                <a:cs typeface="Arial" panose="020B0604020202020204" pitchFamily="34" charset="0"/>
              </a:rPr>
              <a:t>Virginia Department of Forestry</a:t>
            </a:r>
          </a:p>
        </p:txBody>
      </p:sp>
      <p:pic>
        <p:nvPicPr>
          <p:cNvPr id="5" name="Picture 2" descr="Image result for virginia department of forestry burn">
            <a:extLst>
              <a:ext uri="{FF2B5EF4-FFF2-40B4-BE49-F238E27FC236}">
                <a16:creationId xmlns:a16="http://schemas.microsoft.com/office/drawing/2014/main" id="{E89590C9-D8FA-27D6-E05C-9078FC264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682" y="1919615"/>
            <a:ext cx="4275244" cy="32005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Diagram 11">
            <a:extLst>
              <a:ext uri="{FF2B5EF4-FFF2-40B4-BE49-F238E27FC236}">
                <a16:creationId xmlns:a16="http://schemas.microsoft.com/office/drawing/2014/main" id="{53DD1834-C1BE-1F25-DFF3-6B6F7659B14D}"/>
              </a:ext>
            </a:extLst>
          </p:cNvPr>
          <p:cNvGraphicFramePr/>
          <p:nvPr>
            <p:extLst>
              <p:ext uri="{D42A27DB-BD31-4B8C-83A1-F6EECF244321}">
                <p14:modId xmlns:p14="http://schemas.microsoft.com/office/powerpoint/2010/main" val="2478339016"/>
              </p:ext>
            </p:extLst>
          </p:nvPr>
        </p:nvGraphicFramePr>
        <p:xfrm>
          <a:off x="179165" y="5744821"/>
          <a:ext cx="11833670" cy="5168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07715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2" name="Picture 18" descr="News, Features, and Videos">
            <a:extLst>
              <a:ext uri="{FF2B5EF4-FFF2-40B4-BE49-F238E27FC236}">
                <a16:creationId xmlns:a16="http://schemas.microsoft.com/office/drawing/2014/main" id="{D67175B9-C414-8167-2623-615D184EE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9768" y="4944111"/>
            <a:ext cx="1897915" cy="12908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ohn C. Holland Landfill, Disposal ...">
            <a:extLst>
              <a:ext uri="{FF2B5EF4-FFF2-40B4-BE49-F238E27FC236}">
                <a16:creationId xmlns:a16="http://schemas.microsoft.com/office/drawing/2014/main" id="{5DC91AC5-03B6-B93A-0169-2E33F032DA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59" t="5256" r="4259" b="-5256"/>
          <a:stretch>
            <a:fillRect/>
          </a:stretch>
        </p:blipFill>
        <p:spPr bwMode="auto">
          <a:xfrm>
            <a:off x="3005876" y="5237853"/>
            <a:ext cx="2584131" cy="13303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75A2C2D-E826-6772-AE6D-0DD26D55830E}"/>
              </a:ext>
            </a:extLst>
          </p:cNvPr>
          <p:cNvSpPr>
            <a:spLocks noGrp="1"/>
          </p:cNvSpPr>
          <p:nvPr>
            <p:ph type="title"/>
          </p:nvPr>
        </p:nvSpPr>
        <p:spPr>
          <a:xfrm>
            <a:off x="838200" y="365125"/>
            <a:ext cx="11142784" cy="1325563"/>
          </a:xfrm>
        </p:spPr>
        <p:txBody>
          <a:bodyPr/>
          <a:lstStyle/>
          <a:p>
            <a:r>
              <a:rPr lang="en-US" dirty="0"/>
              <a:t>Solid Waste Reg. Amendment – Veg Waste Open Burning</a:t>
            </a:r>
          </a:p>
        </p:txBody>
      </p:sp>
      <p:sp>
        <p:nvSpPr>
          <p:cNvPr id="3" name="Content Placeholder 2">
            <a:extLst>
              <a:ext uri="{FF2B5EF4-FFF2-40B4-BE49-F238E27FC236}">
                <a16:creationId xmlns:a16="http://schemas.microsoft.com/office/drawing/2014/main" id="{D6930E39-F4B4-2C0B-45C6-A7BB4EF81F30}"/>
              </a:ext>
            </a:extLst>
          </p:cNvPr>
          <p:cNvSpPr>
            <a:spLocks noGrp="1"/>
          </p:cNvSpPr>
          <p:nvPr>
            <p:ph idx="1"/>
          </p:nvPr>
        </p:nvSpPr>
        <p:spPr>
          <a:xfrm>
            <a:off x="7535465" y="1445365"/>
            <a:ext cx="4445519" cy="4351338"/>
          </a:xfrm>
          <a:prstGeom prst="roundRect">
            <a:avLst/>
          </a:prstGeom>
        </p:spPr>
        <p:txBody>
          <a:bodyPr>
            <a:normAutofit/>
          </a:bodyPr>
          <a:lstStyle/>
          <a:p>
            <a:pPr marL="0" indent="0">
              <a:buNone/>
            </a:pPr>
            <a:r>
              <a:rPr lang="en-US" sz="2400" b="1" u="sng" dirty="0"/>
              <a:t>Existing sources utilized:</a:t>
            </a:r>
          </a:p>
          <a:p>
            <a:r>
              <a:rPr lang="en-US" sz="2400" dirty="0"/>
              <a:t>Virginia Statewide Fire Prevention Code </a:t>
            </a:r>
          </a:p>
          <a:p>
            <a:r>
              <a:rPr lang="en-US" sz="2400" dirty="0"/>
              <a:t>Virginia Solid Waste Management Regulations ​</a:t>
            </a:r>
          </a:p>
          <a:p>
            <a:r>
              <a:rPr lang="en-US" sz="2400" dirty="0"/>
              <a:t>Virginia Air Board Open Burning Regulations</a:t>
            </a:r>
          </a:p>
          <a:p>
            <a:r>
              <a:rPr lang="en-US" sz="2400" dirty="0"/>
              <a:t>VDOT Best Practices for Open Burning of Vegetative Debris </a:t>
            </a:r>
          </a:p>
          <a:p>
            <a:endParaRPr lang="en-US" dirty="0"/>
          </a:p>
        </p:txBody>
      </p:sp>
      <p:grpSp>
        <p:nvGrpSpPr>
          <p:cNvPr id="10" name="Group 9">
            <a:extLst>
              <a:ext uri="{FF2B5EF4-FFF2-40B4-BE49-F238E27FC236}">
                <a16:creationId xmlns:a16="http://schemas.microsoft.com/office/drawing/2014/main" id="{71865F84-D24E-E56F-AF19-6DC1023F5DC2}"/>
              </a:ext>
            </a:extLst>
          </p:cNvPr>
          <p:cNvGrpSpPr/>
          <p:nvPr/>
        </p:nvGrpSpPr>
        <p:grpSpPr>
          <a:xfrm>
            <a:off x="182551" y="1505550"/>
            <a:ext cx="5050943" cy="2020847"/>
            <a:chOff x="55312" y="1431665"/>
            <a:chExt cx="5050943" cy="2020847"/>
          </a:xfrm>
        </p:grpSpPr>
        <p:pic>
          <p:nvPicPr>
            <p:cNvPr id="9" name="Picture 8">
              <a:extLst>
                <a:ext uri="{FF2B5EF4-FFF2-40B4-BE49-F238E27FC236}">
                  <a16:creationId xmlns:a16="http://schemas.microsoft.com/office/drawing/2014/main" id="{BBA17B10-8565-C83A-765E-BDA5676F4CBF}"/>
                </a:ext>
              </a:extLst>
            </p:cNvPr>
            <p:cNvPicPr>
              <a:picLocks noChangeAspect="1"/>
            </p:cNvPicPr>
            <p:nvPr/>
          </p:nvPicPr>
          <p:blipFill>
            <a:blip r:embed="rId5"/>
            <a:srcRect l="-357" r="7699"/>
            <a:stretch>
              <a:fillRect/>
            </a:stretch>
          </p:blipFill>
          <p:spPr>
            <a:xfrm>
              <a:off x="1815952" y="1894355"/>
              <a:ext cx="3290303" cy="1120414"/>
            </a:xfrm>
            <a:prstGeom prst="rect">
              <a:avLst/>
            </a:prstGeom>
          </p:spPr>
        </p:pic>
        <p:pic>
          <p:nvPicPr>
            <p:cNvPr id="1028" name="Picture 4" descr="Virginia Fire Services Board - Virginia Department of Fire Programs">
              <a:extLst>
                <a:ext uri="{FF2B5EF4-FFF2-40B4-BE49-F238E27FC236}">
                  <a16:creationId xmlns:a16="http://schemas.microsoft.com/office/drawing/2014/main" id="{C1EC15E0-43AE-2042-F931-F5387C0BA6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12" y="1431665"/>
              <a:ext cx="2257548" cy="2020847"/>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VDOT Customer Success Story - NMS Health">
            <a:extLst>
              <a:ext uri="{FF2B5EF4-FFF2-40B4-BE49-F238E27FC236}">
                <a16:creationId xmlns:a16="http://schemas.microsoft.com/office/drawing/2014/main" id="{39A3B3F6-D2DE-83BA-B86B-19199B61B8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3283" y="3759270"/>
            <a:ext cx="3043910" cy="841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irginia Dept. of Forestry tree seedling store now open - Patriot  Publishing LLC">
            <a:extLst>
              <a:ext uri="{FF2B5EF4-FFF2-40B4-BE49-F238E27FC236}">
                <a16:creationId xmlns:a16="http://schemas.microsoft.com/office/drawing/2014/main" id="{4703975C-EB34-5EF6-8C18-0CA29D6F6BF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155" t="5437" r="23282" b="7175"/>
          <a:stretch>
            <a:fillRect/>
          </a:stretch>
        </p:blipFill>
        <p:spPr bwMode="auto">
          <a:xfrm>
            <a:off x="5525238" y="1505550"/>
            <a:ext cx="1890235" cy="202084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Virginia Nursery &amp; Landscape (VNLA)">
            <a:extLst>
              <a:ext uri="{FF2B5EF4-FFF2-40B4-BE49-F238E27FC236}">
                <a16:creationId xmlns:a16="http://schemas.microsoft.com/office/drawing/2014/main" id="{625B774A-24E9-FE6F-86E0-7D10AD2F1ED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004" r="8420"/>
          <a:stretch>
            <a:fillRect/>
          </a:stretch>
        </p:blipFill>
        <p:spPr bwMode="auto">
          <a:xfrm>
            <a:off x="273092" y="4600444"/>
            <a:ext cx="2612792" cy="1486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DEQ | Virginia Permit Transparency">
            <a:extLst>
              <a:ext uri="{FF2B5EF4-FFF2-40B4-BE49-F238E27FC236}">
                <a16:creationId xmlns:a16="http://schemas.microsoft.com/office/drawing/2014/main" id="{86C57F1A-EE80-EE39-45F9-04CA863C91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9710" y="3691103"/>
            <a:ext cx="2399342" cy="977509"/>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3">
            <a:extLst>
              <a:ext uri="{FF2B5EF4-FFF2-40B4-BE49-F238E27FC236}">
                <a16:creationId xmlns:a16="http://schemas.microsoft.com/office/drawing/2014/main" id="{573D7DD9-881B-FC52-8892-0CDA25438507}"/>
              </a:ext>
            </a:extLst>
          </p:cNvPr>
          <p:cNvSpPr txBox="1">
            <a:spLocks/>
          </p:cNvSpPr>
          <p:nvPr/>
        </p:nvSpPr>
        <p:spPr>
          <a:xfrm>
            <a:off x="838200" y="6311900"/>
            <a:ext cx="10515600" cy="409575"/>
          </a:xfrm>
          <a:prstGeom prst="rect">
            <a:avLst/>
          </a:prstGeom>
        </p:spPr>
        <p:txBody>
          <a:bodyPr/>
          <a:lstStyle>
            <a:defPPr>
              <a:defRPr lang="en-US"/>
            </a:defPPr>
            <a:lvl1pPr marL="0" algn="l" defTabSz="4572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C9B584-852F-4056-BF30-ABA66A23FD41}" type="slidenum">
              <a:rPr lang="en-US" smtClean="0"/>
              <a:pPr/>
              <a:t>17</a:t>
            </a:fld>
            <a:r>
              <a:rPr lang="en-US"/>
              <a:t>					</a:t>
            </a:r>
            <a:endParaRPr lang="en-US" dirty="0">
              <a:solidFill>
                <a:srgbClr val="256EAB"/>
              </a:solidFill>
            </a:endParaRPr>
          </a:p>
        </p:txBody>
      </p:sp>
    </p:spTree>
    <p:extLst>
      <p:ext uri="{BB962C8B-B14F-4D97-AF65-F5344CB8AC3E}">
        <p14:creationId xmlns:p14="http://schemas.microsoft.com/office/powerpoint/2010/main" val="537000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7333D-EF44-EE58-F28C-05BAE5184F7A}"/>
              </a:ext>
            </a:extLst>
          </p:cNvPr>
          <p:cNvSpPr>
            <a:spLocks noGrp="1"/>
          </p:cNvSpPr>
          <p:nvPr>
            <p:ph type="title"/>
          </p:nvPr>
        </p:nvSpPr>
        <p:spPr/>
        <p:txBody>
          <a:bodyPr/>
          <a:lstStyle/>
          <a:p>
            <a:r>
              <a:rPr lang="en-US" dirty="0"/>
              <a:t>Proposed Criteria for Offsite Open Burning of Veg Waste</a:t>
            </a:r>
          </a:p>
        </p:txBody>
      </p:sp>
      <p:sp>
        <p:nvSpPr>
          <p:cNvPr id="4" name="Footer Placeholder 3">
            <a:extLst>
              <a:ext uri="{FF2B5EF4-FFF2-40B4-BE49-F238E27FC236}">
                <a16:creationId xmlns:a16="http://schemas.microsoft.com/office/drawing/2014/main" id="{EA3C0913-E58C-5A0F-50DE-98DD41BF042E}"/>
              </a:ext>
            </a:extLst>
          </p:cNvPr>
          <p:cNvSpPr>
            <a:spLocks noGrp="1"/>
          </p:cNvSpPr>
          <p:nvPr>
            <p:ph type="ftr" sz="quarter" idx="11"/>
          </p:nvPr>
        </p:nvSpPr>
        <p:spPr/>
        <p:txBody>
          <a:bodyPr/>
          <a:lstStyle/>
          <a:p>
            <a:pPr algn="l"/>
            <a:fld id="{61C9B584-852F-4056-BF30-ABA66A23FD41}" type="slidenum">
              <a:rPr lang="en-US" smtClean="0"/>
              <a:t>18</a:t>
            </a:fld>
            <a:r>
              <a:rPr lang="en-US" dirty="0"/>
              <a:t>					</a:t>
            </a:r>
            <a:endParaRPr lang="en-US" dirty="0">
              <a:solidFill>
                <a:srgbClr val="256EAB"/>
              </a:solidFill>
            </a:endParaRPr>
          </a:p>
        </p:txBody>
      </p:sp>
      <p:sp>
        <p:nvSpPr>
          <p:cNvPr id="5" name="Content Placeholder 2">
            <a:extLst>
              <a:ext uri="{FF2B5EF4-FFF2-40B4-BE49-F238E27FC236}">
                <a16:creationId xmlns:a16="http://schemas.microsoft.com/office/drawing/2014/main" id="{4A5A1600-707C-4FE5-51FB-9711F4E82178}"/>
              </a:ext>
            </a:extLst>
          </p:cNvPr>
          <p:cNvSpPr txBox="1">
            <a:spLocks/>
          </p:cNvSpPr>
          <p:nvPr/>
        </p:nvSpPr>
        <p:spPr>
          <a:xfrm>
            <a:off x="5553308" y="1633258"/>
            <a:ext cx="6545766"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ln>
                  <a:noFill/>
                </a:ln>
                <a:solidFill>
                  <a:srgbClr val="256EA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600" kern="1200">
                <a:ln w="0">
                  <a:noFill/>
                </a:ln>
                <a:solidFill>
                  <a:srgbClr val="256EA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ln>
                  <a:noFill/>
                </a:ln>
                <a:solidFill>
                  <a:srgbClr val="256EA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ln>
                  <a:noFill/>
                </a:ln>
                <a:solidFill>
                  <a:srgbClr val="256EA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rgbClr val="256EA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u="sng" dirty="0"/>
              <a:t>Existing wood waste storage requirements:</a:t>
            </a:r>
          </a:p>
          <a:p>
            <a:r>
              <a:rPr lang="en-US" sz="2400" dirty="0"/>
              <a:t>Less than 1/3 acre </a:t>
            </a:r>
          </a:p>
          <a:p>
            <a:r>
              <a:rPr lang="en-US" sz="2400" dirty="0"/>
              <a:t>No more than 15 ft high</a:t>
            </a:r>
          </a:p>
          <a:p>
            <a:r>
              <a:rPr lang="en-US" sz="2400" dirty="0"/>
              <a:t>50-foot setbacks</a:t>
            </a:r>
          </a:p>
          <a:p>
            <a:r>
              <a:rPr lang="en-US" sz="2400" dirty="0"/>
              <a:t>Ground slope cannot exceed 4:1</a:t>
            </a:r>
          </a:p>
          <a:p>
            <a:r>
              <a:rPr lang="en-US" sz="2400" dirty="0"/>
              <a:t>No leachate discharge</a:t>
            </a:r>
          </a:p>
          <a:p>
            <a:r>
              <a:rPr lang="en-US" sz="2400" dirty="0"/>
              <a:t>No vector attraction</a:t>
            </a:r>
          </a:p>
        </p:txBody>
      </p:sp>
      <p:pic>
        <p:nvPicPr>
          <p:cNvPr id="6" name="Picture 4" descr="Builders left a huge pile of trees/vegetation on our lot and are ...">
            <a:extLst>
              <a:ext uri="{FF2B5EF4-FFF2-40B4-BE49-F238E27FC236}">
                <a16:creationId xmlns:a16="http://schemas.microsoft.com/office/drawing/2014/main" id="{E16163B6-BC74-63AD-E64B-88F6F6B8A04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7073" b="23966"/>
          <a:stretch/>
        </p:blipFill>
        <p:spPr bwMode="auto">
          <a:xfrm>
            <a:off x="493561" y="1553492"/>
            <a:ext cx="4905936" cy="4510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639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A9C6F-BD60-EAFC-D281-E91A998D6B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EF7104-0002-DD43-9801-B92067F06E5F}"/>
              </a:ext>
            </a:extLst>
          </p:cNvPr>
          <p:cNvSpPr>
            <a:spLocks noGrp="1"/>
          </p:cNvSpPr>
          <p:nvPr>
            <p:ph type="title"/>
          </p:nvPr>
        </p:nvSpPr>
        <p:spPr/>
        <p:txBody>
          <a:bodyPr/>
          <a:lstStyle/>
          <a:p>
            <a:r>
              <a:rPr lang="en-US" dirty="0"/>
              <a:t>Proposed Criteria for Offsite Open Burning of Veg Waste</a:t>
            </a:r>
          </a:p>
        </p:txBody>
      </p:sp>
      <p:sp>
        <p:nvSpPr>
          <p:cNvPr id="3" name="Content Placeholder 2">
            <a:extLst>
              <a:ext uri="{FF2B5EF4-FFF2-40B4-BE49-F238E27FC236}">
                <a16:creationId xmlns:a16="http://schemas.microsoft.com/office/drawing/2014/main" id="{12F28005-66D0-A6BF-0151-579FD73BC9E0}"/>
              </a:ext>
            </a:extLst>
          </p:cNvPr>
          <p:cNvSpPr>
            <a:spLocks noGrp="1"/>
          </p:cNvSpPr>
          <p:nvPr>
            <p:ph idx="1"/>
          </p:nvPr>
        </p:nvSpPr>
        <p:spPr>
          <a:xfrm>
            <a:off x="838199" y="1825625"/>
            <a:ext cx="5953019" cy="4351338"/>
          </a:xfrm>
        </p:spPr>
        <p:txBody>
          <a:bodyPr>
            <a:noAutofit/>
          </a:bodyPr>
          <a:lstStyle/>
          <a:p>
            <a:pPr>
              <a:lnSpc>
                <a:spcPct val="100000"/>
              </a:lnSpc>
            </a:pPr>
            <a:r>
              <a:rPr lang="en-US" sz="2400" dirty="0"/>
              <a:t>No more than 1 burn event every 60 days (per location or generator)</a:t>
            </a:r>
          </a:p>
          <a:p>
            <a:pPr>
              <a:lnSpc>
                <a:spcPct val="100000"/>
              </a:lnSpc>
            </a:pPr>
            <a:r>
              <a:rPr lang="en-US" sz="2400" dirty="0"/>
              <a:t>Each burn 72 hours max (no smoldering)</a:t>
            </a:r>
          </a:p>
          <a:p>
            <a:pPr>
              <a:lnSpc>
                <a:spcPct val="100000"/>
              </a:lnSpc>
            </a:pPr>
            <a:r>
              <a:rPr lang="en-US" sz="2400" dirty="0"/>
              <a:t>No more than 100 cubic yards vegetative waste burned per event</a:t>
            </a:r>
          </a:p>
          <a:p>
            <a:pPr>
              <a:lnSpc>
                <a:spcPct val="100000"/>
              </a:lnSpc>
            </a:pPr>
            <a:r>
              <a:rPr lang="en-US" sz="2400" dirty="0"/>
              <a:t>Notify state or local fire marshal 48 hours prior to burn</a:t>
            </a:r>
          </a:p>
          <a:p>
            <a:pPr>
              <a:lnSpc>
                <a:spcPct val="100000"/>
              </a:lnSpc>
            </a:pPr>
            <a:r>
              <a:rPr lang="en-US" sz="2400" dirty="0"/>
              <a:t>Burning activities shall comply with state and local ordinances</a:t>
            </a:r>
          </a:p>
        </p:txBody>
      </p:sp>
      <p:sp>
        <p:nvSpPr>
          <p:cNvPr id="4" name="Footer Placeholder 3">
            <a:extLst>
              <a:ext uri="{FF2B5EF4-FFF2-40B4-BE49-F238E27FC236}">
                <a16:creationId xmlns:a16="http://schemas.microsoft.com/office/drawing/2014/main" id="{170968AF-EFB1-A55E-EC8A-B6923BB7622C}"/>
              </a:ext>
            </a:extLst>
          </p:cNvPr>
          <p:cNvSpPr>
            <a:spLocks noGrp="1"/>
          </p:cNvSpPr>
          <p:nvPr>
            <p:ph type="ftr" sz="quarter" idx="11"/>
          </p:nvPr>
        </p:nvSpPr>
        <p:spPr/>
        <p:txBody>
          <a:bodyPr/>
          <a:lstStyle/>
          <a:p>
            <a:pPr algn="l"/>
            <a:fld id="{61C9B584-852F-4056-BF30-ABA66A23FD41}" type="slidenum">
              <a:rPr lang="en-US" smtClean="0"/>
              <a:t>19</a:t>
            </a:fld>
            <a:r>
              <a:rPr lang="en-US"/>
              <a:t>					</a:t>
            </a:r>
            <a:endParaRPr lang="en-US" dirty="0">
              <a:solidFill>
                <a:srgbClr val="256EAB"/>
              </a:solidFill>
            </a:endParaRPr>
          </a:p>
        </p:txBody>
      </p:sp>
      <p:pic>
        <p:nvPicPr>
          <p:cNvPr id="7" name="Picture 6">
            <a:extLst>
              <a:ext uri="{FF2B5EF4-FFF2-40B4-BE49-F238E27FC236}">
                <a16:creationId xmlns:a16="http://schemas.microsoft.com/office/drawing/2014/main" id="{BAA8E330-FD13-4AAB-4787-472555F803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864" b="25686"/>
          <a:stretch/>
        </p:blipFill>
        <p:spPr bwMode="auto">
          <a:xfrm>
            <a:off x="6955604" y="1714341"/>
            <a:ext cx="4712413" cy="39866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CA8559C-8BA0-6D74-FA00-9BB4C57121C4}"/>
              </a:ext>
            </a:extLst>
          </p:cNvPr>
          <p:cNvSpPr txBox="1"/>
          <p:nvPr/>
        </p:nvSpPr>
        <p:spPr>
          <a:xfrm>
            <a:off x="9280988" y="5712811"/>
            <a:ext cx="2486346" cy="246221"/>
          </a:xfrm>
          <a:prstGeom prst="rect">
            <a:avLst/>
          </a:prstGeom>
          <a:noFill/>
          <a:ln w="38100">
            <a:noFill/>
          </a:ln>
        </p:spPr>
        <p:txBody>
          <a:bodyPr wrap="square" rtlCol="0">
            <a:spAutoFit/>
          </a:bodyPr>
          <a:lstStyle>
            <a:defPPr>
              <a:defRPr lang="en-US"/>
            </a:defPPr>
            <a:lvl1pPr algn="r">
              <a:defRPr sz="1000">
                <a:solidFill>
                  <a:srgbClr val="404040"/>
                </a:solidFill>
                <a:latin typeface="Arial" panose="020B0604020202020204" pitchFamily="34" charset="0"/>
                <a:cs typeface="Arial" panose="020B0604020202020204" pitchFamily="34" charset="0"/>
              </a:defRPr>
            </a:lvl1pPr>
          </a:lstStyle>
          <a:p>
            <a:r>
              <a:rPr lang="en-US" dirty="0"/>
              <a:t>South Carolina Forestry Commission</a:t>
            </a:r>
          </a:p>
        </p:txBody>
      </p:sp>
    </p:spTree>
    <p:extLst>
      <p:ext uri="{BB962C8B-B14F-4D97-AF65-F5344CB8AC3E}">
        <p14:creationId xmlns:p14="http://schemas.microsoft.com/office/powerpoint/2010/main" val="789370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DEQ Solid Waste Staff Changes</a:t>
            </a:r>
          </a:p>
          <a:p>
            <a:r>
              <a:rPr lang="en-US" dirty="0"/>
              <a:t>Waste Regulatory Actions</a:t>
            </a:r>
          </a:p>
          <a:p>
            <a:r>
              <a:rPr lang="en-US" dirty="0"/>
              <a:t>Permitting &amp; Compliance Activities</a:t>
            </a:r>
          </a:p>
        </p:txBody>
      </p:sp>
      <p:sp>
        <p:nvSpPr>
          <p:cNvPr id="4" name="Footer Placeholder 3"/>
          <p:cNvSpPr>
            <a:spLocks noGrp="1"/>
          </p:cNvSpPr>
          <p:nvPr>
            <p:ph type="ftr" sz="quarter" idx="11"/>
          </p:nvPr>
        </p:nvSpPr>
        <p:spPr/>
        <p:txBody>
          <a:bodyPr/>
          <a:lstStyle/>
          <a:p>
            <a:pPr algn="l"/>
            <a:fld id="{61C9B584-852F-4056-BF30-ABA66A23FD41}" type="slidenum">
              <a:rPr lang="en-US" smtClean="0"/>
              <a:t>2</a:t>
            </a:fld>
            <a:r>
              <a:rPr lang="en-US"/>
              <a:t>					</a:t>
            </a:r>
            <a:endParaRPr lang="en-US" dirty="0">
              <a:solidFill>
                <a:srgbClr val="256EAB"/>
              </a:solidFill>
            </a:endParaRPr>
          </a:p>
        </p:txBody>
      </p:sp>
    </p:spTree>
    <p:extLst>
      <p:ext uri="{BB962C8B-B14F-4D97-AF65-F5344CB8AC3E}">
        <p14:creationId xmlns:p14="http://schemas.microsoft.com/office/powerpoint/2010/main" val="2568379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8A3AC-4879-9E08-81B2-00112A1A29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9CA72A-BB74-D637-F202-20B2AA8E4CFE}"/>
              </a:ext>
            </a:extLst>
          </p:cNvPr>
          <p:cNvSpPr>
            <a:spLocks noGrp="1"/>
          </p:cNvSpPr>
          <p:nvPr>
            <p:ph type="title"/>
          </p:nvPr>
        </p:nvSpPr>
        <p:spPr>
          <a:xfrm>
            <a:off x="838200" y="365125"/>
            <a:ext cx="10896600" cy="1325563"/>
          </a:xfrm>
        </p:spPr>
        <p:txBody>
          <a:bodyPr/>
          <a:lstStyle/>
          <a:p>
            <a:r>
              <a:rPr lang="en-US" dirty="0"/>
              <a:t>Proposed Criteria for Offsite Open Burning of Veg Waste</a:t>
            </a:r>
          </a:p>
        </p:txBody>
      </p:sp>
      <p:sp>
        <p:nvSpPr>
          <p:cNvPr id="3" name="Content Placeholder 2">
            <a:extLst>
              <a:ext uri="{FF2B5EF4-FFF2-40B4-BE49-F238E27FC236}">
                <a16:creationId xmlns:a16="http://schemas.microsoft.com/office/drawing/2014/main" id="{34DC9C35-B120-1A61-524D-DDDCEB850673}"/>
              </a:ext>
            </a:extLst>
          </p:cNvPr>
          <p:cNvSpPr>
            <a:spLocks noGrp="1"/>
          </p:cNvSpPr>
          <p:nvPr>
            <p:ph idx="1"/>
          </p:nvPr>
        </p:nvSpPr>
        <p:spPr>
          <a:xfrm>
            <a:off x="838200" y="1825624"/>
            <a:ext cx="6054358" cy="4300855"/>
          </a:xfrm>
        </p:spPr>
        <p:txBody>
          <a:bodyPr>
            <a:normAutofit/>
          </a:bodyPr>
          <a:lstStyle/>
          <a:p>
            <a:pPr marL="0" indent="0">
              <a:lnSpc>
                <a:spcPct val="100000"/>
              </a:lnSpc>
              <a:buNone/>
            </a:pPr>
            <a:r>
              <a:rPr lang="en-US" sz="2400" b="1" u="sng" dirty="0"/>
              <a:t>Location must meet required setbacks:</a:t>
            </a:r>
          </a:p>
          <a:p>
            <a:pPr>
              <a:lnSpc>
                <a:spcPct val="100000"/>
              </a:lnSpc>
            </a:pPr>
            <a:r>
              <a:rPr lang="en-US" sz="2400" dirty="0"/>
              <a:t>1,000 ft from occupied buildings (unless permission given)</a:t>
            </a:r>
          </a:p>
          <a:p>
            <a:pPr>
              <a:lnSpc>
                <a:spcPct val="100000"/>
              </a:lnSpc>
            </a:pPr>
            <a:r>
              <a:rPr lang="en-US" sz="2400" dirty="0"/>
              <a:t>300 ft from roads and structures </a:t>
            </a:r>
          </a:p>
          <a:p>
            <a:pPr>
              <a:lnSpc>
                <a:spcPct val="100000"/>
              </a:lnSpc>
            </a:pPr>
            <a:r>
              <a:rPr lang="en-US" sz="2400" dirty="0"/>
              <a:t>200 ft from drinking water sources</a:t>
            </a:r>
          </a:p>
          <a:p>
            <a:pPr>
              <a:lnSpc>
                <a:spcPct val="100000"/>
              </a:lnSpc>
            </a:pPr>
            <a:r>
              <a:rPr lang="en-US" sz="2400" dirty="0"/>
              <a:t>100 ft from surface waters, rivers, floodplains and wetlands </a:t>
            </a:r>
          </a:p>
          <a:p>
            <a:pPr>
              <a:lnSpc>
                <a:spcPct val="100000"/>
              </a:lnSpc>
            </a:pPr>
            <a:r>
              <a:rPr lang="en-US" sz="2400" dirty="0"/>
              <a:t>50 ft from property lines, utility lines, tree lines and combustible material</a:t>
            </a:r>
          </a:p>
        </p:txBody>
      </p:sp>
      <p:sp>
        <p:nvSpPr>
          <p:cNvPr id="4" name="Footer Placeholder 3">
            <a:extLst>
              <a:ext uri="{FF2B5EF4-FFF2-40B4-BE49-F238E27FC236}">
                <a16:creationId xmlns:a16="http://schemas.microsoft.com/office/drawing/2014/main" id="{B17F00D4-401D-35FC-DCB8-A5EABC2BB1CB}"/>
              </a:ext>
            </a:extLst>
          </p:cNvPr>
          <p:cNvSpPr>
            <a:spLocks noGrp="1"/>
          </p:cNvSpPr>
          <p:nvPr>
            <p:ph type="ftr" sz="quarter" idx="11"/>
          </p:nvPr>
        </p:nvSpPr>
        <p:spPr/>
        <p:txBody>
          <a:bodyPr/>
          <a:lstStyle/>
          <a:p>
            <a:pPr algn="l"/>
            <a:fld id="{61C9B584-852F-4056-BF30-ABA66A23FD41}" type="slidenum">
              <a:rPr lang="en-US" smtClean="0"/>
              <a:t>20</a:t>
            </a:fld>
            <a:r>
              <a:rPr lang="en-US"/>
              <a:t>					</a:t>
            </a:r>
            <a:endParaRPr lang="en-US" dirty="0">
              <a:solidFill>
                <a:srgbClr val="256EAB"/>
              </a:solidFill>
            </a:endParaRPr>
          </a:p>
        </p:txBody>
      </p:sp>
      <p:pic>
        <p:nvPicPr>
          <p:cNvPr id="5" name="Picture 4">
            <a:extLst>
              <a:ext uri="{FF2B5EF4-FFF2-40B4-BE49-F238E27FC236}">
                <a16:creationId xmlns:a16="http://schemas.microsoft.com/office/drawing/2014/main" id="{0E09A14F-6F38-E7E9-BDFC-0F4F6D69E9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92558" y="1876109"/>
            <a:ext cx="5008849" cy="3769546"/>
          </a:xfrm>
          <a:prstGeom prst="rect">
            <a:avLst/>
          </a:prstGeom>
        </p:spPr>
      </p:pic>
    </p:spTree>
    <p:extLst>
      <p:ext uri="{BB962C8B-B14F-4D97-AF65-F5344CB8AC3E}">
        <p14:creationId xmlns:p14="http://schemas.microsoft.com/office/powerpoint/2010/main" val="1492719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C78A9-BB94-2ECE-CCA1-2D7833DCA6F2}"/>
              </a:ext>
            </a:extLst>
          </p:cNvPr>
          <p:cNvSpPr>
            <a:spLocks noGrp="1"/>
          </p:cNvSpPr>
          <p:nvPr>
            <p:ph type="title"/>
          </p:nvPr>
        </p:nvSpPr>
        <p:spPr>
          <a:xfrm>
            <a:off x="838200" y="365125"/>
            <a:ext cx="10894888" cy="1325563"/>
          </a:xfrm>
        </p:spPr>
        <p:txBody>
          <a:bodyPr/>
          <a:lstStyle/>
          <a:p>
            <a:r>
              <a:rPr lang="en-US" dirty="0"/>
              <a:t>Proposed Criteria for Offsite Open Burning of Veg Waste</a:t>
            </a:r>
          </a:p>
        </p:txBody>
      </p:sp>
      <p:sp>
        <p:nvSpPr>
          <p:cNvPr id="3" name="Content Placeholder 2">
            <a:extLst>
              <a:ext uri="{FF2B5EF4-FFF2-40B4-BE49-F238E27FC236}">
                <a16:creationId xmlns:a16="http://schemas.microsoft.com/office/drawing/2014/main" id="{B53634E2-7D0F-3EF3-30C1-17C32208F906}"/>
              </a:ext>
            </a:extLst>
          </p:cNvPr>
          <p:cNvSpPr>
            <a:spLocks noGrp="1"/>
          </p:cNvSpPr>
          <p:nvPr>
            <p:ph idx="1"/>
          </p:nvPr>
        </p:nvSpPr>
        <p:spPr/>
        <p:txBody>
          <a:bodyPr/>
          <a:lstStyle/>
          <a:p>
            <a:pPr marL="0" indent="0">
              <a:buNone/>
            </a:pPr>
            <a:r>
              <a:rPr lang="en-US" dirty="0"/>
              <a:t>Cannot be conducted in Volatile Organic Compound (VOC) Emissions Control Areas</a:t>
            </a:r>
          </a:p>
          <a:p>
            <a:endParaRPr lang="en-US" dirty="0"/>
          </a:p>
        </p:txBody>
      </p:sp>
      <p:sp>
        <p:nvSpPr>
          <p:cNvPr id="4" name="Footer Placeholder 3">
            <a:extLst>
              <a:ext uri="{FF2B5EF4-FFF2-40B4-BE49-F238E27FC236}">
                <a16:creationId xmlns:a16="http://schemas.microsoft.com/office/drawing/2014/main" id="{C1C99AA9-1230-5A37-C71D-DF851AD526A0}"/>
              </a:ext>
            </a:extLst>
          </p:cNvPr>
          <p:cNvSpPr>
            <a:spLocks noGrp="1"/>
          </p:cNvSpPr>
          <p:nvPr>
            <p:ph type="ftr" sz="quarter" idx="11"/>
          </p:nvPr>
        </p:nvSpPr>
        <p:spPr/>
        <p:txBody>
          <a:bodyPr/>
          <a:lstStyle/>
          <a:p>
            <a:pPr algn="l"/>
            <a:fld id="{61C9B584-852F-4056-BF30-ABA66A23FD41}" type="slidenum">
              <a:rPr lang="en-US" smtClean="0"/>
              <a:t>21</a:t>
            </a:fld>
            <a:r>
              <a:rPr lang="en-US"/>
              <a:t>					</a:t>
            </a:r>
            <a:endParaRPr lang="en-US" dirty="0">
              <a:solidFill>
                <a:srgbClr val="256EAB"/>
              </a:solidFill>
            </a:endParaRPr>
          </a:p>
        </p:txBody>
      </p:sp>
      <p:grpSp>
        <p:nvGrpSpPr>
          <p:cNvPr id="154" name="Group 153">
            <a:extLst>
              <a:ext uri="{FF2B5EF4-FFF2-40B4-BE49-F238E27FC236}">
                <a16:creationId xmlns:a16="http://schemas.microsoft.com/office/drawing/2014/main" id="{DA8E4998-C436-5D1E-D05C-EDFE81054AB2}"/>
              </a:ext>
            </a:extLst>
          </p:cNvPr>
          <p:cNvGrpSpPr/>
          <p:nvPr/>
        </p:nvGrpSpPr>
        <p:grpSpPr>
          <a:xfrm>
            <a:off x="2445981" y="3008862"/>
            <a:ext cx="7300039" cy="3466403"/>
            <a:chOff x="2445980" y="2941394"/>
            <a:chExt cx="7300039" cy="3466403"/>
          </a:xfrm>
        </p:grpSpPr>
        <p:grpSp>
          <p:nvGrpSpPr>
            <p:cNvPr id="8" name="Group 7">
              <a:extLst>
                <a:ext uri="{FF2B5EF4-FFF2-40B4-BE49-F238E27FC236}">
                  <a16:creationId xmlns:a16="http://schemas.microsoft.com/office/drawing/2014/main" id="{24E8898A-D8E3-D535-B170-ED3BFE226D10}"/>
                </a:ext>
              </a:extLst>
            </p:cNvPr>
            <p:cNvGrpSpPr>
              <a:grpSpLocks noChangeAspect="1"/>
            </p:cNvGrpSpPr>
            <p:nvPr/>
          </p:nvGrpSpPr>
          <p:grpSpPr>
            <a:xfrm>
              <a:off x="2445980" y="2941394"/>
              <a:ext cx="7300039" cy="2988017"/>
              <a:chOff x="352425" y="2762250"/>
              <a:chExt cx="6442075" cy="2636838"/>
            </a:xfrm>
          </p:grpSpPr>
          <p:sp>
            <p:nvSpPr>
              <p:cNvPr id="16" name="Freeform 1251">
                <a:extLst>
                  <a:ext uri="{FF2B5EF4-FFF2-40B4-BE49-F238E27FC236}">
                    <a16:creationId xmlns:a16="http://schemas.microsoft.com/office/drawing/2014/main" id="{6B4DCE2F-E18D-CBF0-AB2D-D570480B898A}"/>
                  </a:ext>
                </a:extLst>
              </p:cNvPr>
              <p:cNvSpPr>
                <a:spLocks noEditPoints="1"/>
              </p:cNvSpPr>
              <p:nvPr/>
            </p:nvSpPr>
            <p:spPr bwMode="auto">
              <a:xfrm>
                <a:off x="4279900" y="2762250"/>
                <a:ext cx="381000" cy="409575"/>
              </a:xfrm>
              <a:custGeom>
                <a:avLst/>
                <a:gdLst/>
                <a:ahLst/>
                <a:cxnLst>
                  <a:cxn ang="0">
                    <a:pos x="184" y="238"/>
                  </a:cxn>
                  <a:cxn ang="0">
                    <a:pos x="176" y="248"/>
                  </a:cxn>
                  <a:cxn ang="0">
                    <a:pos x="107" y="258"/>
                  </a:cxn>
                  <a:cxn ang="0">
                    <a:pos x="103" y="248"/>
                  </a:cxn>
                  <a:cxn ang="0">
                    <a:pos x="107" y="243"/>
                  </a:cxn>
                  <a:cxn ang="0">
                    <a:pos x="94" y="238"/>
                  </a:cxn>
                  <a:cxn ang="0">
                    <a:pos x="94" y="233"/>
                  </a:cxn>
                  <a:cxn ang="0">
                    <a:pos x="90" y="233"/>
                  </a:cxn>
                  <a:cxn ang="0">
                    <a:pos x="99" y="212"/>
                  </a:cxn>
                  <a:cxn ang="0">
                    <a:pos x="90" y="202"/>
                  </a:cxn>
                  <a:cxn ang="0">
                    <a:pos x="86" y="207"/>
                  </a:cxn>
                  <a:cxn ang="0">
                    <a:pos x="69" y="202"/>
                  </a:cxn>
                  <a:cxn ang="0">
                    <a:pos x="64" y="212"/>
                  </a:cxn>
                  <a:cxn ang="0">
                    <a:pos x="47" y="223"/>
                  </a:cxn>
                  <a:cxn ang="0">
                    <a:pos x="39" y="248"/>
                  </a:cxn>
                  <a:cxn ang="0">
                    <a:pos x="0" y="228"/>
                  </a:cxn>
                  <a:cxn ang="0">
                    <a:pos x="17" y="207"/>
                  </a:cxn>
                  <a:cxn ang="0">
                    <a:pos x="22" y="197"/>
                  </a:cxn>
                  <a:cxn ang="0">
                    <a:pos x="43" y="192"/>
                  </a:cxn>
                  <a:cxn ang="0">
                    <a:pos x="52" y="177"/>
                  </a:cxn>
                  <a:cxn ang="0">
                    <a:pos x="64" y="167"/>
                  </a:cxn>
                  <a:cxn ang="0">
                    <a:pos x="52" y="152"/>
                  </a:cxn>
                  <a:cxn ang="0">
                    <a:pos x="52" y="142"/>
                  </a:cxn>
                  <a:cxn ang="0">
                    <a:pos x="64" y="121"/>
                  </a:cxn>
                  <a:cxn ang="0">
                    <a:pos x="60" y="116"/>
                  </a:cxn>
                  <a:cxn ang="0">
                    <a:pos x="94" y="66"/>
                  </a:cxn>
                  <a:cxn ang="0">
                    <a:pos x="90" y="60"/>
                  </a:cxn>
                  <a:cxn ang="0">
                    <a:pos x="81" y="55"/>
                  </a:cxn>
                  <a:cxn ang="0">
                    <a:pos x="90" y="45"/>
                  </a:cxn>
                  <a:cxn ang="0">
                    <a:pos x="90" y="0"/>
                  </a:cxn>
                  <a:cxn ang="0">
                    <a:pos x="124" y="20"/>
                  </a:cxn>
                  <a:cxn ang="0">
                    <a:pos x="146" y="40"/>
                  </a:cxn>
                  <a:cxn ang="0">
                    <a:pos x="240" y="111"/>
                  </a:cxn>
                  <a:cxn ang="0">
                    <a:pos x="210" y="182"/>
                  </a:cxn>
                  <a:cxn ang="0">
                    <a:pos x="206" y="202"/>
                  </a:cxn>
                  <a:cxn ang="0">
                    <a:pos x="184" y="228"/>
                  </a:cxn>
                  <a:cxn ang="0">
                    <a:pos x="184" y="238"/>
                  </a:cxn>
                  <a:cxn ang="0">
                    <a:pos x="193" y="152"/>
                  </a:cxn>
                  <a:cxn ang="0">
                    <a:pos x="171" y="147"/>
                  </a:cxn>
                  <a:cxn ang="0">
                    <a:pos x="159" y="162"/>
                  </a:cxn>
                  <a:cxn ang="0">
                    <a:pos x="159" y="172"/>
                  </a:cxn>
                  <a:cxn ang="0">
                    <a:pos x="180" y="182"/>
                  </a:cxn>
                  <a:cxn ang="0">
                    <a:pos x="188" y="167"/>
                  </a:cxn>
                  <a:cxn ang="0">
                    <a:pos x="193" y="152"/>
                  </a:cxn>
                </a:cxnLst>
                <a:rect l="0" t="0" r="r" b="b"/>
                <a:pathLst>
                  <a:path w="240" h="258">
                    <a:moveTo>
                      <a:pt x="184" y="238"/>
                    </a:moveTo>
                    <a:lnTo>
                      <a:pt x="176" y="248"/>
                    </a:lnTo>
                    <a:lnTo>
                      <a:pt x="107" y="258"/>
                    </a:lnTo>
                    <a:lnTo>
                      <a:pt x="103" y="248"/>
                    </a:lnTo>
                    <a:lnTo>
                      <a:pt x="107" y="243"/>
                    </a:lnTo>
                    <a:lnTo>
                      <a:pt x="94" y="238"/>
                    </a:lnTo>
                    <a:lnTo>
                      <a:pt x="94" y="233"/>
                    </a:lnTo>
                    <a:lnTo>
                      <a:pt x="90" y="233"/>
                    </a:lnTo>
                    <a:lnTo>
                      <a:pt x="99" y="212"/>
                    </a:lnTo>
                    <a:lnTo>
                      <a:pt x="90" y="202"/>
                    </a:lnTo>
                    <a:lnTo>
                      <a:pt x="86" y="207"/>
                    </a:lnTo>
                    <a:lnTo>
                      <a:pt x="69" y="202"/>
                    </a:lnTo>
                    <a:lnTo>
                      <a:pt x="64" y="212"/>
                    </a:lnTo>
                    <a:lnTo>
                      <a:pt x="47" y="223"/>
                    </a:lnTo>
                    <a:lnTo>
                      <a:pt x="39" y="248"/>
                    </a:lnTo>
                    <a:lnTo>
                      <a:pt x="0" y="228"/>
                    </a:lnTo>
                    <a:lnTo>
                      <a:pt x="17" y="207"/>
                    </a:lnTo>
                    <a:lnTo>
                      <a:pt x="22" y="197"/>
                    </a:lnTo>
                    <a:lnTo>
                      <a:pt x="43" y="192"/>
                    </a:lnTo>
                    <a:lnTo>
                      <a:pt x="52" y="177"/>
                    </a:lnTo>
                    <a:lnTo>
                      <a:pt x="64" y="167"/>
                    </a:lnTo>
                    <a:lnTo>
                      <a:pt x="52" y="152"/>
                    </a:lnTo>
                    <a:lnTo>
                      <a:pt x="52" y="142"/>
                    </a:lnTo>
                    <a:lnTo>
                      <a:pt x="64" y="121"/>
                    </a:lnTo>
                    <a:lnTo>
                      <a:pt x="60" y="116"/>
                    </a:lnTo>
                    <a:lnTo>
                      <a:pt x="94" y="66"/>
                    </a:lnTo>
                    <a:lnTo>
                      <a:pt x="90" y="60"/>
                    </a:lnTo>
                    <a:lnTo>
                      <a:pt x="81" y="55"/>
                    </a:lnTo>
                    <a:lnTo>
                      <a:pt x="90" y="45"/>
                    </a:lnTo>
                    <a:lnTo>
                      <a:pt x="90" y="0"/>
                    </a:lnTo>
                    <a:lnTo>
                      <a:pt x="124" y="20"/>
                    </a:lnTo>
                    <a:lnTo>
                      <a:pt x="146" y="40"/>
                    </a:lnTo>
                    <a:lnTo>
                      <a:pt x="240" y="111"/>
                    </a:lnTo>
                    <a:lnTo>
                      <a:pt x="210" y="182"/>
                    </a:lnTo>
                    <a:lnTo>
                      <a:pt x="206" y="202"/>
                    </a:lnTo>
                    <a:lnTo>
                      <a:pt x="184" y="228"/>
                    </a:lnTo>
                    <a:lnTo>
                      <a:pt x="184" y="238"/>
                    </a:lnTo>
                    <a:close/>
                    <a:moveTo>
                      <a:pt x="193" y="152"/>
                    </a:moveTo>
                    <a:lnTo>
                      <a:pt x="171" y="147"/>
                    </a:lnTo>
                    <a:lnTo>
                      <a:pt x="159" y="162"/>
                    </a:lnTo>
                    <a:lnTo>
                      <a:pt x="159" y="172"/>
                    </a:lnTo>
                    <a:lnTo>
                      <a:pt x="180" y="182"/>
                    </a:lnTo>
                    <a:lnTo>
                      <a:pt x="188" y="167"/>
                    </a:lnTo>
                    <a:lnTo>
                      <a:pt x="193" y="152"/>
                    </a:lnTo>
                    <a:close/>
                  </a:path>
                </a:pathLst>
              </a:custGeom>
              <a:solidFill>
                <a:srgbClr val="00FFFF"/>
              </a:solidFill>
              <a:ln w="6350">
                <a:solidFill>
                  <a:srgbClr val="000000"/>
                </a:solidFill>
                <a:prstDash val="solid"/>
                <a:round/>
                <a:headEnd/>
                <a:tailEnd/>
              </a:ln>
            </p:spPr>
            <p:txBody>
              <a:bodyPr/>
              <a:lstStyle/>
              <a:p>
                <a:endParaRPr lang="en-US" dirty="0">
                  <a:solidFill>
                    <a:srgbClr val="00FFFF"/>
                  </a:solidFill>
                </a:endParaRPr>
              </a:p>
            </p:txBody>
          </p:sp>
          <p:sp>
            <p:nvSpPr>
              <p:cNvPr id="17" name="Freeform 1252">
                <a:extLst>
                  <a:ext uri="{FF2B5EF4-FFF2-40B4-BE49-F238E27FC236}">
                    <a16:creationId xmlns:a16="http://schemas.microsoft.com/office/drawing/2014/main" id="{94932BC5-F93F-D786-982F-D366A6B1D67B}"/>
                  </a:ext>
                </a:extLst>
              </p:cNvPr>
              <p:cNvSpPr>
                <a:spLocks/>
              </p:cNvSpPr>
              <p:nvPr/>
            </p:nvSpPr>
            <p:spPr bwMode="auto">
              <a:xfrm>
                <a:off x="4714875" y="2890838"/>
                <a:ext cx="488950" cy="425450"/>
              </a:xfrm>
              <a:custGeom>
                <a:avLst/>
                <a:gdLst/>
                <a:ahLst/>
                <a:cxnLst>
                  <a:cxn ang="0">
                    <a:pos x="150" y="213"/>
                  </a:cxn>
                  <a:cxn ang="0">
                    <a:pos x="0" y="172"/>
                  </a:cxn>
                  <a:cxn ang="0">
                    <a:pos x="13" y="162"/>
                  </a:cxn>
                  <a:cxn ang="0">
                    <a:pos x="26" y="157"/>
                  </a:cxn>
                  <a:cxn ang="0">
                    <a:pos x="34" y="142"/>
                  </a:cxn>
                  <a:cxn ang="0">
                    <a:pos x="47" y="137"/>
                  </a:cxn>
                  <a:cxn ang="0">
                    <a:pos x="56" y="116"/>
                  </a:cxn>
                  <a:cxn ang="0">
                    <a:pos x="64" y="106"/>
                  </a:cxn>
                  <a:cxn ang="0">
                    <a:pos x="69" y="101"/>
                  </a:cxn>
                  <a:cxn ang="0">
                    <a:pos x="77" y="71"/>
                  </a:cxn>
                  <a:cxn ang="0">
                    <a:pos x="94" y="40"/>
                  </a:cxn>
                  <a:cxn ang="0">
                    <a:pos x="99" y="20"/>
                  </a:cxn>
                  <a:cxn ang="0">
                    <a:pos x="116" y="0"/>
                  </a:cxn>
                  <a:cxn ang="0">
                    <a:pos x="137" y="0"/>
                  </a:cxn>
                  <a:cxn ang="0">
                    <a:pos x="167" y="10"/>
                  </a:cxn>
                  <a:cxn ang="0">
                    <a:pos x="193" y="10"/>
                  </a:cxn>
                  <a:cxn ang="0">
                    <a:pos x="206" y="30"/>
                  </a:cxn>
                  <a:cxn ang="0">
                    <a:pos x="227" y="40"/>
                  </a:cxn>
                  <a:cxn ang="0">
                    <a:pos x="240" y="50"/>
                  </a:cxn>
                  <a:cxn ang="0">
                    <a:pos x="244" y="55"/>
                  </a:cxn>
                  <a:cxn ang="0">
                    <a:pos x="236" y="81"/>
                  </a:cxn>
                  <a:cxn ang="0">
                    <a:pos x="214" y="91"/>
                  </a:cxn>
                  <a:cxn ang="0">
                    <a:pos x="218" y="116"/>
                  </a:cxn>
                  <a:cxn ang="0">
                    <a:pos x="236" y="121"/>
                  </a:cxn>
                  <a:cxn ang="0">
                    <a:pos x="244" y="137"/>
                  </a:cxn>
                  <a:cxn ang="0">
                    <a:pos x="257" y="142"/>
                  </a:cxn>
                  <a:cxn ang="0">
                    <a:pos x="300" y="142"/>
                  </a:cxn>
                  <a:cxn ang="0">
                    <a:pos x="308" y="147"/>
                  </a:cxn>
                  <a:cxn ang="0">
                    <a:pos x="206" y="268"/>
                  </a:cxn>
                  <a:cxn ang="0">
                    <a:pos x="201" y="263"/>
                  </a:cxn>
                  <a:cxn ang="0">
                    <a:pos x="197" y="248"/>
                  </a:cxn>
                  <a:cxn ang="0">
                    <a:pos x="180" y="243"/>
                  </a:cxn>
                  <a:cxn ang="0">
                    <a:pos x="163" y="218"/>
                  </a:cxn>
                  <a:cxn ang="0">
                    <a:pos x="150" y="213"/>
                  </a:cxn>
                </a:cxnLst>
                <a:rect l="0" t="0" r="r" b="b"/>
                <a:pathLst>
                  <a:path w="308" h="268">
                    <a:moveTo>
                      <a:pt x="150" y="213"/>
                    </a:moveTo>
                    <a:lnTo>
                      <a:pt x="0" y="172"/>
                    </a:lnTo>
                    <a:lnTo>
                      <a:pt x="13" y="162"/>
                    </a:lnTo>
                    <a:lnTo>
                      <a:pt x="26" y="157"/>
                    </a:lnTo>
                    <a:lnTo>
                      <a:pt x="34" y="142"/>
                    </a:lnTo>
                    <a:lnTo>
                      <a:pt x="47" y="137"/>
                    </a:lnTo>
                    <a:lnTo>
                      <a:pt x="56" y="116"/>
                    </a:lnTo>
                    <a:lnTo>
                      <a:pt x="64" y="106"/>
                    </a:lnTo>
                    <a:lnTo>
                      <a:pt x="69" y="101"/>
                    </a:lnTo>
                    <a:lnTo>
                      <a:pt x="77" y="71"/>
                    </a:lnTo>
                    <a:lnTo>
                      <a:pt x="94" y="40"/>
                    </a:lnTo>
                    <a:lnTo>
                      <a:pt x="99" y="20"/>
                    </a:lnTo>
                    <a:lnTo>
                      <a:pt x="116" y="0"/>
                    </a:lnTo>
                    <a:lnTo>
                      <a:pt x="137" y="0"/>
                    </a:lnTo>
                    <a:lnTo>
                      <a:pt x="167" y="10"/>
                    </a:lnTo>
                    <a:lnTo>
                      <a:pt x="193" y="10"/>
                    </a:lnTo>
                    <a:lnTo>
                      <a:pt x="206" y="30"/>
                    </a:lnTo>
                    <a:lnTo>
                      <a:pt x="227" y="40"/>
                    </a:lnTo>
                    <a:lnTo>
                      <a:pt x="240" y="50"/>
                    </a:lnTo>
                    <a:lnTo>
                      <a:pt x="244" y="55"/>
                    </a:lnTo>
                    <a:lnTo>
                      <a:pt x="236" y="81"/>
                    </a:lnTo>
                    <a:lnTo>
                      <a:pt x="214" y="91"/>
                    </a:lnTo>
                    <a:lnTo>
                      <a:pt x="218" y="116"/>
                    </a:lnTo>
                    <a:lnTo>
                      <a:pt x="236" y="121"/>
                    </a:lnTo>
                    <a:lnTo>
                      <a:pt x="244" y="137"/>
                    </a:lnTo>
                    <a:lnTo>
                      <a:pt x="257" y="142"/>
                    </a:lnTo>
                    <a:lnTo>
                      <a:pt x="300" y="142"/>
                    </a:lnTo>
                    <a:lnTo>
                      <a:pt x="308" y="147"/>
                    </a:lnTo>
                    <a:lnTo>
                      <a:pt x="206" y="268"/>
                    </a:lnTo>
                    <a:lnTo>
                      <a:pt x="201" y="263"/>
                    </a:lnTo>
                    <a:lnTo>
                      <a:pt x="197" y="248"/>
                    </a:lnTo>
                    <a:lnTo>
                      <a:pt x="180" y="243"/>
                    </a:lnTo>
                    <a:lnTo>
                      <a:pt x="163" y="218"/>
                    </a:lnTo>
                    <a:lnTo>
                      <a:pt x="150" y="213"/>
                    </a:lnTo>
                    <a:close/>
                  </a:path>
                </a:pathLst>
              </a:custGeom>
              <a:solidFill>
                <a:srgbClr val="0000FF"/>
              </a:solidFill>
              <a:ln w="6350">
                <a:solidFill>
                  <a:srgbClr val="000000"/>
                </a:solidFill>
                <a:prstDash val="solid"/>
                <a:round/>
                <a:headEnd/>
                <a:tailEnd/>
              </a:ln>
            </p:spPr>
            <p:txBody>
              <a:bodyPr/>
              <a:lstStyle/>
              <a:p>
                <a:endParaRPr lang="en-US" dirty="0"/>
              </a:p>
            </p:txBody>
          </p:sp>
          <p:sp>
            <p:nvSpPr>
              <p:cNvPr id="18" name="Freeform 1253">
                <a:extLst>
                  <a:ext uri="{FF2B5EF4-FFF2-40B4-BE49-F238E27FC236}">
                    <a16:creationId xmlns:a16="http://schemas.microsoft.com/office/drawing/2014/main" id="{A125AE0E-B718-A5B1-59AA-F6F6EEE66689}"/>
                  </a:ext>
                </a:extLst>
              </p:cNvPr>
              <p:cNvSpPr>
                <a:spLocks/>
              </p:cNvSpPr>
              <p:nvPr/>
            </p:nvSpPr>
            <p:spPr bwMode="auto">
              <a:xfrm>
                <a:off x="4572000" y="2938463"/>
                <a:ext cx="244475" cy="257175"/>
              </a:xfrm>
              <a:custGeom>
                <a:avLst/>
                <a:gdLst/>
                <a:ahLst/>
                <a:cxnLst>
                  <a:cxn ang="0">
                    <a:pos x="73" y="162"/>
                  </a:cxn>
                  <a:cxn ang="0">
                    <a:pos x="47" y="142"/>
                  </a:cxn>
                  <a:cxn ang="0">
                    <a:pos x="26" y="142"/>
                  </a:cxn>
                  <a:cxn ang="0">
                    <a:pos x="0" y="127"/>
                  </a:cxn>
                  <a:cxn ang="0">
                    <a:pos x="0" y="117"/>
                  </a:cxn>
                  <a:cxn ang="0">
                    <a:pos x="22" y="91"/>
                  </a:cxn>
                  <a:cxn ang="0">
                    <a:pos x="26" y="71"/>
                  </a:cxn>
                  <a:cxn ang="0">
                    <a:pos x="56" y="0"/>
                  </a:cxn>
                  <a:cxn ang="0">
                    <a:pos x="154" y="76"/>
                  </a:cxn>
                  <a:cxn ang="0">
                    <a:pos x="146" y="86"/>
                  </a:cxn>
                  <a:cxn ang="0">
                    <a:pos x="137" y="107"/>
                  </a:cxn>
                  <a:cxn ang="0">
                    <a:pos x="124" y="112"/>
                  </a:cxn>
                  <a:cxn ang="0">
                    <a:pos x="116" y="127"/>
                  </a:cxn>
                  <a:cxn ang="0">
                    <a:pos x="103" y="132"/>
                  </a:cxn>
                  <a:cxn ang="0">
                    <a:pos x="90" y="142"/>
                  </a:cxn>
                  <a:cxn ang="0">
                    <a:pos x="73" y="162"/>
                  </a:cxn>
                </a:cxnLst>
                <a:rect l="0" t="0" r="r" b="b"/>
                <a:pathLst>
                  <a:path w="154" h="162">
                    <a:moveTo>
                      <a:pt x="73" y="162"/>
                    </a:moveTo>
                    <a:lnTo>
                      <a:pt x="47" y="142"/>
                    </a:lnTo>
                    <a:lnTo>
                      <a:pt x="26" y="142"/>
                    </a:lnTo>
                    <a:lnTo>
                      <a:pt x="0" y="127"/>
                    </a:lnTo>
                    <a:lnTo>
                      <a:pt x="0" y="117"/>
                    </a:lnTo>
                    <a:lnTo>
                      <a:pt x="22" y="91"/>
                    </a:lnTo>
                    <a:lnTo>
                      <a:pt x="26" y="71"/>
                    </a:lnTo>
                    <a:lnTo>
                      <a:pt x="56" y="0"/>
                    </a:lnTo>
                    <a:lnTo>
                      <a:pt x="154" y="76"/>
                    </a:lnTo>
                    <a:lnTo>
                      <a:pt x="146" y="86"/>
                    </a:lnTo>
                    <a:lnTo>
                      <a:pt x="137" y="107"/>
                    </a:lnTo>
                    <a:lnTo>
                      <a:pt x="124" y="112"/>
                    </a:lnTo>
                    <a:lnTo>
                      <a:pt x="116" y="127"/>
                    </a:lnTo>
                    <a:lnTo>
                      <a:pt x="103" y="132"/>
                    </a:lnTo>
                    <a:lnTo>
                      <a:pt x="90" y="142"/>
                    </a:lnTo>
                    <a:lnTo>
                      <a:pt x="73" y="162"/>
                    </a:lnTo>
                    <a:close/>
                  </a:path>
                </a:pathLst>
              </a:custGeom>
              <a:solidFill>
                <a:srgbClr val="FFFBC3"/>
              </a:solidFill>
              <a:ln w="6350">
                <a:solidFill>
                  <a:srgbClr val="000000"/>
                </a:solidFill>
                <a:prstDash val="solid"/>
                <a:round/>
                <a:headEnd/>
                <a:tailEnd/>
              </a:ln>
            </p:spPr>
            <p:txBody>
              <a:bodyPr/>
              <a:lstStyle/>
              <a:p>
                <a:endParaRPr lang="en-US" dirty="0"/>
              </a:p>
            </p:txBody>
          </p:sp>
          <p:sp>
            <p:nvSpPr>
              <p:cNvPr id="19" name="Freeform 1254">
                <a:extLst>
                  <a:ext uri="{FF2B5EF4-FFF2-40B4-BE49-F238E27FC236}">
                    <a16:creationId xmlns:a16="http://schemas.microsoft.com/office/drawing/2014/main" id="{F44F017B-91E4-D02E-6BFF-F1AF297BE9AC}"/>
                  </a:ext>
                </a:extLst>
              </p:cNvPr>
              <p:cNvSpPr>
                <a:spLocks/>
              </p:cNvSpPr>
              <p:nvPr/>
            </p:nvSpPr>
            <p:spPr bwMode="auto">
              <a:xfrm>
                <a:off x="4532313" y="2995613"/>
                <a:ext cx="53975" cy="55562"/>
              </a:xfrm>
              <a:custGeom>
                <a:avLst/>
                <a:gdLst/>
                <a:ahLst/>
                <a:cxnLst>
                  <a:cxn ang="0">
                    <a:pos x="34" y="5"/>
                  </a:cxn>
                  <a:cxn ang="0">
                    <a:pos x="29" y="20"/>
                  </a:cxn>
                  <a:cxn ang="0">
                    <a:pos x="21" y="35"/>
                  </a:cxn>
                  <a:cxn ang="0">
                    <a:pos x="0" y="25"/>
                  </a:cxn>
                  <a:cxn ang="0">
                    <a:pos x="0" y="15"/>
                  </a:cxn>
                  <a:cxn ang="0">
                    <a:pos x="12" y="0"/>
                  </a:cxn>
                  <a:cxn ang="0">
                    <a:pos x="34" y="5"/>
                  </a:cxn>
                </a:cxnLst>
                <a:rect l="0" t="0" r="r" b="b"/>
                <a:pathLst>
                  <a:path w="34" h="35">
                    <a:moveTo>
                      <a:pt x="34" y="5"/>
                    </a:moveTo>
                    <a:lnTo>
                      <a:pt x="29" y="20"/>
                    </a:lnTo>
                    <a:lnTo>
                      <a:pt x="21" y="35"/>
                    </a:lnTo>
                    <a:lnTo>
                      <a:pt x="0" y="25"/>
                    </a:lnTo>
                    <a:lnTo>
                      <a:pt x="0" y="15"/>
                    </a:lnTo>
                    <a:lnTo>
                      <a:pt x="12" y="0"/>
                    </a:lnTo>
                    <a:lnTo>
                      <a:pt x="34" y="5"/>
                    </a:lnTo>
                    <a:close/>
                  </a:path>
                </a:pathLst>
              </a:custGeom>
              <a:solidFill>
                <a:srgbClr val="00FFFF"/>
              </a:solidFill>
              <a:ln w="6350">
                <a:solidFill>
                  <a:srgbClr val="000000"/>
                </a:solidFill>
                <a:prstDash val="solid"/>
                <a:round/>
                <a:headEnd/>
                <a:tailEnd/>
              </a:ln>
            </p:spPr>
            <p:txBody>
              <a:bodyPr/>
              <a:lstStyle/>
              <a:p>
                <a:endParaRPr lang="en-US" dirty="0"/>
              </a:p>
            </p:txBody>
          </p:sp>
          <p:sp>
            <p:nvSpPr>
              <p:cNvPr id="20" name="Freeform 1255">
                <a:extLst>
                  <a:ext uri="{FF2B5EF4-FFF2-40B4-BE49-F238E27FC236}">
                    <a16:creationId xmlns:a16="http://schemas.microsoft.com/office/drawing/2014/main" id="{C16C0E6C-A896-96B4-DEF6-68B82D84CDE8}"/>
                  </a:ext>
                </a:extLst>
              </p:cNvPr>
              <p:cNvSpPr>
                <a:spLocks/>
              </p:cNvSpPr>
              <p:nvPr/>
            </p:nvSpPr>
            <p:spPr bwMode="auto">
              <a:xfrm>
                <a:off x="4029075" y="3082925"/>
                <a:ext cx="427038" cy="450850"/>
              </a:xfrm>
              <a:custGeom>
                <a:avLst/>
                <a:gdLst/>
                <a:ahLst/>
                <a:cxnLst>
                  <a:cxn ang="0">
                    <a:pos x="107" y="284"/>
                  </a:cxn>
                  <a:cxn ang="0">
                    <a:pos x="0" y="193"/>
                  </a:cxn>
                  <a:cxn ang="0">
                    <a:pos x="21" y="152"/>
                  </a:cxn>
                  <a:cxn ang="0">
                    <a:pos x="34" y="127"/>
                  </a:cxn>
                  <a:cxn ang="0">
                    <a:pos x="55" y="112"/>
                  </a:cxn>
                  <a:cxn ang="0">
                    <a:pos x="60" y="102"/>
                  </a:cxn>
                  <a:cxn ang="0">
                    <a:pos x="68" y="102"/>
                  </a:cxn>
                  <a:cxn ang="0">
                    <a:pos x="68" y="112"/>
                  </a:cxn>
                  <a:cxn ang="0">
                    <a:pos x="90" y="107"/>
                  </a:cxn>
                  <a:cxn ang="0">
                    <a:pos x="103" y="86"/>
                  </a:cxn>
                  <a:cxn ang="0">
                    <a:pos x="111" y="71"/>
                  </a:cxn>
                  <a:cxn ang="0">
                    <a:pos x="128" y="76"/>
                  </a:cxn>
                  <a:cxn ang="0">
                    <a:pos x="150" y="51"/>
                  </a:cxn>
                  <a:cxn ang="0">
                    <a:pos x="150" y="46"/>
                  </a:cxn>
                  <a:cxn ang="0">
                    <a:pos x="145" y="41"/>
                  </a:cxn>
                  <a:cxn ang="0">
                    <a:pos x="158" y="26"/>
                  </a:cxn>
                  <a:cxn ang="0">
                    <a:pos x="197" y="46"/>
                  </a:cxn>
                  <a:cxn ang="0">
                    <a:pos x="205" y="21"/>
                  </a:cxn>
                  <a:cxn ang="0">
                    <a:pos x="222" y="10"/>
                  </a:cxn>
                  <a:cxn ang="0">
                    <a:pos x="227" y="0"/>
                  </a:cxn>
                  <a:cxn ang="0">
                    <a:pos x="244" y="5"/>
                  </a:cxn>
                  <a:cxn ang="0">
                    <a:pos x="248" y="0"/>
                  </a:cxn>
                  <a:cxn ang="0">
                    <a:pos x="257" y="10"/>
                  </a:cxn>
                  <a:cxn ang="0">
                    <a:pos x="248" y="31"/>
                  </a:cxn>
                  <a:cxn ang="0">
                    <a:pos x="252" y="31"/>
                  </a:cxn>
                  <a:cxn ang="0">
                    <a:pos x="252" y="36"/>
                  </a:cxn>
                  <a:cxn ang="0">
                    <a:pos x="265" y="41"/>
                  </a:cxn>
                  <a:cxn ang="0">
                    <a:pos x="261" y="46"/>
                  </a:cxn>
                  <a:cxn ang="0">
                    <a:pos x="265" y="56"/>
                  </a:cxn>
                  <a:cxn ang="0">
                    <a:pos x="257" y="61"/>
                  </a:cxn>
                  <a:cxn ang="0">
                    <a:pos x="265" y="71"/>
                  </a:cxn>
                  <a:cxn ang="0">
                    <a:pos x="257" y="71"/>
                  </a:cxn>
                  <a:cxn ang="0">
                    <a:pos x="257" y="76"/>
                  </a:cxn>
                  <a:cxn ang="0">
                    <a:pos x="269" y="86"/>
                  </a:cxn>
                  <a:cxn ang="0">
                    <a:pos x="269" y="97"/>
                  </a:cxn>
                  <a:cxn ang="0">
                    <a:pos x="257" y="117"/>
                  </a:cxn>
                  <a:cxn ang="0">
                    <a:pos x="252" y="132"/>
                  </a:cxn>
                  <a:cxn ang="0">
                    <a:pos x="227" y="157"/>
                  </a:cxn>
                  <a:cxn ang="0">
                    <a:pos x="205" y="183"/>
                  </a:cxn>
                  <a:cxn ang="0">
                    <a:pos x="184" y="208"/>
                  </a:cxn>
                  <a:cxn ang="0">
                    <a:pos x="167" y="218"/>
                  </a:cxn>
                  <a:cxn ang="0">
                    <a:pos x="150" y="213"/>
                  </a:cxn>
                  <a:cxn ang="0">
                    <a:pos x="132" y="233"/>
                  </a:cxn>
                  <a:cxn ang="0">
                    <a:pos x="115" y="274"/>
                  </a:cxn>
                  <a:cxn ang="0">
                    <a:pos x="107" y="284"/>
                  </a:cxn>
                </a:cxnLst>
                <a:rect l="0" t="0" r="r" b="b"/>
                <a:pathLst>
                  <a:path w="269" h="284">
                    <a:moveTo>
                      <a:pt x="107" y="284"/>
                    </a:moveTo>
                    <a:lnTo>
                      <a:pt x="0" y="193"/>
                    </a:lnTo>
                    <a:lnTo>
                      <a:pt x="21" y="152"/>
                    </a:lnTo>
                    <a:lnTo>
                      <a:pt x="34" y="127"/>
                    </a:lnTo>
                    <a:lnTo>
                      <a:pt x="55" y="112"/>
                    </a:lnTo>
                    <a:lnTo>
                      <a:pt x="60" y="102"/>
                    </a:lnTo>
                    <a:lnTo>
                      <a:pt x="68" y="102"/>
                    </a:lnTo>
                    <a:lnTo>
                      <a:pt x="68" y="112"/>
                    </a:lnTo>
                    <a:lnTo>
                      <a:pt x="90" y="107"/>
                    </a:lnTo>
                    <a:lnTo>
                      <a:pt x="103" y="86"/>
                    </a:lnTo>
                    <a:lnTo>
                      <a:pt x="111" y="71"/>
                    </a:lnTo>
                    <a:lnTo>
                      <a:pt x="128" y="76"/>
                    </a:lnTo>
                    <a:lnTo>
                      <a:pt x="150" y="51"/>
                    </a:lnTo>
                    <a:lnTo>
                      <a:pt x="150" y="46"/>
                    </a:lnTo>
                    <a:lnTo>
                      <a:pt x="145" y="41"/>
                    </a:lnTo>
                    <a:lnTo>
                      <a:pt x="158" y="26"/>
                    </a:lnTo>
                    <a:lnTo>
                      <a:pt x="197" y="46"/>
                    </a:lnTo>
                    <a:lnTo>
                      <a:pt x="205" y="21"/>
                    </a:lnTo>
                    <a:lnTo>
                      <a:pt x="222" y="10"/>
                    </a:lnTo>
                    <a:lnTo>
                      <a:pt x="227" y="0"/>
                    </a:lnTo>
                    <a:lnTo>
                      <a:pt x="244" y="5"/>
                    </a:lnTo>
                    <a:lnTo>
                      <a:pt x="248" y="0"/>
                    </a:lnTo>
                    <a:lnTo>
                      <a:pt x="257" y="10"/>
                    </a:lnTo>
                    <a:lnTo>
                      <a:pt x="248" y="31"/>
                    </a:lnTo>
                    <a:lnTo>
                      <a:pt x="252" y="31"/>
                    </a:lnTo>
                    <a:lnTo>
                      <a:pt x="252" y="36"/>
                    </a:lnTo>
                    <a:lnTo>
                      <a:pt x="265" y="41"/>
                    </a:lnTo>
                    <a:lnTo>
                      <a:pt x="261" y="46"/>
                    </a:lnTo>
                    <a:lnTo>
                      <a:pt x="265" y="56"/>
                    </a:lnTo>
                    <a:lnTo>
                      <a:pt x="257" y="61"/>
                    </a:lnTo>
                    <a:lnTo>
                      <a:pt x="265" y="71"/>
                    </a:lnTo>
                    <a:lnTo>
                      <a:pt x="257" y="71"/>
                    </a:lnTo>
                    <a:lnTo>
                      <a:pt x="257" y="76"/>
                    </a:lnTo>
                    <a:lnTo>
                      <a:pt x="269" y="86"/>
                    </a:lnTo>
                    <a:lnTo>
                      <a:pt x="269" y="97"/>
                    </a:lnTo>
                    <a:lnTo>
                      <a:pt x="257" y="117"/>
                    </a:lnTo>
                    <a:lnTo>
                      <a:pt x="252" y="132"/>
                    </a:lnTo>
                    <a:lnTo>
                      <a:pt x="227" y="157"/>
                    </a:lnTo>
                    <a:lnTo>
                      <a:pt x="205" y="183"/>
                    </a:lnTo>
                    <a:lnTo>
                      <a:pt x="184" y="208"/>
                    </a:lnTo>
                    <a:lnTo>
                      <a:pt x="167" y="218"/>
                    </a:lnTo>
                    <a:lnTo>
                      <a:pt x="150" y="213"/>
                    </a:lnTo>
                    <a:lnTo>
                      <a:pt x="132" y="233"/>
                    </a:lnTo>
                    <a:lnTo>
                      <a:pt x="115" y="274"/>
                    </a:lnTo>
                    <a:lnTo>
                      <a:pt x="107" y="284"/>
                    </a:lnTo>
                    <a:close/>
                  </a:path>
                </a:pathLst>
              </a:custGeom>
              <a:solidFill>
                <a:srgbClr val="FFFBC3"/>
              </a:solidFill>
              <a:ln w="6350">
                <a:solidFill>
                  <a:srgbClr val="000000"/>
                </a:solidFill>
                <a:prstDash val="solid"/>
                <a:round/>
                <a:headEnd/>
                <a:tailEnd/>
              </a:ln>
            </p:spPr>
            <p:txBody>
              <a:bodyPr/>
              <a:lstStyle/>
              <a:p>
                <a:endParaRPr lang="en-US" dirty="0"/>
              </a:p>
            </p:txBody>
          </p:sp>
          <p:sp>
            <p:nvSpPr>
              <p:cNvPr id="21" name="Freeform 1256">
                <a:extLst>
                  <a:ext uri="{FF2B5EF4-FFF2-40B4-BE49-F238E27FC236}">
                    <a16:creationId xmlns:a16="http://schemas.microsoft.com/office/drawing/2014/main" id="{6A8D1897-6950-B63B-760B-6F834C4D6726}"/>
                  </a:ext>
                </a:extLst>
              </p:cNvPr>
              <p:cNvSpPr>
                <a:spLocks noEditPoints="1"/>
              </p:cNvSpPr>
              <p:nvPr/>
            </p:nvSpPr>
            <p:spPr bwMode="auto">
              <a:xfrm>
                <a:off x="5041900" y="3124200"/>
                <a:ext cx="373063" cy="393700"/>
              </a:xfrm>
              <a:custGeom>
                <a:avLst/>
                <a:gdLst/>
                <a:ahLst/>
                <a:cxnLst>
                  <a:cxn ang="0">
                    <a:pos x="235" y="157"/>
                  </a:cxn>
                  <a:cxn ang="0">
                    <a:pos x="235" y="192"/>
                  </a:cxn>
                  <a:cxn ang="0">
                    <a:pos x="231" y="197"/>
                  </a:cxn>
                  <a:cxn ang="0">
                    <a:pos x="218" y="197"/>
                  </a:cxn>
                  <a:cxn ang="0">
                    <a:pos x="214" y="202"/>
                  </a:cxn>
                  <a:cxn ang="0">
                    <a:pos x="201" y="218"/>
                  </a:cxn>
                  <a:cxn ang="0">
                    <a:pos x="196" y="233"/>
                  </a:cxn>
                  <a:cxn ang="0">
                    <a:pos x="162" y="248"/>
                  </a:cxn>
                  <a:cxn ang="0">
                    <a:pos x="166" y="228"/>
                  </a:cxn>
                  <a:cxn ang="0">
                    <a:pos x="149" y="233"/>
                  </a:cxn>
                  <a:cxn ang="0">
                    <a:pos x="128" y="212"/>
                  </a:cxn>
                  <a:cxn ang="0">
                    <a:pos x="107" y="202"/>
                  </a:cxn>
                  <a:cxn ang="0">
                    <a:pos x="102" y="192"/>
                  </a:cxn>
                  <a:cxn ang="0">
                    <a:pos x="85" y="192"/>
                  </a:cxn>
                  <a:cxn ang="0">
                    <a:pos x="77" y="197"/>
                  </a:cxn>
                  <a:cxn ang="0">
                    <a:pos x="72" y="182"/>
                  </a:cxn>
                  <a:cxn ang="0">
                    <a:pos x="68" y="172"/>
                  </a:cxn>
                  <a:cxn ang="0">
                    <a:pos x="64" y="182"/>
                  </a:cxn>
                  <a:cxn ang="0">
                    <a:pos x="59" y="182"/>
                  </a:cxn>
                  <a:cxn ang="0">
                    <a:pos x="51" y="162"/>
                  </a:cxn>
                  <a:cxn ang="0">
                    <a:pos x="42" y="152"/>
                  </a:cxn>
                  <a:cxn ang="0">
                    <a:pos x="21" y="152"/>
                  </a:cxn>
                  <a:cxn ang="0">
                    <a:pos x="21" y="142"/>
                  </a:cxn>
                  <a:cxn ang="0">
                    <a:pos x="17" y="142"/>
                  </a:cxn>
                  <a:cxn ang="0">
                    <a:pos x="12" y="126"/>
                  </a:cxn>
                  <a:cxn ang="0">
                    <a:pos x="4" y="126"/>
                  </a:cxn>
                  <a:cxn ang="0">
                    <a:pos x="0" y="121"/>
                  </a:cxn>
                  <a:cxn ang="0">
                    <a:pos x="102" y="0"/>
                  </a:cxn>
                  <a:cxn ang="0">
                    <a:pos x="137" y="20"/>
                  </a:cxn>
                  <a:cxn ang="0">
                    <a:pos x="141" y="45"/>
                  </a:cxn>
                  <a:cxn ang="0">
                    <a:pos x="184" y="55"/>
                  </a:cxn>
                  <a:cxn ang="0">
                    <a:pos x="201" y="71"/>
                  </a:cxn>
                  <a:cxn ang="0">
                    <a:pos x="175" y="96"/>
                  </a:cxn>
                  <a:cxn ang="0">
                    <a:pos x="162" y="101"/>
                  </a:cxn>
                  <a:cxn ang="0">
                    <a:pos x="166" y="111"/>
                  </a:cxn>
                  <a:cxn ang="0">
                    <a:pos x="184" y="111"/>
                  </a:cxn>
                  <a:cxn ang="0">
                    <a:pos x="188" y="106"/>
                  </a:cxn>
                  <a:cxn ang="0">
                    <a:pos x="205" y="121"/>
                  </a:cxn>
                  <a:cxn ang="0">
                    <a:pos x="188" y="136"/>
                  </a:cxn>
                  <a:cxn ang="0">
                    <a:pos x="192" y="152"/>
                  </a:cxn>
                  <a:cxn ang="0">
                    <a:pos x="214" y="147"/>
                  </a:cxn>
                  <a:cxn ang="0">
                    <a:pos x="235" y="157"/>
                  </a:cxn>
                  <a:cxn ang="0">
                    <a:pos x="119" y="106"/>
                  </a:cxn>
                  <a:cxn ang="0">
                    <a:pos x="115" y="111"/>
                  </a:cxn>
                  <a:cxn ang="0">
                    <a:pos x="94" y="116"/>
                  </a:cxn>
                  <a:cxn ang="0">
                    <a:pos x="89" y="126"/>
                  </a:cxn>
                  <a:cxn ang="0">
                    <a:pos x="119" y="136"/>
                  </a:cxn>
                  <a:cxn ang="0">
                    <a:pos x="124" y="131"/>
                  </a:cxn>
                  <a:cxn ang="0">
                    <a:pos x="132" y="131"/>
                  </a:cxn>
                  <a:cxn ang="0">
                    <a:pos x="132" y="111"/>
                  </a:cxn>
                  <a:cxn ang="0">
                    <a:pos x="119" y="106"/>
                  </a:cxn>
                </a:cxnLst>
                <a:rect l="0" t="0" r="r" b="b"/>
                <a:pathLst>
                  <a:path w="235" h="248">
                    <a:moveTo>
                      <a:pt x="235" y="157"/>
                    </a:moveTo>
                    <a:lnTo>
                      <a:pt x="235" y="192"/>
                    </a:lnTo>
                    <a:lnTo>
                      <a:pt x="231" y="197"/>
                    </a:lnTo>
                    <a:lnTo>
                      <a:pt x="218" y="197"/>
                    </a:lnTo>
                    <a:lnTo>
                      <a:pt x="214" y="202"/>
                    </a:lnTo>
                    <a:lnTo>
                      <a:pt x="201" y="218"/>
                    </a:lnTo>
                    <a:lnTo>
                      <a:pt x="196" y="233"/>
                    </a:lnTo>
                    <a:lnTo>
                      <a:pt x="162" y="248"/>
                    </a:lnTo>
                    <a:lnTo>
                      <a:pt x="166" y="228"/>
                    </a:lnTo>
                    <a:lnTo>
                      <a:pt x="149" y="233"/>
                    </a:lnTo>
                    <a:lnTo>
                      <a:pt x="128" y="212"/>
                    </a:lnTo>
                    <a:lnTo>
                      <a:pt x="107" y="202"/>
                    </a:lnTo>
                    <a:lnTo>
                      <a:pt x="102" y="192"/>
                    </a:lnTo>
                    <a:lnTo>
                      <a:pt x="85" y="192"/>
                    </a:lnTo>
                    <a:lnTo>
                      <a:pt x="77" y="197"/>
                    </a:lnTo>
                    <a:lnTo>
                      <a:pt x="72" y="182"/>
                    </a:lnTo>
                    <a:lnTo>
                      <a:pt x="68" y="172"/>
                    </a:lnTo>
                    <a:lnTo>
                      <a:pt x="64" y="182"/>
                    </a:lnTo>
                    <a:lnTo>
                      <a:pt x="59" y="182"/>
                    </a:lnTo>
                    <a:lnTo>
                      <a:pt x="51" y="162"/>
                    </a:lnTo>
                    <a:lnTo>
                      <a:pt x="42" y="152"/>
                    </a:lnTo>
                    <a:lnTo>
                      <a:pt x="21" y="152"/>
                    </a:lnTo>
                    <a:lnTo>
                      <a:pt x="21" y="142"/>
                    </a:lnTo>
                    <a:lnTo>
                      <a:pt x="17" y="142"/>
                    </a:lnTo>
                    <a:lnTo>
                      <a:pt x="12" y="126"/>
                    </a:lnTo>
                    <a:lnTo>
                      <a:pt x="4" y="126"/>
                    </a:lnTo>
                    <a:lnTo>
                      <a:pt x="0" y="121"/>
                    </a:lnTo>
                    <a:lnTo>
                      <a:pt x="102" y="0"/>
                    </a:lnTo>
                    <a:lnTo>
                      <a:pt x="137" y="20"/>
                    </a:lnTo>
                    <a:lnTo>
                      <a:pt x="141" y="45"/>
                    </a:lnTo>
                    <a:lnTo>
                      <a:pt x="184" y="55"/>
                    </a:lnTo>
                    <a:lnTo>
                      <a:pt x="201" y="71"/>
                    </a:lnTo>
                    <a:lnTo>
                      <a:pt x="175" y="96"/>
                    </a:lnTo>
                    <a:lnTo>
                      <a:pt x="162" y="101"/>
                    </a:lnTo>
                    <a:lnTo>
                      <a:pt x="166" y="111"/>
                    </a:lnTo>
                    <a:lnTo>
                      <a:pt x="184" y="111"/>
                    </a:lnTo>
                    <a:lnTo>
                      <a:pt x="188" y="106"/>
                    </a:lnTo>
                    <a:lnTo>
                      <a:pt x="205" y="121"/>
                    </a:lnTo>
                    <a:lnTo>
                      <a:pt x="188" y="136"/>
                    </a:lnTo>
                    <a:lnTo>
                      <a:pt x="192" y="152"/>
                    </a:lnTo>
                    <a:lnTo>
                      <a:pt x="214" y="147"/>
                    </a:lnTo>
                    <a:lnTo>
                      <a:pt x="235" y="157"/>
                    </a:lnTo>
                    <a:close/>
                    <a:moveTo>
                      <a:pt x="119" y="106"/>
                    </a:moveTo>
                    <a:lnTo>
                      <a:pt x="115" y="111"/>
                    </a:lnTo>
                    <a:lnTo>
                      <a:pt x="94" y="116"/>
                    </a:lnTo>
                    <a:lnTo>
                      <a:pt x="89" y="126"/>
                    </a:lnTo>
                    <a:lnTo>
                      <a:pt x="119" y="136"/>
                    </a:lnTo>
                    <a:lnTo>
                      <a:pt x="124" y="131"/>
                    </a:lnTo>
                    <a:lnTo>
                      <a:pt x="132" y="131"/>
                    </a:lnTo>
                    <a:lnTo>
                      <a:pt x="132" y="111"/>
                    </a:lnTo>
                    <a:lnTo>
                      <a:pt x="119" y="106"/>
                    </a:lnTo>
                    <a:close/>
                  </a:path>
                </a:pathLst>
              </a:custGeom>
              <a:solidFill>
                <a:srgbClr val="0000FF"/>
              </a:solidFill>
              <a:ln w="6350">
                <a:solidFill>
                  <a:srgbClr val="000000"/>
                </a:solidFill>
                <a:prstDash val="solid"/>
                <a:round/>
                <a:headEnd/>
                <a:tailEnd/>
              </a:ln>
            </p:spPr>
            <p:txBody>
              <a:bodyPr/>
              <a:lstStyle/>
              <a:p>
                <a:endParaRPr lang="en-US" dirty="0"/>
              </a:p>
            </p:txBody>
          </p:sp>
          <p:sp>
            <p:nvSpPr>
              <p:cNvPr id="22" name="Freeform 1257">
                <a:extLst>
                  <a:ext uri="{FF2B5EF4-FFF2-40B4-BE49-F238E27FC236}">
                    <a16:creationId xmlns:a16="http://schemas.microsoft.com/office/drawing/2014/main" id="{3524C3C2-5C90-49E5-B36E-BCB722F9655C}"/>
                  </a:ext>
                </a:extLst>
              </p:cNvPr>
              <p:cNvSpPr>
                <a:spLocks/>
              </p:cNvSpPr>
              <p:nvPr/>
            </p:nvSpPr>
            <p:spPr bwMode="auto">
              <a:xfrm>
                <a:off x="4402138" y="3152775"/>
                <a:ext cx="298450" cy="257175"/>
              </a:xfrm>
              <a:custGeom>
                <a:avLst/>
                <a:gdLst/>
                <a:ahLst/>
                <a:cxnLst>
                  <a:cxn ang="0">
                    <a:pos x="0" y="121"/>
                  </a:cxn>
                  <a:cxn ang="0">
                    <a:pos x="25" y="96"/>
                  </a:cxn>
                  <a:cxn ang="0">
                    <a:pos x="30" y="81"/>
                  </a:cxn>
                  <a:cxn ang="0">
                    <a:pos x="42" y="61"/>
                  </a:cxn>
                  <a:cxn ang="0">
                    <a:pos x="42" y="50"/>
                  </a:cxn>
                  <a:cxn ang="0">
                    <a:pos x="30" y="40"/>
                  </a:cxn>
                  <a:cxn ang="0">
                    <a:pos x="30" y="35"/>
                  </a:cxn>
                  <a:cxn ang="0">
                    <a:pos x="38" y="35"/>
                  </a:cxn>
                  <a:cxn ang="0">
                    <a:pos x="30" y="25"/>
                  </a:cxn>
                  <a:cxn ang="0">
                    <a:pos x="38" y="20"/>
                  </a:cxn>
                  <a:cxn ang="0">
                    <a:pos x="107" y="10"/>
                  </a:cxn>
                  <a:cxn ang="0">
                    <a:pos x="115" y="0"/>
                  </a:cxn>
                  <a:cxn ang="0">
                    <a:pos x="141" y="15"/>
                  </a:cxn>
                  <a:cxn ang="0">
                    <a:pos x="162" y="15"/>
                  </a:cxn>
                  <a:cxn ang="0">
                    <a:pos x="188" y="35"/>
                  </a:cxn>
                  <a:cxn ang="0">
                    <a:pos x="167" y="61"/>
                  </a:cxn>
                  <a:cxn ang="0">
                    <a:pos x="158" y="66"/>
                  </a:cxn>
                  <a:cxn ang="0">
                    <a:pos x="154" y="76"/>
                  </a:cxn>
                  <a:cxn ang="0">
                    <a:pos x="158" y="86"/>
                  </a:cxn>
                  <a:cxn ang="0">
                    <a:pos x="154" y="91"/>
                  </a:cxn>
                  <a:cxn ang="0">
                    <a:pos x="145" y="86"/>
                  </a:cxn>
                  <a:cxn ang="0">
                    <a:pos x="137" y="91"/>
                  </a:cxn>
                  <a:cxn ang="0">
                    <a:pos x="128" y="91"/>
                  </a:cxn>
                  <a:cxn ang="0">
                    <a:pos x="119" y="101"/>
                  </a:cxn>
                  <a:cxn ang="0">
                    <a:pos x="107" y="116"/>
                  </a:cxn>
                  <a:cxn ang="0">
                    <a:pos x="90" y="152"/>
                  </a:cxn>
                  <a:cxn ang="0">
                    <a:pos x="64" y="162"/>
                  </a:cxn>
                  <a:cxn ang="0">
                    <a:pos x="55" y="157"/>
                  </a:cxn>
                  <a:cxn ang="0">
                    <a:pos x="55" y="162"/>
                  </a:cxn>
                  <a:cxn ang="0">
                    <a:pos x="47" y="147"/>
                  </a:cxn>
                  <a:cxn ang="0">
                    <a:pos x="30" y="142"/>
                  </a:cxn>
                  <a:cxn ang="0">
                    <a:pos x="0" y="121"/>
                  </a:cxn>
                </a:cxnLst>
                <a:rect l="0" t="0" r="r" b="b"/>
                <a:pathLst>
                  <a:path w="188" h="162">
                    <a:moveTo>
                      <a:pt x="0" y="121"/>
                    </a:moveTo>
                    <a:lnTo>
                      <a:pt x="25" y="96"/>
                    </a:lnTo>
                    <a:lnTo>
                      <a:pt x="30" y="81"/>
                    </a:lnTo>
                    <a:lnTo>
                      <a:pt x="42" y="61"/>
                    </a:lnTo>
                    <a:lnTo>
                      <a:pt x="42" y="50"/>
                    </a:lnTo>
                    <a:lnTo>
                      <a:pt x="30" y="40"/>
                    </a:lnTo>
                    <a:lnTo>
                      <a:pt x="30" y="35"/>
                    </a:lnTo>
                    <a:lnTo>
                      <a:pt x="38" y="35"/>
                    </a:lnTo>
                    <a:lnTo>
                      <a:pt x="30" y="25"/>
                    </a:lnTo>
                    <a:lnTo>
                      <a:pt x="38" y="20"/>
                    </a:lnTo>
                    <a:lnTo>
                      <a:pt x="107" y="10"/>
                    </a:lnTo>
                    <a:lnTo>
                      <a:pt x="115" y="0"/>
                    </a:lnTo>
                    <a:lnTo>
                      <a:pt x="141" y="15"/>
                    </a:lnTo>
                    <a:lnTo>
                      <a:pt x="162" y="15"/>
                    </a:lnTo>
                    <a:lnTo>
                      <a:pt x="188" y="35"/>
                    </a:lnTo>
                    <a:lnTo>
                      <a:pt x="167" y="61"/>
                    </a:lnTo>
                    <a:lnTo>
                      <a:pt x="158" y="66"/>
                    </a:lnTo>
                    <a:lnTo>
                      <a:pt x="154" y="76"/>
                    </a:lnTo>
                    <a:lnTo>
                      <a:pt x="158" y="86"/>
                    </a:lnTo>
                    <a:lnTo>
                      <a:pt x="154" y="91"/>
                    </a:lnTo>
                    <a:lnTo>
                      <a:pt x="145" y="86"/>
                    </a:lnTo>
                    <a:lnTo>
                      <a:pt x="137" y="91"/>
                    </a:lnTo>
                    <a:lnTo>
                      <a:pt x="128" y="91"/>
                    </a:lnTo>
                    <a:lnTo>
                      <a:pt x="119" y="101"/>
                    </a:lnTo>
                    <a:lnTo>
                      <a:pt x="107" y="116"/>
                    </a:lnTo>
                    <a:lnTo>
                      <a:pt x="90" y="152"/>
                    </a:lnTo>
                    <a:lnTo>
                      <a:pt x="64" y="162"/>
                    </a:lnTo>
                    <a:lnTo>
                      <a:pt x="55" y="157"/>
                    </a:lnTo>
                    <a:lnTo>
                      <a:pt x="55" y="162"/>
                    </a:lnTo>
                    <a:lnTo>
                      <a:pt x="47" y="147"/>
                    </a:lnTo>
                    <a:lnTo>
                      <a:pt x="30" y="142"/>
                    </a:lnTo>
                    <a:lnTo>
                      <a:pt x="0" y="121"/>
                    </a:lnTo>
                    <a:close/>
                  </a:path>
                </a:pathLst>
              </a:custGeom>
              <a:solidFill>
                <a:srgbClr val="FFFBC3"/>
              </a:solidFill>
              <a:ln w="6350">
                <a:solidFill>
                  <a:srgbClr val="000000"/>
                </a:solidFill>
                <a:prstDash val="solid"/>
                <a:round/>
                <a:headEnd/>
                <a:tailEnd/>
              </a:ln>
            </p:spPr>
            <p:txBody>
              <a:bodyPr/>
              <a:lstStyle/>
              <a:p>
                <a:endParaRPr lang="en-US" dirty="0"/>
              </a:p>
            </p:txBody>
          </p:sp>
          <p:sp>
            <p:nvSpPr>
              <p:cNvPr id="23" name="Freeform 1258">
                <a:extLst>
                  <a:ext uri="{FF2B5EF4-FFF2-40B4-BE49-F238E27FC236}">
                    <a16:creationId xmlns:a16="http://schemas.microsoft.com/office/drawing/2014/main" id="{022BF13B-BEEA-00C5-7B67-579DB7FDD751}"/>
                  </a:ext>
                </a:extLst>
              </p:cNvPr>
              <p:cNvSpPr>
                <a:spLocks/>
              </p:cNvSpPr>
              <p:nvPr/>
            </p:nvSpPr>
            <p:spPr bwMode="auto">
              <a:xfrm>
                <a:off x="4578350" y="3163888"/>
                <a:ext cx="469900" cy="547687"/>
              </a:xfrm>
              <a:custGeom>
                <a:avLst/>
                <a:gdLst/>
                <a:ahLst/>
                <a:cxnLst>
                  <a:cxn ang="0">
                    <a:pos x="296" y="258"/>
                  </a:cxn>
                  <a:cxn ang="0">
                    <a:pos x="249" y="309"/>
                  </a:cxn>
                  <a:cxn ang="0">
                    <a:pos x="249" y="334"/>
                  </a:cxn>
                  <a:cxn ang="0">
                    <a:pos x="244" y="339"/>
                  </a:cxn>
                  <a:cxn ang="0">
                    <a:pos x="227" y="339"/>
                  </a:cxn>
                  <a:cxn ang="0">
                    <a:pos x="215" y="334"/>
                  </a:cxn>
                  <a:cxn ang="0">
                    <a:pos x="210" y="339"/>
                  </a:cxn>
                  <a:cxn ang="0">
                    <a:pos x="197" y="345"/>
                  </a:cxn>
                  <a:cxn ang="0">
                    <a:pos x="185" y="334"/>
                  </a:cxn>
                  <a:cxn ang="0">
                    <a:pos x="185" y="319"/>
                  </a:cxn>
                  <a:cxn ang="0">
                    <a:pos x="163" y="284"/>
                  </a:cxn>
                  <a:cxn ang="0">
                    <a:pos x="133" y="253"/>
                  </a:cxn>
                  <a:cxn ang="0">
                    <a:pos x="129" y="238"/>
                  </a:cxn>
                  <a:cxn ang="0">
                    <a:pos x="137" y="228"/>
                  </a:cxn>
                  <a:cxn ang="0">
                    <a:pos x="125" y="213"/>
                  </a:cxn>
                  <a:cxn ang="0">
                    <a:pos x="129" y="208"/>
                  </a:cxn>
                  <a:cxn ang="0">
                    <a:pos x="120" y="198"/>
                  </a:cxn>
                  <a:cxn ang="0">
                    <a:pos x="116" y="198"/>
                  </a:cxn>
                  <a:cxn ang="0">
                    <a:pos x="116" y="193"/>
                  </a:cxn>
                  <a:cxn ang="0">
                    <a:pos x="112" y="182"/>
                  </a:cxn>
                  <a:cxn ang="0">
                    <a:pos x="99" y="182"/>
                  </a:cxn>
                  <a:cxn ang="0">
                    <a:pos x="69" y="172"/>
                  </a:cxn>
                  <a:cxn ang="0">
                    <a:pos x="65" y="157"/>
                  </a:cxn>
                  <a:cxn ang="0">
                    <a:pos x="56" y="142"/>
                  </a:cxn>
                  <a:cxn ang="0">
                    <a:pos x="56" y="132"/>
                  </a:cxn>
                  <a:cxn ang="0">
                    <a:pos x="56" y="122"/>
                  </a:cxn>
                  <a:cxn ang="0">
                    <a:pos x="43" y="122"/>
                  </a:cxn>
                  <a:cxn ang="0">
                    <a:pos x="43" y="117"/>
                  </a:cxn>
                  <a:cxn ang="0">
                    <a:pos x="0" y="86"/>
                  </a:cxn>
                  <a:cxn ang="0">
                    <a:pos x="9" y="76"/>
                  </a:cxn>
                  <a:cxn ang="0">
                    <a:pos x="18" y="76"/>
                  </a:cxn>
                  <a:cxn ang="0">
                    <a:pos x="26" y="71"/>
                  </a:cxn>
                  <a:cxn ang="0">
                    <a:pos x="35" y="76"/>
                  </a:cxn>
                  <a:cxn ang="0">
                    <a:pos x="39" y="71"/>
                  </a:cxn>
                  <a:cxn ang="0">
                    <a:pos x="35" y="61"/>
                  </a:cxn>
                  <a:cxn ang="0">
                    <a:pos x="39" y="51"/>
                  </a:cxn>
                  <a:cxn ang="0">
                    <a:pos x="48" y="46"/>
                  </a:cxn>
                  <a:cxn ang="0">
                    <a:pos x="69" y="20"/>
                  </a:cxn>
                  <a:cxn ang="0">
                    <a:pos x="86" y="0"/>
                  </a:cxn>
                  <a:cxn ang="0">
                    <a:pos x="236" y="41"/>
                  </a:cxn>
                  <a:cxn ang="0">
                    <a:pos x="223" y="76"/>
                  </a:cxn>
                  <a:cxn ang="0">
                    <a:pos x="210" y="81"/>
                  </a:cxn>
                  <a:cxn ang="0">
                    <a:pos x="202" y="101"/>
                  </a:cxn>
                  <a:cxn ang="0">
                    <a:pos x="296" y="258"/>
                  </a:cxn>
                </a:cxnLst>
                <a:rect l="0" t="0" r="r" b="b"/>
                <a:pathLst>
                  <a:path w="296" h="345">
                    <a:moveTo>
                      <a:pt x="296" y="258"/>
                    </a:moveTo>
                    <a:lnTo>
                      <a:pt x="249" y="309"/>
                    </a:lnTo>
                    <a:lnTo>
                      <a:pt x="249" y="334"/>
                    </a:lnTo>
                    <a:lnTo>
                      <a:pt x="244" y="339"/>
                    </a:lnTo>
                    <a:lnTo>
                      <a:pt x="227" y="339"/>
                    </a:lnTo>
                    <a:lnTo>
                      <a:pt x="215" y="334"/>
                    </a:lnTo>
                    <a:lnTo>
                      <a:pt x="210" y="339"/>
                    </a:lnTo>
                    <a:lnTo>
                      <a:pt x="197" y="345"/>
                    </a:lnTo>
                    <a:lnTo>
                      <a:pt x="185" y="334"/>
                    </a:lnTo>
                    <a:lnTo>
                      <a:pt x="185" y="319"/>
                    </a:lnTo>
                    <a:lnTo>
                      <a:pt x="163" y="284"/>
                    </a:lnTo>
                    <a:lnTo>
                      <a:pt x="133" y="253"/>
                    </a:lnTo>
                    <a:lnTo>
                      <a:pt x="129" y="238"/>
                    </a:lnTo>
                    <a:lnTo>
                      <a:pt x="137" y="228"/>
                    </a:lnTo>
                    <a:lnTo>
                      <a:pt x="125" y="213"/>
                    </a:lnTo>
                    <a:lnTo>
                      <a:pt x="129" y="208"/>
                    </a:lnTo>
                    <a:lnTo>
                      <a:pt x="120" y="198"/>
                    </a:lnTo>
                    <a:lnTo>
                      <a:pt x="116" y="198"/>
                    </a:lnTo>
                    <a:lnTo>
                      <a:pt x="116" y="193"/>
                    </a:lnTo>
                    <a:lnTo>
                      <a:pt x="112" y="182"/>
                    </a:lnTo>
                    <a:lnTo>
                      <a:pt x="99" y="182"/>
                    </a:lnTo>
                    <a:lnTo>
                      <a:pt x="69" y="172"/>
                    </a:lnTo>
                    <a:lnTo>
                      <a:pt x="65" y="157"/>
                    </a:lnTo>
                    <a:lnTo>
                      <a:pt x="56" y="142"/>
                    </a:lnTo>
                    <a:lnTo>
                      <a:pt x="56" y="132"/>
                    </a:lnTo>
                    <a:lnTo>
                      <a:pt x="56" y="122"/>
                    </a:lnTo>
                    <a:lnTo>
                      <a:pt x="43" y="122"/>
                    </a:lnTo>
                    <a:lnTo>
                      <a:pt x="43" y="117"/>
                    </a:lnTo>
                    <a:lnTo>
                      <a:pt x="0" y="86"/>
                    </a:lnTo>
                    <a:lnTo>
                      <a:pt x="9" y="76"/>
                    </a:lnTo>
                    <a:lnTo>
                      <a:pt x="18" y="76"/>
                    </a:lnTo>
                    <a:lnTo>
                      <a:pt x="26" y="71"/>
                    </a:lnTo>
                    <a:lnTo>
                      <a:pt x="35" y="76"/>
                    </a:lnTo>
                    <a:lnTo>
                      <a:pt x="39" y="71"/>
                    </a:lnTo>
                    <a:lnTo>
                      <a:pt x="35" y="61"/>
                    </a:lnTo>
                    <a:lnTo>
                      <a:pt x="39" y="51"/>
                    </a:lnTo>
                    <a:lnTo>
                      <a:pt x="48" y="46"/>
                    </a:lnTo>
                    <a:lnTo>
                      <a:pt x="69" y="20"/>
                    </a:lnTo>
                    <a:lnTo>
                      <a:pt x="86" y="0"/>
                    </a:lnTo>
                    <a:lnTo>
                      <a:pt x="236" y="41"/>
                    </a:lnTo>
                    <a:lnTo>
                      <a:pt x="223" y="76"/>
                    </a:lnTo>
                    <a:lnTo>
                      <a:pt x="210" y="81"/>
                    </a:lnTo>
                    <a:lnTo>
                      <a:pt x="202" y="101"/>
                    </a:lnTo>
                    <a:lnTo>
                      <a:pt x="296" y="258"/>
                    </a:lnTo>
                    <a:close/>
                  </a:path>
                </a:pathLst>
              </a:custGeom>
              <a:solidFill>
                <a:srgbClr val="FFFBC3"/>
              </a:solidFill>
              <a:ln w="6350">
                <a:solidFill>
                  <a:srgbClr val="000000"/>
                </a:solidFill>
                <a:prstDash val="solid"/>
                <a:round/>
                <a:headEnd/>
                <a:tailEnd/>
              </a:ln>
            </p:spPr>
            <p:txBody>
              <a:bodyPr/>
              <a:lstStyle/>
              <a:p>
                <a:endParaRPr lang="en-US" dirty="0"/>
              </a:p>
            </p:txBody>
          </p:sp>
          <p:sp>
            <p:nvSpPr>
              <p:cNvPr id="24" name="Freeform 1259">
                <a:extLst>
                  <a:ext uri="{FF2B5EF4-FFF2-40B4-BE49-F238E27FC236}">
                    <a16:creationId xmlns:a16="http://schemas.microsoft.com/office/drawing/2014/main" id="{F3ECD225-2FF8-27E1-88B1-7F42D2DBBC90}"/>
                  </a:ext>
                </a:extLst>
              </p:cNvPr>
              <p:cNvSpPr>
                <a:spLocks noEditPoints="1"/>
              </p:cNvSpPr>
              <p:nvPr/>
            </p:nvSpPr>
            <p:spPr bwMode="auto">
              <a:xfrm>
                <a:off x="4899025" y="3228975"/>
                <a:ext cx="379413" cy="401638"/>
              </a:xfrm>
              <a:custGeom>
                <a:avLst/>
                <a:gdLst/>
                <a:ahLst/>
                <a:cxnLst>
                  <a:cxn ang="0">
                    <a:pos x="94" y="217"/>
                  </a:cxn>
                  <a:cxn ang="0">
                    <a:pos x="0" y="60"/>
                  </a:cxn>
                  <a:cxn ang="0">
                    <a:pos x="8" y="40"/>
                  </a:cxn>
                  <a:cxn ang="0">
                    <a:pos x="21" y="35"/>
                  </a:cxn>
                  <a:cxn ang="0">
                    <a:pos x="34" y="0"/>
                  </a:cxn>
                  <a:cxn ang="0">
                    <a:pos x="47" y="5"/>
                  </a:cxn>
                  <a:cxn ang="0">
                    <a:pos x="64" y="30"/>
                  </a:cxn>
                  <a:cxn ang="0">
                    <a:pos x="81" y="35"/>
                  </a:cxn>
                  <a:cxn ang="0">
                    <a:pos x="85" y="50"/>
                  </a:cxn>
                  <a:cxn ang="0">
                    <a:pos x="90" y="55"/>
                  </a:cxn>
                  <a:cxn ang="0">
                    <a:pos x="94" y="60"/>
                  </a:cxn>
                  <a:cxn ang="0">
                    <a:pos x="102" y="60"/>
                  </a:cxn>
                  <a:cxn ang="0">
                    <a:pos x="107" y="76"/>
                  </a:cxn>
                  <a:cxn ang="0">
                    <a:pos x="111" y="76"/>
                  </a:cxn>
                  <a:cxn ang="0">
                    <a:pos x="111" y="86"/>
                  </a:cxn>
                  <a:cxn ang="0">
                    <a:pos x="132" y="86"/>
                  </a:cxn>
                  <a:cxn ang="0">
                    <a:pos x="141" y="96"/>
                  </a:cxn>
                  <a:cxn ang="0">
                    <a:pos x="149" y="116"/>
                  </a:cxn>
                  <a:cxn ang="0">
                    <a:pos x="154" y="116"/>
                  </a:cxn>
                  <a:cxn ang="0">
                    <a:pos x="158" y="106"/>
                  </a:cxn>
                  <a:cxn ang="0">
                    <a:pos x="162" y="116"/>
                  </a:cxn>
                  <a:cxn ang="0">
                    <a:pos x="167" y="131"/>
                  </a:cxn>
                  <a:cxn ang="0">
                    <a:pos x="175" y="126"/>
                  </a:cxn>
                  <a:cxn ang="0">
                    <a:pos x="192" y="126"/>
                  </a:cxn>
                  <a:cxn ang="0">
                    <a:pos x="197" y="136"/>
                  </a:cxn>
                  <a:cxn ang="0">
                    <a:pos x="218" y="146"/>
                  </a:cxn>
                  <a:cxn ang="0">
                    <a:pos x="239" y="167"/>
                  </a:cxn>
                  <a:cxn ang="0">
                    <a:pos x="201" y="253"/>
                  </a:cxn>
                  <a:cxn ang="0">
                    <a:pos x="167" y="238"/>
                  </a:cxn>
                  <a:cxn ang="0">
                    <a:pos x="141" y="212"/>
                  </a:cxn>
                  <a:cxn ang="0">
                    <a:pos x="115" y="197"/>
                  </a:cxn>
                  <a:cxn ang="0">
                    <a:pos x="94" y="217"/>
                  </a:cxn>
                  <a:cxn ang="0">
                    <a:pos x="120" y="91"/>
                  </a:cxn>
                  <a:cxn ang="0">
                    <a:pos x="111" y="101"/>
                  </a:cxn>
                  <a:cxn ang="0">
                    <a:pos x="94" y="121"/>
                  </a:cxn>
                  <a:cxn ang="0">
                    <a:pos x="98" y="131"/>
                  </a:cxn>
                  <a:cxn ang="0">
                    <a:pos x="107" y="136"/>
                  </a:cxn>
                  <a:cxn ang="0">
                    <a:pos x="102" y="116"/>
                  </a:cxn>
                  <a:cxn ang="0">
                    <a:pos x="107" y="116"/>
                  </a:cxn>
                  <a:cxn ang="0">
                    <a:pos x="111" y="126"/>
                  </a:cxn>
                  <a:cxn ang="0">
                    <a:pos x="115" y="121"/>
                  </a:cxn>
                  <a:cxn ang="0">
                    <a:pos x="124" y="121"/>
                  </a:cxn>
                  <a:cxn ang="0">
                    <a:pos x="132" y="121"/>
                  </a:cxn>
                  <a:cxn ang="0">
                    <a:pos x="132" y="106"/>
                  </a:cxn>
                  <a:cxn ang="0">
                    <a:pos x="128" y="96"/>
                  </a:cxn>
                  <a:cxn ang="0">
                    <a:pos x="137" y="106"/>
                  </a:cxn>
                  <a:cxn ang="0">
                    <a:pos x="141" y="96"/>
                  </a:cxn>
                  <a:cxn ang="0">
                    <a:pos x="137" y="91"/>
                  </a:cxn>
                  <a:cxn ang="0">
                    <a:pos x="132" y="101"/>
                  </a:cxn>
                  <a:cxn ang="0">
                    <a:pos x="128" y="96"/>
                  </a:cxn>
                  <a:cxn ang="0">
                    <a:pos x="128" y="91"/>
                  </a:cxn>
                  <a:cxn ang="0">
                    <a:pos x="120" y="91"/>
                  </a:cxn>
                </a:cxnLst>
                <a:rect l="0" t="0" r="r" b="b"/>
                <a:pathLst>
                  <a:path w="239" h="253">
                    <a:moveTo>
                      <a:pt x="94" y="217"/>
                    </a:moveTo>
                    <a:lnTo>
                      <a:pt x="0" y="60"/>
                    </a:lnTo>
                    <a:lnTo>
                      <a:pt x="8" y="40"/>
                    </a:lnTo>
                    <a:lnTo>
                      <a:pt x="21" y="35"/>
                    </a:lnTo>
                    <a:lnTo>
                      <a:pt x="34" y="0"/>
                    </a:lnTo>
                    <a:lnTo>
                      <a:pt x="47" y="5"/>
                    </a:lnTo>
                    <a:lnTo>
                      <a:pt x="64" y="30"/>
                    </a:lnTo>
                    <a:lnTo>
                      <a:pt x="81" y="35"/>
                    </a:lnTo>
                    <a:lnTo>
                      <a:pt x="85" y="50"/>
                    </a:lnTo>
                    <a:lnTo>
                      <a:pt x="90" y="55"/>
                    </a:lnTo>
                    <a:lnTo>
                      <a:pt x="94" y="60"/>
                    </a:lnTo>
                    <a:lnTo>
                      <a:pt x="102" y="60"/>
                    </a:lnTo>
                    <a:lnTo>
                      <a:pt x="107" y="76"/>
                    </a:lnTo>
                    <a:lnTo>
                      <a:pt x="111" y="76"/>
                    </a:lnTo>
                    <a:lnTo>
                      <a:pt x="111" y="86"/>
                    </a:lnTo>
                    <a:lnTo>
                      <a:pt x="132" y="86"/>
                    </a:lnTo>
                    <a:lnTo>
                      <a:pt x="141" y="96"/>
                    </a:lnTo>
                    <a:lnTo>
                      <a:pt x="149" y="116"/>
                    </a:lnTo>
                    <a:lnTo>
                      <a:pt x="154" y="116"/>
                    </a:lnTo>
                    <a:lnTo>
                      <a:pt x="158" y="106"/>
                    </a:lnTo>
                    <a:lnTo>
                      <a:pt x="162" y="116"/>
                    </a:lnTo>
                    <a:lnTo>
                      <a:pt x="167" y="131"/>
                    </a:lnTo>
                    <a:lnTo>
                      <a:pt x="175" y="126"/>
                    </a:lnTo>
                    <a:lnTo>
                      <a:pt x="192" y="126"/>
                    </a:lnTo>
                    <a:lnTo>
                      <a:pt x="197" y="136"/>
                    </a:lnTo>
                    <a:lnTo>
                      <a:pt x="218" y="146"/>
                    </a:lnTo>
                    <a:lnTo>
                      <a:pt x="239" y="167"/>
                    </a:lnTo>
                    <a:lnTo>
                      <a:pt x="201" y="253"/>
                    </a:lnTo>
                    <a:lnTo>
                      <a:pt x="167" y="238"/>
                    </a:lnTo>
                    <a:lnTo>
                      <a:pt x="141" y="212"/>
                    </a:lnTo>
                    <a:lnTo>
                      <a:pt x="115" y="197"/>
                    </a:lnTo>
                    <a:lnTo>
                      <a:pt x="94" y="217"/>
                    </a:lnTo>
                    <a:close/>
                    <a:moveTo>
                      <a:pt x="120" y="91"/>
                    </a:moveTo>
                    <a:lnTo>
                      <a:pt x="111" y="101"/>
                    </a:lnTo>
                    <a:lnTo>
                      <a:pt x="94" y="121"/>
                    </a:lnTo>
                    <a:lnTo>
                      <a:pt x="98" y="131"/>
                    </a:lnTo>
                    <a:lnTo>
                      <a:pt x="107" y="136"/>
                    </a:lnTo>
                    <a:lnTo>
                      <a:pt x="102" y="116"/>
                    </a:lnTo>
                    <a:lnTo>
                      <a:pt x="107" y="116"/>
                    </a:lnTo>
                    <a:lnTo>
                      <a:pt x="111" y="126"/>
                    </a:lnTo>
                    <a:lnTo>
                      <a:pt x="115" y="121"/>
                    </a:lnTo>
                    <a:lnTo>
                      <a:pt x="124" y="121"/>
                    </a:lnTo>
                    <a:lnTo>
                      <a:pt x="132" y="121"/>
                    </a:lnTo>
                    <a:lnTo>
                      <a:pt x="132" y="106"/>
                    </a:lnTo>
                    <a:lnTo>
                      <a:pt x="128" y="96"/>
                    </a:lnTo>
                    <a:lnTo>
                      <a:pt x="137" y="106"/>
                    </a:lnTo>
                    <a:lnTo>
                      <a:pt x="141" y="96"/>
                    </a:lnTo>
                    <a:lnTo>
                      <a:pt x="137" y="91"/>
                    </a:lnTo>
                    <a:lnTo>
                      <a:pt x="132" y="101"/>
                    </a:lnTo>
                    <a:lnTo>
                      <a:pt x="128" y="96"/>
                    </a:lnTo>
                    <a:lnTo>
                      <a:pt x="128" y="91"/>
                    </a:lnTo>
                    <a:lnTo>
                      <a:pt x="120" y="91"/>
                    </a:lnTo>
                    <a:close/>
                  </a:path>
                </a:pathLst>
              </a:custGeom>
              <a:solidFill>
                <a:srgbClr val="0000FF"/>
              </a:solidFill>
              <a:ln w="6350">
                <a:solidFill>
                  <a:srgbClr val="000000"/>
                </a:solidFill>
                <a:prstDash val="solid"/>
                <a:round/>
                <a:headEnd/>
                <a:tailEnd/>
              </a:ln>
            </p:spPr>
            <p:txBody>
              <a:bodyPr/>
              <a:lstStyle/>
              <a:p>
                <a:endParaRPr lang="en-US" dirty="0"/>
              </a:p>
            </p:txBody>
          </p:sp>
          <p:sp>
            <p:nvSpPr>
              <p:cNvPr id="25" name="Freeform 1260">
                <a:extLst>
                  <a:ext uri="{FF2B5EF4-FFF2-40B4-BE49-F238E27FC236}">
                    <a16:creationId xmlns:a16="http://schemas.microsoft.com/office/drawing/2014/main" id="{079F5625-4334-4B29-0F11-8A66851A4DFF}"/>
                  </a:ext>
                </a:extLst>
              </p:cNvPr>
              <p:cNvSpPr>
                <a:spLocks/>
              </p:cNvSpPr>
              <p:nvPr/>
            </p:nvSpPr>
            <p:spPr bwMode="auto">
              <a:xfrm>
                <a:off x="5319713" y="3236913"/>
                <a:ext cx="101600" cy="87312"/>
              </a:xfrm>
              <a:custGeom>
                <a:avLst/>
                <a:gdLst/>
                <a:ahLst/>
                <a:cxnLst>
                  <a:cxn ang="0">
                    <a:pos x="26" y="0"/>
                  </a:cxn>
                  <a:cxn ang="0">
                    <a:pos x="47" y="10"/>
                  </a:cxn>
                  <a:cxn ang="0">
                    <a:pos x="51" y="30"/>
                  </a:cxn>
                  <a:cxn ang="0">
                    <a:pos x="64" y="40"/>
                  </a:cxn>
                  <a:cxn ang="0">
                    <a:pos x="64" y="55"/>
                  </a:cxn>
                  <a:cxn ang="0">
                    <a:pos x="43" y="50"/>
                  </a:cxn>
                  <a:cxn ang="0">
                    <a:pos x="34" y="55"/>
                  </a:cxn>
                  <a:cxn ang="0">
                    <a:pos x="30" y="50"/>
                  </a:cxn>
                  <a:cxn ang="0">
                    <a:pos x="13" y="35"/>
                  </a:cxn>
                  <a:cxn ang="0">
                    <a:pos x="0" y="25"/>
                  </a:cxn>
                  <a:cxn ang="0">
                    <a:pos x="26" y="0"/>
                  </a:cxn>
                </a:cxnLst>
                <a:rect l="0" t="0" r="r" b="b"/>
                <a:pathLst>
                  <a:path w="64" h="55">
                    <a:moveTo>
                      <a:pt x="26" y="0"/>
                    </a:moveTo>
                    <a:lnTo>
                      <a:pt x="47" y="10"/>
                    </a:lnTo>
                    <a:lnTo>
                      <a:pt x="51" y="30"/>
                    </a:lnTo>
                    <a:lnTo>
                      <a:pt x="64" y="40"/>
                    </a:lnTo>
                    <a:lnTo>
                      <a:pt x="64" y="55"/>
                    </a:lnTo>
                    <a:lnTo>
                      <a:pt x="43" y="50"/>
                    </a:lnTo>
                    <a:lnTo>
                      <a:pt x="34" y="55"/>
                    </a:lnTo>
                    <a:lnTo>
                      <a:pt x="30" y="50"/>
                    </a:lnTo>
                    <a:lnTo>
                      <a:pt x="13" y="35"/>
                    </a:lnTo>
                    <a:lnTo>
                      <a:pt x="0" y="25"/>
                    </a:lnTo>
                    <a:lnTo>
                      <a:pt x="26" y="0"/>
                    </a:lnTo>
                    <a:close/>
                  </a:path>
                </a:pathLst>
              </a:custGeom>
              <a:solidFill>
                <a:srgbClr val="0000FF"/>
              </a:solidFill>
              <a:ln w="6350">
                <a:solidFill>
                  <a:srgbClr val="000000"/>
                </a:solidFill>
                <a:prstDash val="solid"/>
                <a:round/>
                <a:headEnd/>
                <a:tailEnd/>
              </a:ln>
            </p:spPr>
            <p:txBody>
              <a:bodyPr/>
              <a:lstStyle/>
              <a:p>
                <a:endParaRPr lang="en-US" dirty="0"/>
              </a:p>
            </p:txBody>
          </p:sp>
          <p:sp>
            <p:nvSpPr>
              <p:cNvPr id="26" name="Freeform 1261">
                <a:extLst>
                  <a:ext uri="{FF2B5EF4-FFF2-40B4-BE49-F238E27FC236}">
                    <a16:creationId xmlns:a16="http://schemas.microsoft.com/office/drawing/2014/main" id="{ABD8F228-1B04-CFB9-302A-336B439172C3}"/>
                  </a:ext>
                </a:extLst>
              </p:cNvPr>
              <p:cNvSpPr>
                <a:spLocks/>
              </p:cNvSpPr>
              <p:nvPr/>
            </p:nvSpPr>
            <p:spPr bwMode="auto">
              <a:xfrm>
                <a:off x="5299075" y="3276600"/>
                <a:ext cx="41275" cy="23813"/>
              </a:xfrm>
              <a:custGeom>
                <a:avLst/>
                <a:gdLst/>
                <a:ahLst/>
                <a:cxnLst>
                  <a:cxn ang="0">
                    <a:pos x="26" y="10"/>
                  </a:cxn>
                  <a:cxn ang="0">
                    <a:pos x="22" y="15"/>
                  </a:cxn>
                  <a:cxn ang="0">
                    <a:pos x="4" y="15"/>
                  </a:cxn>
                  <a:cxn ang="0">
                    <a:pos x="0" y="5"/>
                  </a:cxn>
                  <a:cxn ang="0">
                    <a:pos x="13" y="0"/>
                  </a:cxn>
                  <a:cxn ang="0">
                    <a:pos x="26" y="10"/>
                  </a:cxn>
                </a:cxnLst>
                <a:rect l="0" t="0" r="r" b="b"/>
                <a:pathLst>
                  <a:path w="26" h="15">
                    <a:moveTo>
                      <a:pt x="26" y="10"/>
                    </a:moveTo>
                    <a:lnTo>
                      <a:pt x="22" y="15"/>
                    </a:lnTo>
                    <a:lnTo>
                      <a:pt x="4" y="15"/>
                    </a:lnTo>
                    <a:lnTo>
                      <a:pt x="0" y="5"/>
                    </a:lnTo>
                    <a:lnTo>
                      <a:pt x="13" y="0"/>
                    </a:lnTo>
                    <a:lnTo>
                      <a:pt x="26" y="10"/>
                    </a:lnTo>
                    <a:close/>
                  </a:path>
                </a:pathLst>
              </a:custGeom>
              <a:solidFill>
                <a:srgbClr val="0000FF"/>
              </a:solidFill>
              <a:ln w="6350">
                <a:solidFill>
                  <a:srgbClr val="000000"/>
                </a:solidFill>
                <a:prstDash val="solid"/>
                <a:round/>
                <a:headEnd/>
                <a:tailEnd/>
              </a:ln>
            </p:spPr>
            <p:txBody>
              <a:bodyPr/>
              <a:lstStyle/>
              <a:p>
                <a:endParaRPr lang="en-US" dirty="0"/>
              </a:p>
            </p:txBody>
          </p:sp>
          <p:sp>
            <p:nvSpPr>
              <p:cNvPr id="27" name="Freeform 1262">
                <a:extLst>
                  <a:ext uri="{FF2B5EF4-FFF2-40B4-BE49-F238E27FC236}">
                    <a16:creationId xmlns:a16="http://schemas.microsoft.com/office/drawing/2014/main" id="{C3830C1C-67D7-0E1C-CF03-281BC5803C5F}"/>
                  </a:ext>
                </a:extLst>
              </p:cNvPr>
              <p:cNvSpPr>
                <a:spLocks/>
              </p:cNvSpPr>
              <p:nvPr/>
            </p:nvSpPr>
            <p:spPr bwMode="auto">
              <a:xfrm>
                <a:off x="5183188" y="3292475"/>
                <a:ext cx="68262" cy="47625"/>
              </a:xfrm>
              <a:custGeom>
                <a:avLst/>
                <a:gdLst/>
                <a:ahLst/>
                <a:cxnLst>
                  <a:cxn ang="0">
                    <a:pos x="30" y="0"/>
                  </a:cxn>
                  <a:cxn ang="0">
                    <a:pos x="43" y="5"/>
                  </a:cxn>
                  <a:cxn ang="0">
                    <a:pos x="43" y="25"/>
                  </a:cxn>
                  <a:cxn ang="0">
                    <a:pos x="35" y="25"/>
                  </a:cxn>
                  <a:cxn ang="0">
                    <a:pos x="30" y="30"/>
                  </a:cxn>
                  <a:cxn ang="0">
                    <a:pos x="0" y="20"/>
                  </a:cxn>
                  <a:cxn ang="0">
                    <a:pos x="5" y="10"/>
                  </a:cxn>
                  <a:cxn ang="0">
                    <a:pos x="26" y="5"/>
                  </a:cxn>
                  <a:cxn ang="0">
                    <a:pos x="30" y="0"/>
                  </a:cxn>
                </a:cxnLst>
                <a:rect l="0" t="0" r="r" b="b"/>
                <a:pathLst>
                  <a:path w="43" h="30">
                    <a:moveTo>
                      <a:pt x="30" y="0"/>
                    </a:moveTo>
                    <a:lnTo>
                      <a:pt x="43" y="5"/>
                    </a:lnTo>
                    <a:lnTo>
                      <a:pt x="43" y="25"/>
                    </a:lnTo>
                    <a:lnTo>
                      <a:pt x="35" y="25"/>
                    </a:lnTo>
                    <a:lnTo>
                      <a:pt x="30" y="30"/>
                    </a:lnTo>
                    <a:lnTo>
                      <a:pt x="0" y="20"/>
                    </a:lnTo>
                    <a:lnTo>
                      <a:pt x="5" y="10"/>
                    </a:lnTo>
                    <a:lnTo>
                      <a:pt x="26" y="5"/>
                    </a:lnTo>
                    <a:lnTo>
                      <a:pt x="30" y="0"/>
                    </a:lnTo>
                    <a:close/>
                  </a:path>
                </a:pathLst>
              </a:custGeom>
              <a:solidFill>
                <a:srgbClr val="0000FF"/>
              </a:solidFill>
              <a:ln w="6350">
                <a:solidFill>
                  <a:srgbClr val="000000"/>
                </a:solidFill>
                <a:prstDash val="solid"/>
                <a:round/>
                <a:headEnd/>
                <a:tailEnd/>
              </a:ln>
            </p:spPr>
            <p:txBody>
              <a:bodyPr/>
              <a:lstStyle/>
              <a:p>
                <a:endParaRPr lang="en-US" dirty="0"/>
              </a:p>
            </p:txBody>
          </p:sp>
          <p:sp>
            <p:nvSpPr>
              <p:cNvPr id="28" name="Freeform 1263">
                <a:extLst>
                  <a:ext uri="{FF2B5EF4-FFF2-40B4-BE49-F238E27FC236}">
                    <a16:creationId xmlns:a16="http://schemas.microsoft.com/office/drawing/2014/main" id="{AA1B10AB-75E7-1A86-45C8-BC9537058090}"/>
                  </a:ext>
                </a:extLst>
              </p:cNvPr>
              <p:cNvSpPr>
                <a:spLocks/>
              </p:cNvSpPr>
              <p:nvPr/>
            </p:nvSpPr>
            <p:spPr bwMode="auto">
              <a:xfrm>
                <a:off x="4429125" y="3300413"/>
                <a:ext cx="306388" cy="306387"/>
              </a:xfrm>
              <a:custGeom>
                <a:avLst/>
                <a:gdLst/>
                <a:ahLst/>
                <a:cxnLst>
                  <a:cxn ang="0">
                    <a:pos x="52" y="188"/>
                  </a:cxn>
                  <a:cxn ang="0">
                    <a:pos x="0" y="137"/>
                  </a:cxn>
                  <a:cxn ang="0">
                    <a:pos x="9" y="122"/>
                  </a:cxn>
                  <a:cxn ang="0">
                    <a:pos x="9" y="101"/>
                  </a:cxn>
                  <a:cxn ang="0">
                    <a:pos x="5" y="86"/>
                  </a:cxn>
                  <a:cxn ang="0">
                    <a:pos x="5" y="81"/>
                  </a:cxn>
                  <a:cxn ang="0">
                    <a:pos x="9" y="76"/>
                  </a:cxn>
                  <a:cxn ang="0">
                    <a:pos x="26" y="71"/>
                  </a:cxn>
                  <a:cxn ang="0">
                    <a:pos x="30" y="61"/>
                  </a:cxn>
                  <a:cxn ang="0">
                    <a:pos x="30" y="56"/>
                  </a:cxn>
                  <a:cxn ang="0">
                    <a:pos x="39" y="61"/>
                  </a:cxn>
                  <a:cxn ang="0">
                    <a:pos x="65" y="51"/>
                  </a:cxn>
                  <a:cxn ang="0">
                    <a:pos x="82" y="15"/>
                  </a:cxn>
                  <a:cxn ang="0">
                    <a:pos x="94" y="0"/>
                  </a:cxn>
                  <a:cxn ang="0">
                    <a:pos x="137" y="31"/>
                  </a:cxn>
                  <a:cxn ang="0">
                    <a:pos x="137" y="36"/>
                  </a:cxn>
                  <a:cxn ang="0">
                    <a:pos x="150" y="36"/>
                  </a:cxn>
                  <a:cxn ang="0">
                    <a:pos x="150" y="46"/>
                  </a:cxn>
                  <a:cxn ang="0">
                    <a:pos x="150" y="56"/>
                  </a:cxn>
                  <a:cxn ang="0">
                    <a:pos x="159" y="71"/>
                  </a:cxn>
                  <a:cxn ang="0">
                    <a:pos x="163" y="86"/>
                  </a:cxn>
                  <a:cxn ang="0">
                    <a:pos x="193" y="96"/>
                  </a:cxn>
                  <a:cxn ang="0">
                    <a:pos x="116" y="152"/>
                  </a:cxn>
                  <a:cxn ang="0">
                    <a:pos x="82" y="188"/>
                  </a:cxn>
                  <a:cxn ang="0">
                    <a:pos x="73" y="193"/>
                  </a:cxn>
                  <a:cxn ang="0">
                    <a:pos x="60" y="188"/>
                  </a:cxn>
                  <a:cxn ang="0">
                    <a:pos x="52" y="188"/>
                  </a:cxn>
                </a:cxnLst>
                <a:rect l="0" t="0" r="r" b="b"/>
                <a:pathLst>
                  <a:path w="193" h="193">
                    <a:moveTo>
                      <a:pt x="52" y="188"/>
                    </a:moveTo>
                    <a:lnTo>
                      <a:pt x="0" y="137"/>
                    </a:lnTo>
                    <a:lnTo>
                      <a:pt x="9" y="122"/>
                    </a:lnTo>
                    <a:lnTo>
                      <a:pt x="9" y="101"/>
                    </a:lnTo>
                    <a:lnTo>
                      <a:pt x="5" y="86"/>
                    </a:lnTo>
                    <a:lnTo>
                      <a:pt x="5" y="81"/>
                    </a:lnTo>
                    <a:lnTo>
                      <a:pt x="9" y="76"/>
                    </a:lnTo>
                    <a:lnTo>
                      <a:pt x="26" y="71"/>
                    </a:lnTo>
                    <a:lnTo>
                      <a:pt x="30" y="61"/>
                    </a:lnTo>
                    <a:lnTo>
                      <a:pt x="30" y="56"/>
                    </a:lnTo>
                    <a:lnTo>
                      <a:pt x="39" y="61"/>
                    </a:lnTo>
                    <a:lnTo>
                      <a:pt x="65" y="51"/>
                    </a:lnTo>
                    <a:lnTo>
                      <a:pt x="82" y="15"/>
                    </a:lnTo>
                    <a:lnTo>
                      <a:pt x="94" y="0"/>
                    </a:lnTo>
                    <a:lnTo>
                      <a:pt x="137" y="31"/>
                    </a:lnTo>
                    <a:lnTo>
                      <a:pt x="137" y="36"/>
                    </a:lnTo>
                    <a:lnTo>
                      <a:pt x="150" y="36"/>
                    </a:lnTo>
                    <a:lnTo>
                      <a:pt x="150" y="46"/>
                    </a:lnTo>
                    <a:lnTo>
                      <a:pt x="150" y="56"/>
                    </a:lnTo>
                    <a:lnTo>
                      <a:pt x="159" y="71"/>
                    </a:lnTo>
                    <a:lnTo>
                      <a:pt x="163" y="86"/>
                    </a:lnTo>
                    <a:lnTo>
                      <a:pt x="193" y="96"/>
                    </a:lnTo>
                    <a:lnTo>
                      <a:pt x="116" y="152"/>
                    </a:lnTo>
                    <a:lnTo>
                      <a:pt x="82" y="188"/>
                    </a:lnTo>
                    <a:lnTo>
                      <a:pt x="73" y="193"/>
                    </a:lnTo>
                    <a:lnTo>
                      <a:pt x="60" y="188"/>
                    </a:lnTo>
                    <a:lnTo>
                      <a:pt x="52" y="188"/>
                    </a:lnTo>
                    <a:close/>
                  </a:path>
                </a:pathLst>
              </a:custGeom>
              <a:solidFill>
                <a:srgbClr val="FFFBC3"/>
              </a:solidFill>
              <a:ln w="6350">
                <a:solidFill>
                  <a:srgbClr val="000000"/>
                </a:solidFill>
                <a:prstDash val="solid"/>
                <a:round/>
                <a:headEnd/>
                <a:tailEnd/>
              </a:ln>
            </p:spPr>
            <p:txBody>
              <a:bodyPr/>
              <a:lstStyle/>
              <a:p>
                <a:endParaRPr lang="en-US" dirty="0"/>
              </a:p>
            </p:txBody>
          </p:sp>
          <p:sp>
            <p:nvSpPr>
              <p:cNvPr id="29" name="Freeform 1264">
                <a:extLst>
                  <a:ext uri="{FF2B5EF4-FFF2-40B4-BE49-F238E27FC236}">
                    <a16:creationId xmlns:a16="http://schemas.microsoft.com/office/drawing/2014/main" id="{E3E9F394-E753-15B2-E108-589D3D507126}"/>
                  </a:ext>
                </a:extLst>
              </p:cNvPr>
              <p:cNvSpPr>
                <a:spLocks/>
              </p:cNvSpPr>
              <p:nvPr/>
            </p:nvSpPr>
            <p:spPr bwMode="auto">
              <a:xfrm>
                <a:off x="5340350" y="3316288"/>
                <a:ext cx="88900" cy="57150"/>
              </a:xfrm>
              <a:custGeom>
                <a:avLst/>
                <a:gdLst/>
                <a:ahLst/>
                <a:cxnLst>
                  <a:cxn ang="0">
                    <a:pos x="47" y="36"/>
                  </a:cxn>
                  <a:cxn ang="0">
                    <a:pos x="26" y="26"/>
                  </a:cxn>
                  <a:cxn ang="0">
                    <a:pos x="4" y="31"/>
                  </a:cxn>
                  <a:cxn ang="0">
                    <a:pos x="0" y="15"/>
                  </a:cxn>
                  <a:cxn ang="0">
                    <a:pos x="17" y="0"/>
                  </a:cxn>
                  <a:cxn ang="0">
                    <a:pos x="21" y="5"/>
                  </a:cxn>
                  <a:cxn ang="0">
                    <a:pos x="30" y="0"/>
                  </a:cxn>
                  <a:cxn ang="0">
                    <a:pos x="51" y="5"/>
                  </a:cxn>
                  <a:cxn ang="0">
                    <a:pos x="47" y="10"/>
                  </a:cxn>
                  <a:cxn ang="0">
                    <a:pos x="56" y="21"/>
                  </a:cxn>
                  <a:cxn ang="0">
                    <a:pos x="47" y="36"/>
                  </a:cxn>
                </a:cxnLst>
                <a:rect l="0" t="0" r="r" b="b"/>
                <a:pathLst>
                  <a:path w="56" h="36">
                    <a:moveTo>
                      <a:pt x="47" y="36"/>
                    </a:moveTo>
                    <a:lnTo>
                      <a:pt x="26" y="26"/>
                    </a:lnTo>
                    <a:lnTo>
                      <a:pt x="4" y="31"/>
                    </a:lnTo>
                    <a:lnTo>
                      <a:pt x="0" y="15"/>
                    </a:lnTo>
                    <a:lnTo>
                      <a:pt x="17" y="0"/>
                    </a:lnTo>
                    <a:lnTo>
                      <a:pt x="21" y="5"/>
                    </a:lnTo>
                    <a:lnTo>
                      <a:pt x="30" y="0"/>
                    </a:lnTo>
                    <a:lnTo>
                      <a:pt x="51" y="5"/>
                    </a:lnTo>
                    <a:lnTo>
                      <a:pt x="47" y="10"/>
                    </a:lnTo>
                    <a:lnTo>
                      <a:pt x="56" y="21"/>
                    </a:lnTo>
                    <a:lnTo>
                      <a:pt x="47" y="36"/>
                    </a:lnTo>
                    <a:close/>
                  </a:path>
                </a:pathLst>
              </a:custGeom>
              <a:solidFill>
                <a:srgbClr val="0000FF"/>
              </a:solidFill>
              <a:ln w="6350">
                <a:solidFill>
                  <a:srgbClr val="000000"/>
                </a:solidFill>
                <a:prstDash val="solid"/>
                <a:round/>
                <a:headEnd/>
                <a:tailEnd/>
              </a:ln>
            </p:spPr>
            <p:txBody>
              <a:bodyPr/>
              <a:lstStyle/>
              <a:p>
                <a:endParaRPr lang="en-US" dirty="0"/>
              </a:p>
            </p:txBody>
          </p:sp>
          <p:sp>
            <p:nvSpPr>
              <p:cNvPr id="30" name="Freeform 1265">
                <a:extLst>
                  <a:ext uri="{FF2B5EF4-FFF2-40B4-BE49-F238E27FC236}">
                    <a16:creationId xmlns:a16="http://schemas.microsoft.com/office/drawing/2014/main" id="{EC1C1107-9805-A582-49E9-3CA732C32CC6}"/>
                  </a:ext>
                </a:extLst>
              </p:cNvPr>
              <p:cNvSpPr>
                <a:spLocks noEditPoints="1"/>
              </p:cNvSpPr>
              <p:nvPr/>
            </p:nvSpPr>
            <p:spPr bwMode="auto">
              <a:xfrm>
                <a:off x="3749675" y="3316288"/>
                <a:ext cx="565150" cy="579437"/>
              </a:xfrm>
              <a:custGeom>
                <a:avLst/>
                <a:gdLst/>
                <a:ahLst/>
                <a:cxnLst>
                  <a:cxn ang="0">
                    <a:pos x="274" y="325"/>
                  </a:cxn>
                  <a:cxn ang="0">
                    <a:pos x="270" y="340"/>
                  </a:cxn>
                  <a:cxn ang="0">
                    <a:pos x="244" y="350"/>
                  </a:cxn>
                  <a:cxn ang="0">
                    <a:pos x="227" y="365"/>
                  </a:cxn>
                  <a:cxn ang="0">
                    <a:pos x="163" y="309"/>
                  </a:cxn>
                  <a:cxn ang="0">
                    <a:pos x="150" y="309"/>
                  </a:cxn>
                  <a:cxn ang="0">
                    <a:pos x="0" y="208"/>
                  </a:cxn>
                  <a:cxn ang="0">
                    <a:pos x="47" y="107"/>
                  </a:cxn>
                  <a:cxn ang="0">
                    <a:pos x="52" y="107"/>
                  </a:cxn>
                  <a:cxn ang="0">
                    <a:pos x="69" y="107"/>
                  </a:cxn>
                  <a:cxn ang="0">
                    <a:pos x="69" y="81"/>
                  </a:cxn>
                  <a:cxn ang="0">
                    <a:pos x="82" y="51"/>
                  </a:cxn>
                  <a:cxn ang="0">
                    <a:pos x="82" y="31"/>
                  </a:cxn>
                  <a:cxn ang="0">
                    <a:pos x="94" y="26"/>
                  </a:cxn>
                  <a:cxn ang="0">
                    <a:pos x="116" y="0"/>
                  </a:cxn>
                  <a:cxn ang="0">
                    <a:pos x="176" y="46"/>
                  </a:cxn>
                  <a:cxn ang="0">
                    <a:pos x="283" y="137"/>
                  </a:cxn>
                  <a:cxn ang="0">
                    <a:pos x="261" y="188"/>
                  </a:cxn>
                  <a:cxn ang="0">
                    <a:pos x="261" y="193"/>
                  </a:cxn>
                  <a:cxn ang="0">
                    <a:pos x="274" y="198"/>
                  </a:cxn>
                  <a:cxn ang="0">
                    <a:pos x="287" y="203"/>
                  </a:cxn>
                  <a:cxn ang="0">
                    <a:pos x="291" y="218"/>
                  </a:cxn>
                  <a:cxn ang="0">
                    <a:pos x="321" y="228"/>
                  </a:cxn>
                  <a:cxn ang="0">
                    <a:pos x="326" y="238"/>
                  </a:cxn>
                  <a:cxn ang="0">
                    <a:pos x="338" y="238"/>
                  </a:cxn>
                  <a:cxn ang="0">
                    <a:pos x="356" y="243"/>
                  </a:cxn>
                  <a:cxn ang="0">
                    <a:pos x="321" y="294"/>
                  </a:cxn>
                  <a:cxn ang="0">
                    <a:pos x="300" y="299"/>
                  </a:cxn>
                  <a:cxn ang="0">
                    <a:pos x="274" y="319"/>
                  </a:cxn>
                  <a:cxn ang="0">
                    <a:pos x="274" y="325"/>
                  </a:cxn>
                  <a:cxn ang="0">
                    <a:pos x="189" y="228"/>
                  </a:cxn>
                  <a:cxn ang="0">
                    <a:pos x="167" y="218"/>
                  </a:cxn>
                  <a:cxn ang="0">
                    <a:pos x="150" y="243"/>
                  </a:cxn>
                  <a:cxn ang="0">
                    <a:pos x="154" y="259"/>
                  </a:cxn>
                  <a:cxn ang="0">
                    <a:pos x="176" y="243"/>
                  </a:cxn>
                  <a:cxn ang="0">
                    <a:pos x="189" y="243"/>
                  </a:cxn>
                  <a:cxn ang="0">
                    <a:pos x="189" y="228"/>
                  </a:cxn>
                </a:cxnLst>
                <a:rect l="0" t="0" r="r" b="b"/>
                <a:pathLst>
                  <a:path w="356" h="365">
                    <a:moveTo>
                      <a:pt x="274" y="325"/>
                    </a:moveTo>
                    <a:lnTo>
                      <a:pt x="270" y="340"/>
                    </a:lnTo>
                    <a:lnTo>
                      <a:pt x="244" y="350"/>
                    </a:lnTo>
                    <a:lnTo>
                      <a:pt x="227" y="365"/>
                    </a:lnTo>
                    <a:lnTo>
                      <a:pt x="163" y="309"/>
                    </a:lnTo>
                    <a:lnTo>
                      <a:pt x="150" y="309"/>
                    </a:lnTo>
                    <a:lnTo>
                      <a:pt x="0" y="208"/>
                    </a:lnTo>
                    <a:lnTo>
                      <a:pt x="47" y="107"/>
                    </a:lnTo>
                    <a:lnTo>
                      <a:pt x="52" y="107"/>
                    </a:lnTo>
                    <a:lnTo>
                      <a:pt x="69" y="107"/>
                    </a:lnTo>
                    <a:lnTo>
                      <a:pt x="69" y="81"/>
                    </a:lnTo>
                    <a:lnTo>
                      <a:pt x="82" y="51"/>
                    </a:lnTo>
                    <a:lnTo>
                      <a:pt x="82" y="31"/>
                    </a:lnTo>
                    <a:lnTo>
                      <a:pt x="94" y="26"/>
                    </a:lnTo>
                    <a:lnTo>
                      <a:pt x="116" y="0"/>
                    </a:lnTo>
                    <a:lnTo>
                      <a:pt x="176" y="46"/>
                    </a:lnTo>
                    <a:lnTo>
                      <a:pt x="283" y="137"/>
                    </a:lnTo>
                    <a:lnTo>
                      <a:pt x="261" y="188"/>
                    </a:lnTo>
                    <a:lnTo>
                      <a:pt x="261" y="193"/>
                    </a:lnTo>
                    <a:lnTo>
                      <a:pt x="274" y="198"/>
                    </a:lnTo>
                    <a:lnTo>
                      <a:pt x="287" y="203"/>
                    </a:lnTo>
                    <a:lnTo>
                      <a:pt x="291" y="218"/>
                    </a:lnTo>
                    <a:lnTo>
                      <a:pt x="321" y="228"/>
                    </a:lnTo>
                    <a:lnTo>
                      <a:pt x="326" y="238"/>
                    </a:lnTo>
                    <a:lnTo>
                      <a:pt x="338" y="238"/>
                    </a:lnTo>
                    <a:lnTo>
                      <a:pt x="356" y="243"/>
                    </a:lnTo>
                    <a:lnTo>
                      <a:pt x="321" y="294"/>
                    </a:lnTo>
                    <a:lnTo>
                      <a:pt x="300" y="299"/>
                    </a:lnTo>
                    <a:lnTo>
                      <a:pt x="274" y="319"/>
                    </a:lnTo>
                    <a:lnTo>
                      <a:pt x="274" y="325"/>
                    </a:lnTo>
                    <a:close/>
                    <a:moveTo>
                      <a:pt x="189" y="228"/>
                    </a:moveTo>
                    <a:lnTo>
                      <a:pt x="167" y="218"/>
                    </a:lnTo>
                    <a:lnTo>
                      <a:pt x="150" y="243"/>
                    </a:lnTo>
                    <a:lnTo>
                      <a:pt x="154" y="259"/>
                    </a:lnTo>
                    <a:lnTo>
                      <a:pt x="176" y="243"/>
                    </a:lnTo>
                    <a:lnTo>
                      <a:pt x="189" y="243"/>
                    </a:lnTo>
                    <a:lnTo>
                      <a:pt x="189" y="228"/>
                    </a:lnTo>
                    <a:close/>
                  </a:path>
                </a:pathLst>
              </a:custGeom>
              <a:solidFill>
                <a:srgbClr val="FFFBC3"/>
              </a:solidFill>
              <a:ln w="6350">
                <a:solidFill>
                  <a:srgbClr val="000000"/>
                </a:solidFill>
                <a:prstDash val="solid"/>
                <a:round/>
                <a:headEnd/>
                <a:tailEnd/>
              </a:ln>
            </p:spPr>
            <p:txBody>
              <a:bodyPr/>
              <a:lstStyle/>
              <a:p>
                <a:endParaRPr lang="en-US" dirty="0"/>
              </a:p>
            </p:txBody>
          </p:sp>
          <p:sp>
            <p:nvSpPr>
              <p:cNvPr id="31" name="Freeform 1266">
                <a:extLst>
                  <a:ext uri="{FF2B5EF4-FFF2-40B4-BE49-F238E27FC236}">
                    <a16:creationId xmlns:a16="http://schemas.microsoft.com/office/drawing/2014/main" id="{FE36C781-FB7D-C6A6-E824-2A327DF8A753}"/>
                  </a:ext>
                </a:extLst>
              </p:cNvPr>
              <p:cNvSpPr>
                <a:spLocks/>
              </p:cNvSpPr>
              <p:nvPr/>
            </p:nvSpPr>
            <p:spPr bwMode="auto">
              <a:xfrm>
                <a:off x="4164013" y="3332163"/>
                <a:ext cx="312737" cy="369887"/>
              </a:xfrm>
              <a:custGeom>
                <a:avLst/>
                <a:gdLst/>
                <a:ahLst/>
                <a:cxnLst>
                  <a:cxn ang="0">
                    <a:pos x="112" y="203"/>
                  </a:cxn>
                  <a:cxn ang="0">
                    <a:pos x="95" y="233"/>
                  </a:cxn>
                  <a:cxn ang="0">
                    <a:pos x="77" y="228"/>
                  </a:cxn>
                  <a:cxn ang="0">
                    <a:pos x="65" y="228"/>
                  </a:cxn>
                  <a:cxn ang="0">
                    <a:pos x="60" y="218"/>
                  </a:cxn>
                  <a:cxn ang="0">
                    <a:pos x="30" y="208"/>
                  </a:cxn>
                  <a:cxn ang="0">
                    <a:pos x="26" y="193"/>
                  </a:cxn>
                  <a:cxn ang="0">
                    <a:pos x="13" y="188"/>
                  </a:cxn>
                  <a:cxn ang="0">
                    <a:pos x="0" y="183"/>
                  </a:cxn>
                  <a:cxn ang="0">
                    <a:pos x="0" y="178"/>
                  </a:cxn>
                  <a:cxn ang="0">
                    <a:pos x="22" y="127"/>
                  </a:cxn>
                  <a:cxn ang="0">
                    <a:pos x="30" y="117"/>
                  </a:cxn>
                  <a:cxn ang="0">
                    <a:pos x="47" y="76"/>
                  </a:cxn>
                  <a:cxn ang="0">
                    <a:pos x="65" y="56"/>
                  </a:cxn>
                  <a:cxn ang="0">
                    <a:pos x="82" y="61"/>
                  </a:cxn>
                  <a:cxn ang="0">
                    <a:pos x="99" y="51"/>
                  </a:cxn>
                  <a:cxn ang="0">
                    <a:pos x="120" y="26"/>
                  </a:cxn>
                  <a:cxn ang="0">
                    <a:pos x="142" y="0"/>
                  </a:cxn>
                  <a:cxn ang="0">
                    <a:pos x="172" y="21"/>
                  </a:cxn>
                  <a:cxn ang="0">
                    <a:pos x="189" y="26"/>
                  </a:cxn>
                  <a:cxn ang="0">
                    <a:pos x="197" y="41"/>
                  </a:cxn>
                  <a:cxn ang="0">
                    <a:pos x="193" y="51"/>
                  </a:cxn>
                  <a:cxn ang="0">
                    <a:pos x="176" y="56"/>
                  </a:cxn>
                  <a:cxn ang="0">
                    <a:pos x="172" y="61"/>
                  </a:cxn>
                  <a:cxn ang="0">
                    <a:pos x="172" y="66"/>
                  </a:cxn>
                  <a:cxn ang="0">
                    <a:pos x="176" y="81"/>
                  </a:cxn>
                  <a:cxn ang="0">
                    <a:pos x="176" y="102"/>
                  </a:cxn>
                  <a:cxn ang="0">
                    <a:pos x="167" y="117"/>
                  </a:cxn>
                  <a:cxn ang="0">
                    <a:pos x="159" y="122"/>
                  </a:cxn>
                  <a:cxn ang="0">
                    <a:pos x="146" y="137"/>
                  </a:cxn>
                  <a:cxn ang="0">
                    <a:pos x="142" y="157"/>
                  </a:cxn>
                  <a:cxn ang="0">
                    <a:pos x="116" y="173"/>
                  </a:cxn>
                  <a:cxn ang="0">
                    <a:pos x="112" y="203"/>
                  </a:cxn>
                </a:cxnLst>
                <a:rect l="0" t="0" r="r" b="b"/>
                <a:pathLst>
                  <a:path w="197" h="233">
                    <a:moveTo>
                      <a:pt x="112" y="203"/>
                    </a:moveTo>
                    <a:lnTo>
                      <a:pt x="95" y="233"/>
                    </a:lnTo>
                    <a:lnTo>
                      <a:pt x="77" y="228"/>
                    </a:lnTo>
                    <a:lnTo>
                      <a:pt x="65" y="228"/>
                    </a:lnTo>
                    <a:lnTo>
                      <a:pt x="60" y="218"/>
                    </a:lnTo>
                    <a:lnTo>
                      <a:pt x="30" y="208"/>
                    </a:lnTo>
                    <a:lnTo>
                      <a:pt x="26" y="193"/>
                    </a:lnTo>
                    <a:lnTo>
                      <a:pt x="13" y="188"/>
                    </a:lnTo>
                    <a:lnTo>
                      <a:pt x="0" y="183"/>
                    </a:lnTo>
                    <a:lnTo>
                      <a:pt x="0" y="178"/>
                    </a:lnTo>
                    <a:lnTo>
                      <a:pt x="22" y="127"/>
                    </a:lnTo>
                    <a:lnTo>
                      <a:pt x="30" y="117"/>
                    </a:lnTo>
                    <a:lnTo>
                      <a:pt x="47" y="76"/>
                    </a:lnTo>
                    <a:lnTo>
                      <a:pt x="65" y="56"/>
                    </a:lnTo>
                    <a:lnTo>
                      <a:pt x="82" y="61"/>
                    </a:lnTo>
                    <a:lnTo>
                      <a:pt x="99" y="51"/>
                    </a:lnTo>
                    <a:lnTo>
                      <a:pt x="120" y="26"/>
                    </a:lnTo>
                    <a:lnTo>
                      <a:pt x="142" y="0"/>
                    </a:lnTo>
                    <a:lnTo>
                      <a:pt x="172" y="21"/>
                    </a:lnTo>
                    <a:lnTo>
                      <a:pt x="189" y="26"/>
                    </a:lnTo>
                    <a:lnTo>
                      <a:pt x="197" y="41"/>
                    </a:lnTo>
                    <a:lnTo>
                      <a:pt x="193" y="51"/>
                    </a:lnTo>
                    <a:lnTo>
                      <a:pt x="176" y="56"/>
                    </a:lnTo>
                    <a:lnTo>
                      <a:pt x="172" y="61"/>
                    </a:lnTo>
                    <a:lnTo>
                      <a:pt x="172" y="66"/>
                    </a:lnTo>
                    <a:lnTo>
                      <a:pt x="176" y="81"/>
                    </a:lnTo>
                    <a:lnTo>
                      <a:pt x="176" y="102"/>
                    </a:lnTo>
                    <a:lnTo>
                      <a:pt x="167" y="117"/>
                    </a:lnTo>
                    <a:lnTo>
                      <a:pt x="159" y="122"/>
                    </a:lnTo>
                    <a:lnTo>
                      <a:pt x="146" y="137"/>
                    </a:lnTo>
                    <a:lnTo>
                      <a:pt x="142" y="157"/>
                    </a:lnTo>
                    <a:lnTo>
                      <a:pt x="116" y="173"/>
                    </a:lnTo>
                    <a:lnTo>
                      <a:pt x="112" y="203"/>
                    </a:lnTo>
                    <a:close/>
                  </a:path>
                </a:pathLst>
              </a:custGeom>
              <a:solidFill>
                <a:srgbClr val="FFFBC3"/>
              </a:solidFill>
              <a:ln w="6350">
                <a:solidFill>
                  <a:srgbClr val="000000"/>
                </a:solidFill>
                <a:prstDash val="solid"/>
                <a:round/>
                <a:headEnd/>
                <a:tailEnd/>
              </a:ln>
            </p:spPr>
            <p:txBody>
              <a:bodyPr/>
              <a:lstStyle/>
              <a:p>
                <a:endParaRPr lang="en-US" dirty="0"/>
              </a:p>
            </p:txBody>
          </p:sp>
          <p:sp>
            <p:nvSpPr>
              <p:cNvPr id="32" name="Freeform 1267">
                <a:extLst>
                  <a:ext uri="{FF2B5EF4-FFF2-40B4-BE49-F238E27FC236}">
                    <a16:creationId xmlns:a16="http://schemas.microsoft.com/office/drawing/2014/main" id="{27AEBABA-6966-3692-F167-28E36537A9CC}"/>
                  </a:ext>
                </a:extLst>
              </p:cNvPr>
              <p:cNvSpPr>
                <a:spLocks/>
              </p:cNvSpPr>
              <p:nvPr/>
            </p:nvSpPr>
            <p:spPr bwMode="auto">
              <a:xfrm>
                <a:off x="5089525" y="3373438"/>
                <a:ext cx="33338" cy="23812"/>
              </a:xfrm>
              <a:custGeom>
                <a:avLst/>
                <a:gdLst/>
                <a:ahLst/>
                <a:cxnLst>
                  <a:cxn ang="0">
                    <a:pos x="0" y="0"/>
                  </a:cxn>
                  <a:cxn ang="0">
                    <a:pos x="8" y="0"/>
                  </a:cxn>
                  <a:cxn ang="0">
                    <a:pos x="8" y="5"/>
                  </a:cxn>
                  <a:cxn ang="0">
                    <a:pos x="12" y="10"/>
                  </a:cxn>
                  <a:cxn ang="0">
                    <a:pos x="17" y="0"/>
                  </a:cxn>
                  <a:cxn ang="0">
                    <a:pos x="21" y="5"/>
                  </a:cxn>
                  <a:cxn ang="0">
                    <a:pos x="17" y="15"/>
                  </a:cxn>
                  <a:cxn ang="0">
                    <a:pos x="8" y="5"/>
                  </a:cxn>
                  <a:cxn ang="0">
                    <a:pos x="0" y="0"/>
                  </a:cxn>
                </a:cxnLst>
                <a:rect l="0" t="0" r="r" b="b"/>
                <a:pathLst>
                  <a:path w="21" h="15">
                    <a:moveTo>
                      <a:pt x="0" y="0"/>
                    </a:moveTo>
                    <a:lnTo>
                      <a:pt x="8" y="0"/>
                    </a:lnTo>
                    <a:lnTo>
                      <a:pt x="8" y="5"/>
                    </a:lnTo>
                    <a:lnTo>
                      <a:pt x="12" y="10"/>
                    </a:lnTo>
                    <a:lnTo>
                      <a:pt x="17" y="0"/>
                    </a:lnTo>
                    <a:lnTo>
                      <a:pt x="21" y="5"/>
                    </a:lnTo>
                    <a:lnTo>
                      <a:pt x="17" y="15"/>
                    </a:lnTo>
                    <a:lnTo>
                      <a:pt x="8" y="5"/>
                    </a:lnTo>
                    <a:lnTo>
                      <a:pt x="0" y="0"/>
                    </a:lnTo>
                    <a:close/>
                  </a:path>
                </a:pathLst>
              </a:custGeom>
              <a:solidFill>
                <a:srgbClr val="0000FF"/>
              </a:solidFill>
              <a:ln w="6350">
                <a:solidFill>
                  <a:srgbClr val="000000"/>
                </a:solidFill>
                <a:prstDash val="solid"/>
                <a:round/>
                <a:headEnd/>
                <a:tailEnd/>
              </a:ln>
            </p:spPr>
            <p:txBody>
              <a:bodyPr/>
              <a:lstStyle/>
              <a:p>
                <a:endParaRPr lang="en-US" dirty="0"/>
              </a:p>
            </p:txBody>
          </p:sp>
          <p:sp>
            <p:nvSpPr>
              <p:cNvPr id="33" name="Freeform 1268">
                <a:extLst>
                  <a:ext uri="{FF2B5EF4-FFF2-40B4-BE49-F238E27FC236}">
                    <a16:creationId xmlns:a16="http://schemas.microsoft.com/office/drawing/2014/main" id="{15C7367E-4131-609E-C185-7AED29EF8840}"/>
                  </a:ext>
                </a:extLst>
              </p:cNvPr>
              <p:cNvSpPr>
                <a:spLocks/>
              </p:cNvSpPr>
              <p:nvPr/>
            </p:nvSpPr>
            <p:spPr bwMode="auto">
              <a:xfrm>
                <a:off x="5048250" y="3373438"/>
                <a:ext cx="60325" cy="71437"/>
              </a:xfrm>
              <a:custGeom>
                <a:avLst/>
                <a:gdLst/>
                <a:ahLst/>
                <a:cxnLst>
                  <a:cxn ang="0">
                    <a:pos x="26" y="0"/>
                  </a:cxn>
                  <a:cxn ang="0">
                    <a:pos x="34" y="5"/>
                  </a:cxn>
                  <a:cxn ang="0">
                    <a:pos x="38" y="15"/>
                  </a:cxn>
                  <a:cxn ang="0">
                    <a:pos x="38" y="30"/>
                  </a:cxn>
                  <a:cxn ang="0">
                    <a:pos x="30" y="30"/>
                  </a:cxn>
                  <a:cxn ang="0">
                    <a:pos x="21" y="30"/>
                  </a:cxn>
                  <a:cxn ang="0">
                    <a:pos x="17" y="35"/>
                  </a:cxn>
                  <a:cxn ang="0">
                    <a:pos x="13" y="25"/>
                  </a:cxn>
                  <a:cxn ang="0">
                    <a:pos x="8" y="25"/>
                  </a:cxn>
                  <a:cxn ang="0">
                    <a:pos x="13" y="45"/>
                  </a:cxn>
                  <a:cxn ang="0">
                    <a:pos x="4" y="40"/>
                  </a:cxn>
                  <a:cxn ang="0">
                    <a:pos x="0" y="30"/>
                  </a:cxn>
                  <a:cxn ang="0">
                    <a:pos x="17" y="10"/>
                  </a:cxn>
                  <a:cxn ang="0">
                    <a:pos x="26" y="0"/>
                  </a:cxn>
                </a:cxnLst>
                <a:rect l="0" t="0" r="r" b="b"/>
                <a:pathLst>
                  <a:path w="38" h="45">
                    <a:moveTo>
                      <a:pt x="26" y="0"/>
                    </a:moveTo>
                    <a:lnTo>
                      <a:pt x="34" y="5"/>
                    </a:lnTo>
                    <a:lnTo>
                      <a:pt x="38" y="15"/>
                    </a:lnTo>
                    <a:lnTo>
                      <a:pt x="38" y="30"/>
                    </a:lnTo>
                    <a:lnTo>
                      <a:pt x="30" y="30"/>
                    </a:lnTo>
                    <a:lnTo>
                      <a:pt x="21" y="30"/>
                    </a:lnTo>
                    <a:lnTo>
                      <a:pt x="17" y="35"/>
                    </a:lnTo>
                    <a:lnTo>
                      <a:pt x="13" y="25"/>
                    </a:lnTo>
                    <a:lnTo>
                      <a:pt x="8" y="25"/>
                    </a:lnTo>
                    <a:lnTo>
                      <a:pt x="13" y="45"/>
                    </a:lnTo>
                    <a:lnTo>
                      <a:pt x="4" y="40"/>
                    </a:lnTo>
                    <a:lnTo>
                      <a:pt x="0" y="30"/>
                    </a:lnTo>
                    <a:lnTo>
                      <a:pt x="17" y="10"/>
                    </a:lnTo>
                    <a:lnTo>
                      <a:pt x="26" y="0"/>
                    </a:lnTo>
                    <a:close/>
                  </a:path>
                </a:pathLst>
              </a:custGeom>
              <a:solidFill>
                <a:srgbClr val="0000FF"/>
              </a:solidFill>
              <a:ln w="6350">
                <a:solidFill>
                  <a:srgbClr val="000000"/>
                </a:solidFill>
                <a:prstDash val="solid"/>
                <a:round/>
                <a:headEnd/>
                <a:tailEnd/>
              </a:ln>
            </p:spPr>
            <p:txBody>
              <a:bodyPr/>
              <a:lstStyle/>
              <a:p>
                <a:endParaRPr lang="en-US" dirty="0"/>
              </a:p>
            </p:txBody>
          </p:sp>
          <p:sp>
            <p:nvSpPr>
              <p:cNvPr id="34" name="Freeform 1269">
                <a:extLst>
                  <a:ext uri="{FF2B5EF4-FFF2-40B4-BE49-F238E27FC236}">
                    <a16:creationId xmlns:a16="http://schemas.microsoft.com/office/drawing/2014/main" id="{0B949A65-9ECA-B8A2-3C11-ECA4548AC1C9}"/>
                  </a:ext>
                </a:extLst>
              </p:cNvPr>
              <p:cNvSpPr>
                <a:spLocks/>
              </p:cNvSpPr>
              <p:nvPr/>
            </p:nvSpPr>
            <p:spPr bwMode="auto">
              <a:xfrm>
                <a:off x="4511675" y="3452813"/>
                <a:ext cx="468313" cy="346075"/>
              </a:xfrm>
              <a:custGeom>
                <a:avLst/>
                <a:gdLst/>
                <a:ahLst/>
                <a:cxnLst>
                  <a:cxn ang="0">
                    <a:pos x="252" y="188"/>
                  </a:cxn>
                  <a:cxn ang="0">
                    <a:pos x="235" y="183"/>
                  </a:cxn>
                  <a:cxn ang="0">
                    <a:pos x="231" y="173"/>
                  </a:cxn>
                  <a:cxn ang="0">
                    <a:pos x="227" y="173"/>
                  </a:cxn>
                  <a:cxn ang="0">
                    <a:pos x="214" y="178"/>
                  </a:cxn>
                  <a:cxn ang="0">
                    <a:pos x="218" y="188"/>
                  </a:cxn>
                  <a:cxn ang="0">
                    <a:pos x="197" y="178"/>
                  </a:cxn>
                  <a:cxn ang="0">
                    <a:pos x="167" y="178"/>
                  </a:cxn>
                  <a:cxn ang="0">
                    <a:pos x="162" y="173"/>
                  </a:cxn>
                  <a:cxn ang="0">
                    <a:pos x="154" y="188"/>
                  </a:cxn>
                  <a:cxn ang="0">
                    <a:pos x="137" y="193"/>
                  </a:cxn>
                  <a:cxn ang="0">
                    <a:pos x="124" y="193"/>
                  </a:cxn>
                  <a:cxn ang="0">
                    <a:pos x="120" y="198"/>
                  </a:cxn>
                  <a:cxn ang="0">
                    <a:pos x="111" y="198"/>
                  </a:cxn>
                  <a:cxn ang="0">
                    <a:pos x="94" y="208"/>
                  </a:cxn>
                  <a:cxn ang="0">
                    <a:pos x="94" y="218"/>
                  </a:cxn>
                  <a:cxn ang="0">
                    <a:pos x="68" y="213"/>
                  </a:cxn>
                  <a:cxn ang="0">
                    <a:pos x="64" y="218"/>
                  </a:cxn>
                  <a:cxn ang="0">
                    <a:pos x="64" y="203"/>
                  </a:cxn>
                  <a:cxn ang="0">
                    <a:pos x="55" y="193"/>
                  </a:cxn>
                  <a:cxn ang="0">
                    <a:pos x="68" y="168"/>
                  </a:cxn>
                  <a:cxn ang="0">
                    <a:pos x="51" y="152"/>
                  </a:cxn>
                  <a:cxn ang="0">
                    <a:pos x="51" y="142"/>
                  </a:cxn>
                  <a:cxn ang="0">
                    <a:pos x="0" y="92"/>
                  </a:cxn>
                  <a:cxn ang="0">
                    <a:pos x="8" y="92"/>
                  </a:cxn>
                  <a:cxn ang="0">
                    <a:pos x="21" y="97"/>
                  </a:cxn>
                  <a:cxn ang="0">
                    <a:pos x="30" y="92"/>
                  </a:cxn>
                  <a:cxn ang="0">
                    <a:pos x="64" y="56"/>
                  </a:cxn>
                  <a:cxn ang="0">
                    <a:pos x="141" y="0"/>
                  </a:cxn>
                  <a:cxn ang="0">
                    <a:pos x="154" y="0"/>
                  </a:cxn>
                  <a:cxn ang="0">
                    <a:pos x="158" y="11"/>
                  </a:cxn>
                  <a:cxn ang="0">
                    <a:pos x="158" y="16"/>
                  </a:cxn>
                  <a:cxn ang="0">
                    <a:pos x="162" y="16"/>
                  </a:cxn>
                  <a:cxn ang="0">
                    <a:pos x="171" y="26"/>
                  </a:cxn>
                  <a:cxn ang="0">
                    <a:pos x="167" y="31"/>
                  </a:cxn>
                  <a:cxn ang="0">
                    <a:pos x="179" y="46"/>
                  </a:cxn>
                  <a:cxn ang="0">
                    <a:pos x="171" y="56"/>
                  </a:cxn>
                  <a:cxn ang="0">
                    <a:pos x="175" y="71"/>
                  </a:cxn>
                  <a:cxn ang="0">
                    <a:pos x="205" y="102"/>
                  </a:cxn>
                  <a:cxn ang="0">
                    <a:pos x="227" y="137"/>
                  </a:cxn>
                  <a:cxn ang="0">
                    <a:pos x="227" y="152"/>
                  </a:cxn>
                  <a:cxn ang="0">
                    <a:pos x="239" y="163"/>
                  </a:cxn>
                  <a:cxn ang="0">
                    <a:pos x="252" y="157"/>
                  </a:cxn>
                  <a:cxn ang="0">
                    <a:pos x="257" y="152"/>
                  </a:cxn>
                  <a:cxn ang="0">
                    <a:pos x="269" y="157"/>
                  </a:cxn>
                  <a:cxn ang="0">
                    <a:pos x="286" y="157"/>
                  </a:cxn>
                  <a:cxn ang="0">
                    <a:pos x="291" y="173"/>
                  </a:cxn>
                  <a:cxn ang="0">
                    <a:pos x="295" y="173"/>
                  </a:cxn>
                  <a:cxn ang="0">
                    <a:pos x="295" y="183"/>
                  </a:cxn>
                  <a:cxn ang="0">
                    <a:pos x="282" y="193"/>
                  </a:cxn>
                  <a:cxn ang="0">
                    <a:pos x="286" y="178"/>
                  </a:cxn>
                  <a:cxn ang="0">
                    <a:pos x="282" y="178"/>
                  </a:cxn>
                  <a:cxn ang="0">
                    <a:pos x="269" y="183"/>
                  </a:cxn>
                  <a:cxn ang="0">
                    <a:pos x="265" y="193"/>
                  </a:cxn>
                  <a:cxn ang="0">
                    <a:pos x="252" y="188"/>
                  </a:cxn>
                </a:cxnLst>
                <a:rect l="0" t="0" r="r" b="b"/>
                <a:pathLst>
                  <a:path w="295" h="218">
                    <a:moveTo>
                      <a:pt x="252" y="188"/>
                    </a:moveTo>
                    <a:lnTo>
                      <a:pt x="235" y="183"/>
                    </a:lnTo>
                    <a:lnTo>
                      <a:pt x="231" y="173"/>
                    </a:lnTo>
                    <a:lnTo>
                      <a:pt x="227" y="173"/>
                    </a:lnTo>
                    <a:lnTo>
                      <a:pt x="214" y="178"/>
                    </a:lnTo>
                    <a:lnTo>
                      <a:pt x="218" y="188"/>
                    </a:lnTo>
                    <a:lnTo>
                      <a:pt x="197" y="178"/>
                    </a:lnTo>
                    <a:lnTo>
                      <a:pt x="167" y="178"/>
                    </a:lnTo>
                    <a:lnTo>
                      <a:pt x="162" y="173"/>
                    </a:lnTo>
                    <a:lnTo>
                      <a:pt x="154" y="188"/>
                    </a:lnTo>
                    <a:lnTo>
                      <a:pt x="137" y="193"/>
                    </a:lnTo>
                    <a:lnTo>
                      <a:pt x="124" y="193"/>
                    </a:lnTo>
                    <a:lnTo>
                      <a:pt x="120" y="198"/>
                    </a:lnTo>
                    <a:lnTo>
                      <a:pt x="111" y="198"/>
                    </a:lnTo>
                    <a:lnTo>
                      <a:pt x="94" y="208"/>
                    </a:lnTo>
                    <a:lnTo>
                      <a:pt x="94" y="218"/>
                    </a:lnTo>
                    <a:lnTo>
                      <a:pt x="68" y="213"/>
                    </a:lnTo>
                    <a:lnTo>
                      <a:pt x="64" y="218"/>
                    </a:lnTo>
                    <a:lnTo>
                      <a:pt x="64" y="203"/>
                    </a:lnTo>
                    <a:lnTo>
                      <a:pt x="55" y="193"/>
                    </a:lnTo>
                    <a:lnTo>
                      <a:pt x="68" y="168"/>
                    </a:lnTo>
                    <a:lnTo>
                      <a:pt x="51" y="152"/>
                    </a:lnTo>
                    <a:lnTo>
                      <a:pt x="51" y="142"/>
                    </a:lnTo>
                    <a:lnTo>
                      <a:pt x="0" y="92"/>
                    </a:lnTo>
                    <a:lnTo>
                      <a:pt x="8" y="92"/>
                    </a:lnTo>
                    <a:lnTo>
                      <a:pt x="21" y="97"/>
                    </a:lnTo>
                    <a:lnTo>
                      <a:pt x="30" y="92"/>
                    </a:lnTo>
                    <a:lnTo>
                      <a:pt x="64" y="56"/>
                    </a:lnTo>
                    <a:lnTo>
                      <a:pt x="141" y="0"/>
                    </a:lnTo>
                    <a:lnTo>
                      <a:pt x="154" y="0"/>
                    </a:lnTo>
                    <a:lnTo>
                      <a:pt x="158" y="11"/>
                    </a:lnTo>
                    <a:lnTo>
                      <a:pt x="158" y="16"/>
                    </a:lnTo>
                    <a:lnTo>
                      <a:pt x="162" y="16"/>
                    </a:lnTo>
                    <a:lnTo>
                      <a:pt x="171" y="26"/>
                    </a:lnTo>
                    <a:lnTo>
                      <a:pt x="167" y="31"/>
                    </a:lnTo>
                    <a:lnTo>
                      <a:pt x="179" y="46"/>
                    </a:lnTo>
                    <a:lnTo>
                      <a:pt x="171" y="56"/>
                    </a:lnTo>
                    <a:lnTo>
                      <a:pt x="175" y="71"/>
                    </a:lnTo>
                    <a:lnTo>
                      <a:pt x="205" y="102"/>
                    </a:lnTo>
                    <a:lnTo>
                      <a:pt x="227" y="137"/>
                    </a:lnTo>
                    <a:lnTo>
                      <a:pt x="227" y="152"/>
                    </a:lnTo>
                    <a:lnTo>
                      <a:pt x="239" y="163"/>
                    </a:lnTo>
                    <a:lnTo>
                      <a:pt x="252" y="157"/>
                    </a:lnTo>
                    <a:lnTo>
                      <a:pt x="257" y="152"/>
                    </a:lnTo>
                    <a:lnTo>
                      <a:pt x="269" y="157"/>
                    </a:lnTo>
                    <a:lnTo>
                      <a:pt x="286" y="157"/>
                    </a:lnTo>
                    <a:lnTo>
                      <a:pt x="291" y="173"/>
                    </a:lnTo>
                    <a:lnTo>
                      <a:pt x="295" y="173"/>
                    </a:lnTo>
                    <a:lnTo>
                      <a:pt x="295" y="183"/>
                    </a:lnTo>
                    <a:lnTo>
                      <a:pt x="282" y="193"/>
                    </a:lnTo>
                    <a:lnTo>
                      <a:pt x="286" y="178"/>
                    </a:lnTo>
                    <a:lnTo>
                      <a:pt x="282" y="178"/>
                    </a:lnTo>
                    <a:lnTo>
                      <a:pt x="269" y="183"/>
                    </a:lnTo>
                    <a:lnTo>
                      <a:pt x="265" y="193"/>
                    </a:lnTo>
                    <a:lnTo>
                      <a:pt x="252" y="188"/>
                    </a:lnTo>
                    <a:close/>
                  </a:path>
                </a:pathLst>
              </a:custGeom>
              <a:solidFill>
                <a:srgbClr val="FFFBC3"/>
              </a:solidFill>
              <a:ln w="6350">
                <a:solidFill>
                  <a:srgbClr val="000000"/>
                </a:solidFill>
                <a:prstDash val="solid"/>
                <a:round/>
                <a:headEnd/>
                <a:tailEnd/>
              </a:ln>
            </p:spPr>
            <p:txBody>
              <a:bodyPr/>
              <a:lstStyle/>
              <a:p>
                <a:endParaRPr lang="en-US" dirty="0"/>
              </a:p>
            </p:txBody>
          </p:sp>
          <p:sp>
            <p:nvSpPr>
              <p:cNvPr id="35" name="Freeform 1270">
                <a:extLst>
                  <a:ext uri="{FF2B5EF4-FFF2-40B4-BE49-F238E27FC236}">
                    <a16:creationId xmlns:a16="http://schemas.microsoft.com/office/drawing/2014/main" id="{A52DAE8D-8509-D980-D96C-D18431B93E53}"/>
                  </a:ext>
                </a:extLst>
              </p:cNvPr>
              <p:cNvSpPr>
                <a:spLocks/>
              </p:cNvSpPr>
              <p:nvPr/>
            </p:nvSpPr>
            <p:spPr bwMode="auto">
              <a:xfrm>
                <a:off x="4341813" y="3517900"/>
                <a:ext cx="277812" cy="354013"/>
              </a:xfrm>
              <a:custGeom>
                <a:avLst/>
                <a:gdLst/>
                <a:ahLst/>
                <a:cxnLst>
                  <a:cxn ang="0">
                    <a:pos x="81" y="203"/>
                  </a:cxn>
                  <a:cxn ang="0">
                    <a:pos x="64" y="203"/>
                  </a:cxn>
                  <a:cxn ang="0">
                    <a:pos x="42" y="187"/>
                  </a:cxn>
                  <a:cxn ang="0">
                    <a:pos x="47" y="177"/>
                  </a:cxn>
                  <a:cxn ang="0">
                    <a:pos x="38" y="177"/>
                  </a:cxn>
                  <a:cxn ang="0">
                    <a:pos x="8" y="147"/>
                  </a:cxn>
                  <a:cxn ang="0">
                    <a:pos x="13" y="137"/>
                  </a:cxn>
                  <a:cxn ang="0">
                    <a:pos x="8" y="127"/>
                  </a:cxn>
                  <a:cxn ang="0">
                    <a:pos x="8" y="106"/>
                  </a:cxn>
                  <a:cxn ang="0">
                    <a:pos x="0" y="86"/>
                  </a:cxn>
                  <a:cxn ang="0">
                    <a:pos x="4" y="56"/>
                  </a:cxn>
                  <a:cxn ang="0">
                    <a:pos x="30" y="40"/>
                  </a:cxn>
                  <a:cxn ang="0">
                    <a:pos x="34" y="20"/>
                  </a:cxn>
                  <a:cxn ang="0">
                    <a:pos x="47" y="5"/>
                  </a:cxn>
                  <a:cxn ang="0">
                    <a:pos x="55" y="0"/>
                  </a:cxn>
                  <a:cxn ang="0">
                    <a:pos x="107" y="51"/>
                  </a:cxn>
                  <a:cxn ang="0">
                    <a:pos x="158" y="101"/>
                  </a:cxn>
                  <a:cxn ang="0">
                    <a:pos x="158" y="111"/>
                  </a:cxn>
                  <a:cxn ang="0">
                    <a:pos x="175" y="127"/>
                  </a:cxn>
                  <a:cxn ang="0">
                    <a:pos x="162" y="152"/>
                  </a:cxn>
                  <a:cxn ang="0">
                    <a:pos x="171" y="162"/>
                  </a:cxn>
                  <a:cxn ang="0">
                    <a:pos x="171" y="177"/>
                  </a:cxn>
                  <a:cxn ang="0">
                    <a:pos x="154" y="192"/>
                  </a:cxn>
                  <a:cxn ang="0">
                    <a:pos x="141" y="198"/>
                  </a:cxn>
                  <a:cxn ang="0">
                    <a:pos x="141" y="203"/>
                  </a:cxn>
                  <a:cxn ang="0">
                    <a:pos x="132" y="203"/>
                  </a:cxn>
                  <a:cxn ang="0">
                    <a:pos x="132" y="213"/>
                  </a:cxn>
                  <a:cxn ang="0">
                    <a:pos x="115" y="223"/>
                  </a:cxn>
                  <a:cxn ang="0">
                    <a:pos x="102" y="223"/>
                  </a:cxn>
                  <a:cxn ang="0">
                    <a:pos x="81" y="203"/>
                  </a:cxn>
                </a:cxnLst>
                <a:rect l="0" t="0" r="r" b="b"/>
                <a:pathLst>
                  <a:path w="175" h="223">
                    <a:moveTo>
                      <a:pt x="81" y="203"/>
                    </a:moveTo>
                    <a:lnTo>
                      <a:pt x="64" y="203"/>
                    </a:lnTo>
                    <a:lnTo>
                      <a:pt x="42" y="187"/>
                    </a:lnTo>
                    <a:lnTo>
                      <a:pt x="47" y="177"/>
                    </a:lnTo>
                    <a:lnTo>
                      <a:pt x="38" y="177"/>
                    </a:lnTo>
                    <a:lnTo>
                      <a:pt x="8" y="147"/>
                    </a:lnTo>
                    <a:lnTo>
                      <a:pt x="13" y="137"/>
                    </a:lnTo>
                    <a:lnTo>
                      <a:pt x="8" y="127"/>
                    </a:lnTo>
                    <a:lnTo>
                      <a:pt x="8" y="106"/>
                    </a:lnTo>
                    <a:lnTo>
                      <a:pt x="0" y="86"/>
                    </a:lnTo>
                    <a:lnTo>
                      <a:pt x="4" y="56"/>
                    </a:lnTo>
                    <a:lnTo>
                      <a:pt x="30" y="40"/>
                    </a:lnTo>
                    <a:lnTo>
                      <a:pt x="34" y="20"/>
                    </a:lnTo>
                    <a:lnTo>
                      <a:pt x="47" y="5"/>
                    </a:lnTo>
                    <a:lnTo>
                      <a:pt x="55" y="0"/>
                    </a:lnTo>
                    <a:lnTo>
                      <a:pt x="107" y="51"/>
                    </a:lnTo>
                    <a:lnTo>
                      <a:pt x="158" y="101"/>
                    </a:lnTo>
                    <a:lnTo>
                      <a:pt x="158" y="111"/>
                    </a:lnTo>
                    <a:lnTo>
                      <a:pt x="175" y="127"/>
                    </a:lnTo>
                    <a:lnTo>
                      <a:pt x="162" y="152"/>
                    </a:lnTo>
                    <a:lnTo>
                      <a:pt x="171" y="162"/>
                    </a:lnTo>
                    <a:lnTo>
                      <a:pt x="171" y="177"/>
                    </a:lnTo>
                    <a:lnTo>
                      <a:pt x="154" y="192"/>
                    </a:lnTo>
                    <a:lnTo>
                      <a:pt x="141" y="198"/>
                    </a:lnTo>
                    <a:lnTo>
                      <a:pt x="141" y="203"/>
                    </a:lnTo>
                    <a:lnTo>
                      <a:pt x="132" y="203"/>
                    </a:lnTo>
                    <a:lnTo>
                      <a:pt x="132" y="213"/>
                    </a:lnTo>
                    <a:lnTo>
                      <a:pt x="115" y="223"/>
                    </a:lnTo>
                    <a:lnTo>
                      <a:pt x="102" y="223"/>
                    </a:lnTo>
                    <a:lnTo>
                      <a:pt x="81" y="203"/>
                    </a:lnTo>
                    <a:close/>
                  </a:path>
                </a:pathLst>
              </a:custGeom>
              <a:solidFill>
                <a:srgbClr val="FFFBC3"/>
              </a:solidFill>
              <a:ln w="6350">
                <a:solidFill>
                  <a:srgbClr val="000000"/>
                </a:solidFill>
                <a:prstDash val="solid"/>
                <a:round/>
                <a:headEnd/>
                <a:tailEnd/>
              </a:ln>
            </p:spPr>
            <p:txBody>
              <a:bodyPr/>
              <a:lstStyle/>
              <a:p>
                <a:endParaRPr lang="en-US" dirty="0"/>
              </a:p>
            </p:txBody>
          </p:sp>
          <p:sp>
            <p:nvSpPr>
              <p:cNvPr id="36" name="Freeform 1271">
                <a:extLst>
                  <a:ext uri="{FF2B5EF4-FFF2-40B4-BE49-F238E27FC236}">
                    <a16:creationId xmlns:a16="http://schemas.microsoft.com/office/drawing/2014/main" id="{3B04B86F-C548-38A9-C5D2-BC4E57E07FBC}"/>
                  </a:ext>
                </a:extLst>
              </p:cNvPr>
              <p:cNvSpPr>
                <a:spLocks/>
              </p:cNvSpPr>
              <p:nvPr/>
            </p:nvSpPr>
            <p:spPr bwMode="auto">
              <a:xfrm>
                <a:off x="4965700" y="3541713"/>
                <a:ext cx="265113" cy="322262"/>
              </a:xfrm>
              <a:custGeom>
                <a:avLst/>
                <a:gdLst/>
                <a:ahLst/>
                <a:cxnLst>
                  <a:cxn ang="0">
                    <a:pos x="129" y="203"/>
                  </a:cxn>
                  <a:cxn ang="0">
                    <a:pos x="107" y="198"/>
                  </a:cxn>
                  <a:cxn ang="0">
                    <a:pos x="95" y="183"/>
                  </a:cxn>
                  <a:cxn ang="0">
                    <a:pos x="95" y="177"/>
                  </a:cxn>
                  <a:cxn ang="0">
                    <a:pos x="82" y="167"/>
                  </a:cxn>
                  <a:cxn ang="0">
                    <a:pos x="82" y="157"/>
                  </a:cxn>
                  <a:cxn ang="0">
                    <a:pos x="69" y="157"/>
                  </a:cxn>
                  <a:cxn ang="0">
                    <a:pos x="56" y="157"/>
                  </a:cxn>
                  <a:cxn ang="0">
                    <a:pos x="48" y="162"/>
                  </a:cxn>
                  <a:cxn ang="0">
                    <a:pos x="35" y="152"/>
                  </a:cxn>
                  <a:cxn ang="0">
                    <a:pos x="35" y="147"/>
                  </a:cxn>
                  <a:cxn ang="0">
                    <a:pos x="35" y="142"/>
                  </a:cxn>
                  <a:cxn ang="0">
                    <a:pos x="13" y="152"/>
                  </a:cxn>
                  <a:cxn ang="0">
                    <a:pos x="13" y="147"/>
                  </a:cxn>
                  <a:cxn ang="0">
                    <a:pos x="18" y="137"/>
                  </a:cxn>
                  <a:cxn ang="0">
                    <a:pos x="9" y="127"/>
                  </a:cxn>
                  <a:cxn ang="0">
                    <a:pos x="9" y="117"/>
                  </a:cxn>
                  <a:cxn ang="0">
                    <a:pos x="5" y="117"/>
                  </a:cxn>
                  <a:cxn ang="0">
                    <a:pos x="0" y="101"/>
                  </a:cxn>
                  <a:cxn ang="0">
                    <a:pos x="5" y="96"/>
                  </a:cxn>
                  <a:cxn ang="0">
                    <a:pos x="5" y="71"/>
                  </a:cxn>
                  <a:cxn ang="0">
                    <a:pos x="52" y="20"/>
                  </a:cxn>
                  <a:cxn ang="0">
                    <a:pos x="73" y="0"/>
                  </a:cxn>
                  <a:cxn ang="0">
                    <a:pos x="99" y="15"/>
                  </a:cxn>
                  <a:cxn ang="0">
                    <a:pos x="125" y="41"/>
                  </a:cxn>
                  <a:cxn ang="0">
                    <a:pos x="159" y="56"/>
                  </a:cxn>
                  <a:cxn ang="0">
                    <a:pos x="146" y="91"/>
                  </a:cxn>
                  <a:cxn ang="0">
                    <a:pos x="167" y="132"/>
                  </a:cxn>
                  <a:cxn ang="0">
                    <a:pos x="150" y="147"/>
                  </a:cxn>
                  <a:cxn ang="0">
                    <a:pos x="150" y="157"/>
                  </a:cxn>
                  <a:cxn ang="0">
                    <a:pos x="137" y="172"/>
                  </a:cxn>
                  <a:cxn ang="0">
                    <a:pos x="137" y="188"/>
                  </a:cxn>
                  <a:cxn ang="0">
                    <a:pos x="146" y="203"/>
                  </a:cxn>
                  <a:cxn ang="0">
                    <a:pos x="137" y="198"/>
                  </a:cxn>
                  <a:cxn ang="0">
                    <a:pos x="129" y="203"/>
                  </a:cxn>
                </a:cxnLst>
                <a:rect l="0" t="0" r="r" b="b"/>
                <a:pathLst>
                  <a:path w="167" h="203">
                    <a:moveTo>
                      <a:pt x="129" y="203"/>
                    </a:moveTo>
                    <a:lnTo>
                      <a:pt x="107" y="198"/>
                    </a:lnTo>
                    <a:lnTo>
                      <a:pt x="95" y="183"/>
                    </a:lnTo>
                    <a:lnTo>
                      <a:pt x="95" y="177"/>
                    </a:lnTo>
                    <a:lnTo>
                      <a:pt x="82" y="167"/>
                    </a:lnTo>
                    <a:lnTo>
                      <a:pt x="82" y="157"/>
                    </a:lnTo>
                    <a:lnTo>
                      <a:pt x="69" y="157"/>
                    </a:lnTo>
                    <a:lnTo>
                      <a:pt x="56" y="157"/>
                    </a:lnTo>
                    <a:lnTo>
                      <a:pt x="48" y="162"/>
                    </a:lnTo>
                    <a:lnTo>
                      <a:pt x="35" y="152"/>
                    </a:lnTo>
                    <a:lnTo>
                      <a:pt x="35" y="147"/>
                    </a:lnTo>
                    <a:lnTo>
                      <a:pt x="35" y="142"/>
                    </a:lnTo>
                    <a:lnTo>
                      <a:pt x="13" y="152"/>
                    </a:lnTo>
                    <a:lnTo>
                      <a:pt x="13" y="147"/>
                    </a:lnTo>
                    <a:lnTo>
                      <a:pt x="18" y="137"/>
                    </a:lnTo>
                    <a:lnTo>
                      <a:pt x="9" y="127"/>
                    </a:lnTo>
                    <a:lnTo>
                      <a:pt x="9" y="117"/>
                    </a:lnTo>
                    <a:lnTo>
                      <a:pt x="5" y="117"/>
                    </a:lnTo>
                    <a:lnTo>
                      <a:pt x="0" y="101"/>
                    </a:lnTo>
                    <a:lnTo>
                      <a:pt x="5" y="96"/>
                    </a:lnTo>
                    <a:lnTo>
                      <a:pt x="5" y="71"/>
                    </a:lnTo>
                    <a:lnTo>
                      <a:pt x="52" y="20"/>
                    </a:lnTo>
                    <a:lnTo>
                      <a:pt x="73" y="0"/>
                    </a:lnTo>
                    <a:lnTo>
                      <a:pt x="99" y="15"/>
                    </a:lnTo>
                    <a:lnTo>
                      <a:pt x="125" y="41"/>
                    </a:lnTo>
                    <a:lnTo>
                      <a:pt x="159" y="56"/>
                    </a:lnTo>
                    <a:lnTo>
                      <a:pt x="146" y="91"/>
                    </a:lnTo>
                    <a:lnTo>
                      <a:pt x="167" y="132"/>
                    </a:lnTo>
                    <a:lnTo>
                      <a:pt x="150" y="147"/>
                    </a:lnTo>
                    <a:lnTo>
                      <a:pt x="150" y="157"/>
                    </a:lnTo>
                    <a:lnTo>
                      <a:pt x="137" y="172"/>
                    </a:lnTo>
                    <a:lnTo>
                      <a:pt x="137" y="188"/>
                    </a:lnTo>
                    <a:lnTo>
                      <a:pt x="146" y="203"/>
                    </a:lnTo>
                    <a:lnTo>
                      <a:pt x="137" y="198"/>
                    </a:lnTo>
                    <a:lnTo>
                      <a:pt x="129" y="203"/>
                    </a:lnTo>
                    <a:close/>
                  </a:path>
                </a:pathLst>
              </a:custGeom>
              <a:solidFill>
                <a:srgbClr val="0000FF"/>
              </a:solidFill>
              <a:ln w="6350">
                <a:solidFill>
                  <a:srgbClr val="000000"/>
                </a:solidFill>
                <a:prstDash val="solid"/>
                <a:round/>
                <a:headEnd/>
                <a:tailEnd/>
              </a:ln>
            </p:spPr>
            <p:txBody>
              <a:bodyPr/>
              <a:lstStyle/>
              <a:p>
                <a:endParaRPr lang="en-US" dirty="0"/>
              </a:p>
            </p:txBody>
          </p:sp>
          <p:sp>
            <p:nvSpPr>
              <p:cNvPr id="37" name="Freeform 1272">
                <a:extLst>
                  <a:ext uri="{FF2B5EF4-FFF2-40B4-BE49-F238E27FC236}">
                    <a16:creationId xmlns:a16="http://schemas.microsoft.com/office/drawing/2014/main" id="{19596972-6D77-1C6E-E2C8-05E807C8F7DD}"/>
                  </a:ext>
                </a:extLst>
              </p:cNvPr>
              <p:cNvSpPr>
                <a:spLocks/>
              </p:cNvSpPr>
              <p:nvPr/>
            </p:nvSpPr>
            <p:spPr bwMode="auto">
              <a:xfrm>
                <a:off x="3308350" y="3549650"/>
                <a:ext cx="373063" cy="369888"/>
              </a:xfrm>
              <a:custGeom>
                <a:avLst/>
                <a:gdLst/>
                <a:ahLst/>
                <a:cxnLst>
                  <a:cxn ang="0">
                    <a:pos x="146" y="233"/>
                  </a:cxn>
                  <a:cxn ang="0">
                    <a:pos x="43" y="208"/>
                  </a:cxn>
                  <a:cxn ang="0">
                    <a:pos x="4" y="183"/>
                  </a:cxn>
                  <a:cxn ang="0">
                    <a:pos x="9" y="172"/>
                  </a:cxn>
                  <a:cxn ang="0">
                    <a:pos x="0" y="167"/>
                  </a:cxn>
                  <a:cxn ang="0">
                    <a:pos x="4" y="157"/>
                  </a:cxn>
                  <a:cxn ang="0">
                    <a:pos x="21" y="132"/>
                  </a:cxn>
                  <a:cxn ang="0">
                    <a:pos x="34" y="137"/>
                  </a:cxn>
                  <a:cxn ang="0">
                    <a:pos x="43" y="112"/>
                  </a:cxn>
                  <a:cxn ang="0">
                    <a:pos x="60" y="91"/>
                  </a:cxn>
                  <a:cxn ang="0">
                    <a:pos x="56" y="51"/>
                  </a:cxn>
                  <a:cxn ang="0">
                    <a:pos x="69" y="41"/>
                  </a:cxn>
                  <a:cxn ang="0">
                    <a:pos x="64" y="20"/>
                  </a:cxn>
                  <a:cxn ang="0">
                    <a:pos x="77" y="0"/>
                  </a:cxn>
                  <a:cxn ang="0">
                    <a:pos x="128" y="20"/>
                  </a:cxn>
                  <a:cxn ang="0">
                    <a:pos x="154" y="71"/>
                  </a:cxn>
                  <a:cxn ang="0">
                    <a:pos x="235" y="102"/>
                  </a:cxn>
                  <a:cxn ang="0">
                    <a:pos x="235" y="122"/>
                  </a:cxn>
                  <a:cxn ang="0">
                    <a:pos x="223" y="127"/>
                  </a:cxn>
                  <a:cxn ang="0">
                    <a:pos x="227" y="132"/>
                  </a:cxn>
                  <a:cxn ang="0">
                    <a:pos x="214" y="142"/>
                  </a:cxn>
                  <a:cxn ang="0">
                    <a:pos x="206" y="167"/>
                  </a:cxn>
                  <a:cxn ang="0">
                    <a:pos x="193" y="178"/>
                  </a:cxn>
                  <a:cxn ang="0">
                    <a:pos x="188" y="203"/>
                  </a:cxn>
                  <a:cxn ang="0">
                    <a:pos x="176" y="213"/>
                  </a:cxn>
                  <a:cxn ang="0">
                    <a:pos x="158" y="213"/>
                  </a:cxn>
                  <a:cxn ang="0">
                    <a:pos x="146" y="233"/>
                  </a:cxn>
                </a:cxnLst>
                <a:rect l="0" t="0" r="r" b="b"/>
                <a:pathLst>
                  <a:path w="235" h="233">
                    <a:moveTo>
                      <a:pt x="146" y="233"/>
                    </a:moveTo>
                    <a:lnTo>
                      <a:pt x="43" y="208"/>
                    </a:lnTo>
                    <a:lnTo>
                      <a:pt x="4" y="183"/>
                    </a:lnTo>
                    <a:lnTo>
                      <a:pt x="9" y="172"/>
                    </a:lnTo>
                    <a:lnTo>
                      <a:pt x="0" y="167"/>
                    </a:lnTo>
                    <a:lnTo>
                      <a:pt x="4" y="157"/>
                    </a:lnTo>
                    <a:lnTo>
                      <a:pt x="21" y="132"/>
                    </a:lnTo>
                    <a:lnTo>
                      <a:pt x="34" y="137"/>
                    </a:lnTo>
                    <a:lnTo>
                      <a:pt x="43" y="112"/>
                    </a:lnTo>
                    <a:lnTo>
                      <a:pt x="60" y="91"/>
                    </a:lnTo>
                    <a:lnTo>
                      <a:pt x="56" y="51"/>
                    </a:lnTo>
                    <a:lnTo>
                      <a:pt x="69" y="41"/>
                    </a:lnTo>
                    <a:lnTo>
                      <a:pt x="64" y="20"/>
                    </a:lnTo>
                    <a:lnTo>
                      <a:pt x="77" y="0"/>
                    </a:lnTo>
                    <a:lnTo>
                      <a:pt x="128" y="20"/>
                    </a:lnTo>
                    <a:lnTo>
                      <a:pt x="154" y="71"/>
                    </a:lnTo>
                    <a:lnTo>
                      <a:pt x="235" y="102"/>
                    </a:lnTo>
                    <a:lnTo>
                      <a:pt x="235" y="122"/>
                    </a:lnTo>
                    <a:lnTo>
                      <a:pt x="223" y="127"/>
                    </a:lnTo>
                    <a:lnTo>
                      <a:pt x="227" y="132"/>
                    </a:lnTo>
                    <a:lnTo>
                      <a:pt x="214" y="142"/>
                    </a:lnTo>
                    <a:lnTo>
                      <a:pt x="206" y="167"/>
                    </a:lnTo>
                    <a:lnTo>
                      <a:pt x="193" y="178"/>
                    </a:lnTo>
                    <a:lnTo>
                      <a:pt x="188" y="203"/>
                    </a:lnTo>
                    <a:lnTo>
                      <a:pt x="176" y="213"/>
                    </a:lnTo>
                    <a:lnTo>
                      <a:pt x="158" y="213"/>
                    </a:lnTo>
                    <a:lnTo>
                      <a:pt x="146" y="233"/>
                    </a:lnTo>
                    <a:close/>
                  </a:path>
                </a:pathLst>
              </a:custGeom>
              <a:solidFill>
                <a:srgbClr val="FFFBC3"/>
              </a:solidFill>
              <a:ln w="6350">
                <a:solidFill>
                  <a:srgbClr val="000000"/>
                </a:solidFill>
                <a:prstDash val="solid"/>
                <a:round/>
                <a:headEnd/>
                <a:tailEnd/>
              </a:ln>
            </p:spPr>
            <p:txBody>
              <a:bodyPr/>
              <a:lstStyle/>
              <a:p>
                <a:endParaRPr lang="en-US" dirty="0"/>
              </a:p>
            </p:txBody>
          </p:sp>
          <p:sp>
            <p:nvSpPr>
              <p:cNvPr id="38" name="Freeform 1273">
                <a:extLst>
                  <a:ext uri="{FF2B5EF4-FFF2-40B4-BE49-F238E27FC236}">
                    <a16:creationId xmlns:a16="http://schemas.microsoft.com/office/drawing/2014/main" id="{E936B4D1-7F20-C10D-3A69-00FE9AC15B14}"/>
                  </a:ext>
                </a:extLst>
              </p:cNvPr>
              <p:cNvSpPr>
                <a:spLocks noEditPoints="1"/>
              </p:cNvSpPr>
              <p:nvPr/>
            </p:nvSpPr>
            <p:spPr bwMode="auto">
              <a:xfrm>
                <a:off x="3540125" y="3646488"/>
                <a:ext cx="569913" cy="538162"/>
              </a:xfrm>
              <a:custGeom>
                <a:avLst/>
                <a:gdLst/>
                <a:ahLst/>
                <a:cxnLst>
                  <a:cxn ang="0">
                    <a:pos x="321" y="248"/>
                  </a:cxn>
                  <a:cxn ang="0">
                    <a:pos x="299" y="258"/>
                  </a:cxn>
                  <a:cxn ang="0">
                    <a:pos x="291" y="279"/>
                  </a:cxn>
                  <a:cxn ang="0">
                    <a:pos x="291" y="304"/>
                  </a:cxn>
                  <a:cxn ang="0">
                    <a:pos x="278" y="314"/>
                  </a:cxn>
                  <a:cxn ang="0">
                    <a:pos x="265" y="314"/>
                  </a:cxn>
                  <a:cxn ang="0">
                    <a:pos x="248" y="339"/>
                  </a:cxn>
                  <a:cxn ang="0">
                    <a:pos x="226" y="339"/>
                  </a:cxn>
                  <a:cxn ang="0">
                    <a:pos x="214" y="324"/>
                  </a:cxn>
                  <a:cxn ang="0">
                    <a:pos x="192" y="329"/>
                  </a:cxn>
                  <a:cxn ang="0">
                    <a:pos x="179" y="329"/>
                  </a:cxn>
                  <a:cxn ang="0">
                    <a:pos x="171" y="339"/>
                  </a:cxn>
                  <a:cxn ang="0">
                    <a:pos x="158" y="324"/>
                  </a:cxn>
                  <a:cxn ang="0">
                    <a:pos x="8" y="228"/>
                  </a:cxn>
                  <a:cxn ang="0">
                    <a:pos x="8" y="213"/>
                  </a:cxn>
                  <a:cxn ang="0">
                    <a:pos x="30" y="192"/>
                  </a:cxn>
                  <a:cxn ang="0">
                    <a:pos x="30" y="187"/>
                  </a:cxn>
                  <a:cxn ang="0">
                    <a:pos x="0" y="172"/>
                  </a:cxn>
                  <a:cxn ang="0">
                    <a:pos x="12" y="152"/>
                  </a:cxn>
                  <a:cxn ang="0">
                    <a:pos x="30" y="152"/>
                  </a:cxn>
                  <a:cxn ang="0">
                    <a:pos x="42" y="142"/>
                  </a:cxn>
                  <a:cxn ang="0">
                    <a:pos x="47" y="117"/>
                  </a:cxn>
                  <a:cxn ang="0">
                    <a:pos x="60" y="106"/>
                  </a:cxn>
                  <a:cxn ang="0">
                    <a:pos x="68" y="81"/>
                  </a:cxn>
                  <a:cxn ang="0">
                    <a:pos x="81" y="71"/>
                  </a:cxn>
                  <a:cxn ang="0">
                    <a:pos x="77" y="66"/>
                  </a:cxn>
                  <a:cxn ang="0">
                    <a:pos x="89" y="61"/>
                  </a:cxn>
                  <a:cxn ang="0">
                    <a:pos x="89" y="41"/>
                  </a:cxn>
                  <a:cxn ang="0">
                    <a:pos x="111" y="25"/>
                  </a:cxn>
                  <a:cxn ang="0">
                    <a:pos x="132" y="0"/>
                  </a:cxn>
                  <a:cxn ang="0">
                    <a:pos x="282" y="101"/>
                  </a:cxn>
                  <a:cxn ang="0">
                    <a:pos x="295" y="101"/>
                  </a:cxn>
                  <a:cxn ang="0">
                    <a:pos x="359" y="157"/>
                  </a:cxn>
                  <a:cxn ang="0">
                    <a:pos x="359" y="172"/>
                  </a:cxn>
                  <a:cxn ang="0">
                    <a:pos x="346" y="198"/>
                  </a:cxn>
                  <a:cxn ang="0">
                    <a:pos x="346" y="228"/>
                  </a:cxn>
                  <a:cxn ang="0">
                    <a:pos x="321" y="248"/>
                  </a:cxn>
                  <a:cxn ang="0">
                    <a:pos x="312" y="228"/>
                  </a:cxn>
                  <a:cxn ang="0">
                    <a:pos x="299" y="223"/>
                  </a:cxn>
                  <a:cxn ang="0">
                    <a:pos x="278" y="228"/>
                  </a:cxn>
                  <a:cxn ang="0">
                    <a:pos x="282" y="243"/>
                  </a:cxn>
                  <a:cxn ang="0">
                    <a:pos x="291" y="248"/>
                  </a:cxn>
                  <a:cxn ang="0">
                    <a:pos x="308" y="243"/>
                  </a:cxn>
                  <a:cxn ang="0">
                    <a:pos x="312" y="233"/>
                  </a:cxn>
                  <a:cxn ang="0">
                    <a:pos x="312" y="228"/>
                  </a:cxn>
                  <a:cxn ang="0">
                    <a:pos x="222" y="192"/>
                  </a:cxn>
                  <a:cxn ang="0">
                    <a:pos x="218" y="187"/>
                  </a:cxn>
                  <a:cxn ang="0">
                    <a:pos x="222" y="177"/>
                  </a:cxn>
                  <a:cxn ang="0">
                    <a:pos x="209" y="177"/>
                  </a:cxn>
                  <a:cxn ang="0">
                    <a:pos x="205" y="172"/>
                  </a:cxn>
                  <a:cxn ang="0">
                    <a:pos x="196" y="172"/>
                  </a:cxn>
                  <a:cxn ang="0">
                    <a:pos x="188" y="192"/>
                  </a:cxn>
                  <a:cxn ang="0">
                    <a:pos x="196" y="203"/>
                  </a:cxn>
                  <a:cxn ang="0">
                    <a:pos x="214" y="208"/>
                  </a:cxn>
                  <a:cxn ang="0">
                    <a:pos x="222" y="192"/>
                  </a:cxn>
                </a:cxnLst>
                <a:rect l="0" t="0" r="r" b="b"/>
                <a:pathLst>
                  <a:path w="359" h="339">
                    <a:moveTo>
                      <a:pt x="321" y="248"/>
                    </a:moveTo>
                    <a:lnTo>
                      <a:pt x="299" y="258"/>
                    </a:lnTo>
                    <a:lnTo>
                      <a:pt x="291" y="279"/>
                    </a:lnTo>
                    <a:lnTo>
                      <a:pt x="291" y="304"/>
                    </a:lnTo>
                    <a:lnTo>
                      <a:pt x="278" y="314"/>
                    </a:lnTo>
                    <a:lnTo>
                      <a:pt x="265" y="314"/>
                    </a:lnTo>
                    <a:lnTo>
                      <a:pt x="248" y="339"/>
                    </a:lnTo>
                    <a:lnTo>
                      <a:pt x="226" y="339"/>
                    </a:lnTo>
                    <a:lnTo>
                      <a:pt x="214" y="324"/>
                    </a:lnTo>
                    <a:lnTo>
                      <a:pt x="192" y="329"/>
                    </a:lnTo>
                    <a:lnTo>
                      <a:pt x="179" y="329"/>
                    </a:lnTo>
                    <a:lnTo>
                      <a:pt x="171" y="339"/>
                    </a:lnTo>
                    <a:lnTo>
                      <a:pt x="158" y="324"/>
                    </a:lnTo>
                    <a:lnTo>
                      <a:pt x="8" y="228"/>
                    </a:lnTo>
                    <a:lnTo>
                      <a:pt x="8" y="213"/>
                    </a:lnTo>
                    <a:lnTo>
                      <a:pt x="30" y="192"/>
                    </a:lnTo>
                    <a:lnTo>
                      <a:pt x="30" y="187"/>
                    </a:lnTo>
                    <a:lnTo>
                      <a:pt x="0" y="172"/>
                    </a:lnTo>
                    <a:lnTo>
                      <a:pt x="12" y="152"/>
                    </a:lnTo>
                    <a:lnTo>
                      <a:pt x="30" y="152"/>
                    </a:lnTo>
                    <a:lnTo>
                      <a:pt x="42" y="142"/>
                    </a:lnTo>
                    <a:lnTo>
                      <a:pt x="47" y="117"/>
                    </a:lnTo>
                    <a:lnTo>
                      <a:pt x="60" y="106"/>
                    </a:lnTo>
                    <a:lnTo>
                      <a:pt x="68" y="81"/>
                    </a:lnTo>
                    <a:lnTo>
                      <a:pt x="81" y="71"/>
                    </a:lnTo>
                    <a:lnTo>
                      <a:pt x="77" y="66"/>
                    </a:lnTo>
                    <a:lnTo>
                      <a:pt x="89" y="61"/>
                    </a:lnTo>
                    <a:lnTo>
                      <a:pt x="89" y="41"/>
                    </a:lnTo>
                    <a:lnTo>
                      <a:pt x="111" y="25"/>
                    </a:lnTo>
                    <a:lnTo>
                      <a:pt x="132" y="0"/>
                    </a:lnTo>
                    <a:lnTo>
                      <a:pt x="282" y="101"/>
                    </a:lnTo>
                    <a:lnTo>
                      <a:pt x="295" y="101"/>
                    </a:lnTo>
                    <a:lnTo>
                      <a:pt x="359" y="157"/>
                    </a:lnTo>
                    <a:lnTo>
                      <a:pt x="359" y="172"/>
                    </a:lnTo>
                    <a:lnTo>
                      <a:pt x="346" y="198"/>
                    </a:lnTo>
                    <a:lnTo>
                      <a:pt x="346" y="228"/>
                    </a:lnTo>
                    <a:lnTo>
                      <a:pt x="321" y="248"/>
                    </a:lnTo>
                    <a:close/>
                    <a:moveTo>
                      <a:pt x="312" y="228"/>
                    </a:moveTo>
                    <a:lnTo>
                      <a:pt x="299" y="223"/>
                    </a:lnTo>
                    <a:lnTo>
                      <a:pt x="278" y="228"/>
                    </a:lnTo>
                    <a:lnTo>
                      <a:pt x="282" y="243"/>
                    </a:lnTo>
                    <a:lnTo>
                      <a:pt x="291" y="248"/>
                    </a:lnTo>
                    <a:lnTo>
                      <a:pt x="308" y="243"/>
                    </a:lnTo>
                    <a:lnTo>
                      <a:pt x="312" y="233"/>
                    </a:lnTo>
                    <a:lnTo>
                      <a:pt x="312" y="228"/>
                    </a:lnTo>
                    <a:close/>
                    <a:moveTo>
                      <a:pt x="222" y="192"/>
                    </a:moveTo>
                    <a:lnTo>
                      <a:pt x="218" y="187"/>
                    </a:lnTo>
                    <a:lnTo>
                      <a:pt x="222" y="177"/>
                    </a:lnTo>
                    <a:lnTo>
                      <a:pt x="209" y="177"/>
                    </a:lnTo>
                    <a:lnTo>
                      <a:pt x="205" y="172"/>
                    </a:lnTo>
                    <a:lnTo>
                      <a:pt x="196" y="172"/>
                    </a:lnTo>
                    <a:lnTo>
                      <a:pt x="188" y="192"/>
                    </a:lnTo>
                    <a:lnTo>
                      <a:pt x="196" y="203"/>
                    </a:lnTo>
                    <a:lnTo>
                      <a:pt x="214" y="208"/>
                    </a:lnTo>
                    <a:lnTo>
                      <a:pt x="222" y="192"/>
                    </a:lnTo>
                    <a:close/>
                  </a:path>
                </a:pathLst>
              </a:custGeom>
              <a:solidFill>
                <a:srgbClr val="FFFBC3"/>
              </a:solidFill>
              <a:ln w="6350">
                <a:solidFill>
                  <a:srgbClr val="000000"/>
                </a:solidFill>
                <a:prstDash val="solid"/>
                <a:round/>
                <a:headEnd/>
                <a:tailEnd/>
              </a:ln>
            </p:spPr>
            <p:txBody>
              <a:bodyPr/>
              <a:lstStyle/>
              <a:p>
                <a:endParaRPr lang="en-US" dirty="0"/>
              </a:p>
            </p:txBody>
          </p:sp>
          <p:sp>
            <p:nvSpPr>
              <p:cNvPr id="39" name="Freeform 1274">
                <a:extLst>
                  <a:ext uri="{FF2B5EF4-FFF2-40B4-BE49-F238E27FC236}">
                    <a16:creationId xmlns:a16="http://schemas.microsoft.com/office/drawing/2014/main" id="{92417689-F125-3F68-45B2-5CB3A6C7D66E}"/>
                  </a:ext>
                </a:extLst>
              </p:cNvPr>
              <p:cNvSpPr>
                <a:spLocks/>
              </p:cNvSpPr>
              <p:nvPr/>
            </p:nvSpPr>
            <p:spPr bwMode="auto">
              <a:xfrm>
                <a:off x="4184650" y="3654425"/>
                <a:ext cx="285750" cy="265113"/>
              </a:xfrm>
              <a:custGeom>
                <a:avLst/>
                <a:gdLst/>
                <a:ahLst/>
                <a:cxnLst>
                  <a:cxn ang="0">
                    <a:pos x="137" y="167"/>
                  </a:cxn>
                  <a:cxn ang="0">
                    <a:pos x="0" y="112"/>
                  </a:cxn>
                  <a:cxn ang="0">
                    <a:pos x="0" y="106"/>
                  </a:cxn>
                  <a:cxn ang="0">
                    <a:pos x="26" y="86"/>
                  </a:cxn>
                  <a:cxn ang="0">
                    <a:pos x="47" y="81"/>
                  </a:cxn>
                  <a:cxn ang="0">
                    <a:pos x="82" y="30"/>
                  </a:cxn>
                  <a:cxn ang="0">
                    <a:pos x="99" y="0"/>
                  </a:cxn>
                  <a:cxn ang="0">
                    <a:pos x="107" y="20"/>
                  </a:cxn>
                  <a:cxn ang="0">
                    <a:pos x="107" y="41"/>
                  </a:cxn>
                  <a:cxn ang="0">
                    <a:pos x="112" y="51"/>
                  </a:cxn>
                  <a:cxn ang="0">
                    <a:pos x="107" y="61"/>
                  </a:cxn>
                  <a:cxn ang="0">
                    <a:pos x="137" y="91"/>
                  </a:cxn>
                  <a:cxn ang="0">
                    <a:pos x="146" y="91"/>
                  </a:cxn>
                  <a:cxn ang="0">
                    <a:pos x="141" y="101"/>
                  </a:cxn>
                  <a:cxn ang="0">
                    <a:pos x="163" y="117"/>
                  </a:cxn>
                  <a:cxn ang="0">
                    <a:pos x="180" y="117"/>
                  </a:cxn>
                  <a:cxn ang="0">
                    <a:pos x="137" y="167"/>
                  </a:cxn>
                </a:cxnLst>
                <a:rect l="0" t="0" r="r" b="b"/>
                <a:pathLst>
                  <a:path w="180" h="167">
                    <a:moveTo>
                      <a:pt x="137" y="167"/>
                    </a:moveTo>
                    <a:lnTo>
                      <a:pt x="0" y="112"/>
                    </a:lnTo>
                    <a:lnTo>
                      <a:pt x="0" y="106"/>
                    </a:lnTo>
                    <a:lnTo>
                      <a:pt x="26" y="86"/>
                    </a:lnTo>
                    <a:lnTo>
                      <a:pt x="47" y="81"/>
                    </a:lnTo>
                    <a:lnTo>
                      <a:pt x="82" y="30"/>
                    </a:lnTo>
                    <a:lnTo>
                      <a:pt x="99" y="0"/>
                    </a:lnTo>
                    <a:lnTo>
                      <a:pt x="107" y="20"/>
                    </a:lnTo>
                    <a:lnTo>
                      <a:pt x="107" y="41"/>
                    </a:lnTo>
                    <a:lnTo>
                      <a:pt x="112" y="51"/>
                    </a:lnTo>
                    <a:lnTo>
                      <a:pt x="107" y="61"/>
                    </a:lnTo>
                    <a:lnTo>
                      <a:pt x="137" y="91"/>
                    </a:lnTo>
                    <a:lnTo>
                      <a:pt x="146" y="91"/>
                    </a:lnTo>
                    <a:lnTo>
                      <a:pt x="141" y="101"/>
                    </a:lnTo>
                    <a:lnTo>
                      <a:pt x="163" y="117"/>
                    </a:lnTo>
                    <a:lnTo>
                      <a:pt x="180" y="117"/>
                    </a:lnTo>
                    <a:lnTo>
                      <a:pt x="137" y="167"/>
                    </a:lnTo>
                    <a:close/>
                  </a:path>
                </a:pathLst>
              </a:custGeom>
              <a:solidFill>
                <a:srgbClr val="FFFBC3"/>
              </a:solidFill>
              <a:ln w="6350">
                <a:solidFill>
                  <a:srgbClr val="000000"/>
                </a:solidFill>
                <a:prstDash val="solid"/>
                <a:round/>
                <a:headEnd/>
                <a:tailEnd/>
              </a:ln>
            </p:spPr>
            <p:txBody>
              <a:bodyPr/>
              <a:lstStyle/>
              <a:p>
                <a:endParaRPr lang="en-US" dirty="0"/>
              </a:p>
            </p:txBody>
          </p:sp>
          <p:sp>
            <p:nvSpPr>
              <p:cNvPr id="40" name="Freeform 1275">
                <a:extLst>
                  <a:ext uri="{FF2B5EF4-FFF2-40B4-BE49-F238E27FC236}">
                    <a16:creationId xmlns:a16="http://schemas.microsoft.com/office/drawing/2014/main" id="{E6621EA6-8E26-1540-108D-56C56859424A}"/>
                  </a:ext>
                </a:extLst>
              </p:cNvPr>
              <p:cNvSpPr>
                <a:spLocks/>
              </p:cNvSpPr>
              <p:nvPr/>
            </p:nvSpPr>
            <p:spPr bwMode="auto">
              <a:xfrm>
                <a:off x="3987800" y="3662363"/>
                <a:ext cx="61913" cy="65087"/>
              </a:xfrm>
              <a:custGeom>
                <a:avLst/>
                <a:gdLst/>
                <a:ahLst/>
                <a:cxnLst>
                  <a:cxn ang="0">
                    <a:pos x="39" y="10"/>
                  </a:cxn>
                  <a:cxn ang="0">
                    <a:pos x="39" y="25"/>
                  </a:cxn>
                  <a:cxn ang="0">
                    <a:pos x="26" y="25"/>
                  </a:cxn>
                  <a:cxn ang="0">
                    <a:pos x="4" y="41"/>
                  </a:cxn>
                  <a:cxn ang="0">
                    <a:pos x="0" y="25"/>
                  </a:cxn>
                  <a:cxn ang="0">
                    <a:pos x="17" y="0"/>
                  </a:cxn>
                  <a:cxn ang="0">
                    <a:pos x="39" y="10"/>
                  </a:cxn>
                </a:cxnLst>
                <a:rect l="0" t="0" r="r" b="b"/>
                <a:pathLst>
                  <a:path w="39" h="41">
                    <a:moveTo>
                      <a:pt x="39" y="10"/>
                    </a:moveTo>
                    <a:lnTo>
                      <a:pt x="39" y="25"/>
                    </a:lnTo>
                    <a:lnTo>
                      <a:pt x="26" y="25"/>
                    </a:lnTo>
                    <a:lnTo>
                      <a:pt x="4" y="41"/>
                    </a:lnTo>
                    <a:lnTo>
                      <a:pt x="0" y="25"/>
                    </a:lnTo>
                    <a:lnTo>
                      <a:pt x="17" y="0"/>
                    </a:lnTo>
                    <a:lnTo>
                      <a:pt x="39" y="10"/>
                    </a:lnTo>
                    <a:close/>
                  </a:path>
                </a:pathLst>
              </a:custGeom>
              <a:solidFill>
                <a:srgbClr val="FFFBC3"/>
              </a:solidFill>
              <a:ln w="6350">
                <a:solidFill>
                  <a:srgbClr val="000000"/>
                </a:solidFill>
                <a:prstDash val="solid"/>
                <a:round/>
                <a:headEnd/>
                <a:tailEnd/>
              </a:ln>
            </p:spPr>
            <p:txBody>
              <a:bodyPr/>
              <a:lstStyle/>
              <a:p>
                <a:endParaRPr lang="en-US" dirty="0"/>
              </a:p>
            </p:txBody>
          </p:sp>
          <p:sp>
            <p:nvSpPr>
              <p:cNvPr id="41" name="Freeform 1276">
                <a:extLst>
                  <a:ext uri="{FF2B5EF4-FFF2-40B4-BE49-F238E27FC236}">
                    <a16:creationId xmlns:a16="http://schemas.microsoft.com/office/drawing/2014/main" id="{30694C13-DFA4-C5FF-E632-7F55E0DE905B}"/>
                  </a:ext>
                </a:extLst>
              </p:cNvPr>
              <p:cNvSpPr>
                <a:spLocks/>
              </p:cNvSpPr>
              <p:nvPr/>
            </p:nvSpPr>
            <p:spPr bwMode="auto">
              <a:xfrm>
                <a:off x="4402138" y="3727450"/>
                <a:ext cx="509587" cy="249238"/>
              </a:xfrm>
              <a:custGeom>
                <a:avLst/>
                <a:gdLst/>
                <a:ahLst/>
                <a:cxnLst>
                  <a:cxn ang="0">
                    <a:pos x="82" y="152"/>
                  </a:cxn>
                  <a:cxn ang="0">
                    <a:pos x="0" y="121"/>
                  </a:cxn>
                  <a:cxn ang="0">
                    <a:pos x="43" y="71"/>
                  </a:cxn>
                  <a:cxn ang="0">
                    <a:pos x="64" y="91"/>
                  </a:cxn>
                  <a:cxn ang="0">
                    <a:pos x="77" y="91"/>
                  </a:cxn>
                  <a:cxn ang="0">
                    <a:pos x="94" y="81"/>
                  </a:cxn>
                  <a:cxn ang="0">
                    <a:pos x="94" y="71"/>
                  </a:cxn>
                  <a:cxn ang="0">
                    <a:pos x="103" y="71"/>
                  </a:cxn>
                  <a:cxn ang="0">
                    <a:pos x="103" y="66"/>
                  </a:cxn>
                  <a:cxn ang="0">
                    <a:pos x="116" y="60"/>
                  </a:cxn>
                  <a:cxn ang="0">
                    <a:pos x="133" y="45"/>
                  </a:cxn>
                  <a:cxn ang="0">
                    <a:pos x="137" y="40"/>
                  </a:cxn>
                  <a:cxn ang="0">
                    <a:pos x="163" y="45"/>
                  </a:cxn>
                  <a:cxn ang="0">
                    <a:pos x="163" y="35"/>
                  </a:cxn>
                  <a:cxn ang="0">
                    <a:pos x="180" y="25"/>
                  </a:cxn>
                  <a:cxn ang="0">
                    <a:pos x="189" y="25"/>
                  </a:cxn>
                  <a:cxn ang="0">
                    <a:pos x="193" y="20"/>
                  </a:cxn>
                  <a:cxn ang="0">
                    <a:pos x="206" y="20"/>
                  </a:cxn>
                  <a:cxn ang="0">
                    <a:pos x="223" y="15"/>
                  </a:cxn>
                  <a:cxn ang="0">
                    <a:pos x="231" y="0"/>
                  </a:cxn>
                  <a:cxn ang="0">
                    <a:pos x="236" y="5"/>
                  </a:cxn>
                  <a:cxn ang="0">
                    <a:pos x="266" y="5"/>
                  </a:cxn>
                  <a:cxn ang="0">
                    <a:pos x="287" y="15"/>
                  </a:cxn>
                  <a:cxn ang="0">
                    <a:pos x="283" y="5"/>
                  </a:cxn>
                  <a:cxn ang="0">
                    <a:pos x="296" y="0"/>
                  </a:cxn>
                  <a:cxn ang="0">
                    <a:pos x="300" y="0"/>
                  </a:cxn>
                  <a:cxn ang="0">
                    <a:pos x="304" y="10"/>
                  </a:cxn>
                  <a:cxn ang="0">
                    <a:pos x="321" y="15"/>
                  </a:cxn>
                  <a:cxn ang="0">
                    <a:pos x="313" y="35"/>
                  </a:cxn>
                  <a:cxn ang="0">
                    <a:pos x="201" y="157"/>
                  </a:cxn>
                  <a:cxn ang="0">
                    <a:pos x="189" y="157"/>
                  </a:cxn>
                  <a:cxn ang="0">
                    <a:pos x="180" y="147"/>
                  </a:cxn>
                  <a:cxn ang="0">
                    <a:pos x="171" y="141"/>
                  </a:cxn>
                  <a:cxn ang="0">
                    <a:pos x="154" y="147"/>
                  </a:cxn>
                  <a:cxn ang="0">
                    <a:pos x="133" y="136"/>
                  </a:cxn>
                  <a:cxn ang="0">
                    <a:pos x="120" y="147"/>
                  </a:cxn>
                  <a:cxn ang="0">
                    <a:pos x="111" y="141"/>
                  </a:cxn>
                  <a:cxn ang="0">
                    <a:pos x="90" y="152"/>
                  </a:cxn>
                  <a:cxn ang="0">
                    <a:pos x="82" y="152"/>
                  </a:cxn>
                </a:cxnLst>
                <a:rect l="0" t="0" r="r" b="b"/>
                <a:pathLst>
                  <a:path w="321" h="157">
                    <a:moveTo>
                      <a:pt x="82" y="152"/>
                    </a:moveTo>
                    <a:lnTo>
                      <a:pt x="0" y="121"/>
                    </a:lnTo>
                    <a:lnTo>
                      <a:pt x="43" y="71"/>
                    </a:lnTo>
                    <a:lnTo>
                      <a:pt x="64" y="91"/>
                    </a:lnTo>
                    <a:lnTo>
                      <a:pt x="77" y="91"/>
                    </a:lnTo>
                    <a:lnTo>
                      <a:pt x="94" y="81"/>
                    </a:lnTo>
                    <a:lnTo>
                      <a:pt x="94" y="71"/>
                    </a:lnTo>
                    <a:lnTo>
                      <a:pt x="103" y="71"/>
                    </a:lnTo>
                    <a:lnTo>
                      <a:pt x="103" y="66"/>
                    </a:lnTo>
                    <a:lnTo>
                      <a:pt x="116" y="60"/>
                    </a:lnTo>
                    <a:lnTo>
                      <a:pt x="133" y="45"/>
                    </a:lnTo>
                    <a:lnTo>
                      <a:pt x="137" y="40"/>
                    </a:lnTo>
                    <a:lnTo>
                      <a:pt x="163" y="45"/>
                    </a:lnTo>
                    <a:lnTo>
                      <a:pt x="163" y="35"/>
                    </a:lnTo>
                    <a:lnTo>
                      <a:pt x="180" y="25"/>
                    </a:lnTo>
                    <a:lnTo>
                      <a:pt x="189" y="25"/>
                    </a:lnTo>
                    <a:lnTo>
                      <a:pt x="193" y="20"/>
                    </a:lnTo>
                    <a:lnTo>
                      <a:pt x="206" y="20"/>
                    </a:lnTo>
                    <a:lnTo>
                      <a:pt x="223" y="15"/>
                    </a:lnTo>
                    <a:lnTo>
                      <a:pt x="231" y="0"/>
                    </a:lnTo>
                    <a:lnTo>
                      <a:pt x="236" y="5"/>
                    </a:lnTo>
                    <a:lnTo>
                      <a:pt x="266" y="5"/>
                    </a:lnTo>
                    <a:lnTo>
                      <a:pt x="287" y="15"/>
                    </a:lnTo>
                    <a:lnTo>
                      <a:pt x="283" y="5"/>
                    </a:lnTo>
                    <a:lnTo>
                      <a:pt x="296" y="0"/>
                    </a:lnTo>
                    <a:lnTo>
                      <a:pt x="300" y="0"/>
                    </a:lnTo>
                    <a:lnTo>
                      <a:pt x="304" y="10"/>
                    </a:lnTo>
                    <a:lnTo>
                      <a:pt x="321" y="15"/>
                    </a:lnTo>
                    <a:lnTo>
                      <a:pt x="313" y="35"/>
                    </a:lnTo>
                    <a:lnTo>
                      <a:pt x="201" y="157"/>
                    </a:lnTo>
                    <a:lnTo>
                      <a:pt x="189" y="157"/>
                    </a:lnTo>
                    <a:lnTo>
                      <a:pt x="180" y="147"/>
                    </a:lnTo>
                    <a:lnTo>
                      <a:pt x="171" y="141"/>
                    </a:lnTo>
                    <a:lnTo>
                      <a:pt x="154" y="147"/>
                    </a:lnTo>
                    <a:lnTo>
                      <a:pt x="133" y="136"/>
                    </a:lnTo>
                    <a:lnTo>
                      <a:pt x="120" y="147"/>
                    </a:lnTo>
                    <a:lnTo>
                      <a:pt x="111" y="141"/>
                    </a:lnTo>
                    <a:lnTo>
                      <a:pt x="90" y="152"/>
                    </a:lnTo>
                    <a:lnTo>
                      <a:pt x="82" y="152"/>
                    </a:lnTo>
                    <a:close/>
                  </a:path>
                </a:pathLst>
              </a:custGeom>
              <a:solidFill>
                <a:srgbClr val="FFFBC3"/>
              </a:solidFill>
              <a:ln w="6350">
                <a:solidFill>
                  <a:srgbClr val="000000"/>
                </a:solidFill>
                <a:prstDash val="solid"/>
                <a:round/>
                <a:headEnd/>
                <a:tailEnd/>
              </a:ln>
            </p:spPr>
            <p:txBody>
              <a:bodyPr/>
              <a:lstStyle/>
              <a:p>
                <a:endParaRPr lang="en-US" dirty="0"/>
              </a:p>
            </p:txBody>
          </p:sp>
          <p:sp>
            <p:nvSpPr>
              <p:cNvPr id="42" name="Freeform 1277">
                <a:extLst>
                  <a:ext uri="{FF2B5EF4-FFF2-40B4-BE49-F238E27FC236}">
                    <a16:creationId xmlns:a16="http://schemas.microsoft.com/office/drawing/2014/main" id="{4356B416-5A37-A54F-63FF-C4B5C377D44F}"/>
                  </a:ext>
                </a:extLst>
              </p:cNvPr>
              <p:cNvSpPr>
                <a:spLocks/>
              </p:cNvSpPr>
              <p:nvPr/>
            </p:nvSpPr>
            <p:spPr bwMode="auto">
              <a:xfrm>
                <a:off x="4721225" y="3735388"/>
                <a:ext cx="449263" cy="354012"/>
              </a:xfrm>
              <a:custGeom>
                <a:avLst/>
                <a:gdLst/>
                <a:ahLst/>
                <a:cxnLst>
                  <a:cxn ang="0">
                    <a:pos x="129" y="212"/>
                  </a:cxn>
                  <a:cxn ang="0">
                    <a:pos x="116" y="212"/>
                  </a:cxn>
                  <a:cxn ang="0">
                    <a:pos x="107" y="202"/>
                  </a:cxn>
                  <a:cxn ang="0">
                    <a:pos x="99" y="202"/>
                  </a:cxn>
                  <a:cxn ang="0">
                    <a:pos x="99" y="192"/>
                  </a:cxn>
                  <a:cxn ang="0">
                    <a:pos x="82" y="182"/>
                  </a:cxn>
                  <a:cxn ang="0">
                    <a:pos x="82" y="177"/>
                  </a:cxn>
                  <a:cxn ang="0">
                    <a:pos x="69" y="172"/>
                  </a:cxn>
                  <a:cxn ang="0">
                    <a:pos x="56" y="162"/>
                  </a:cxn>
                  <a:cxn ang="0">
                    <a:pos x="52" y="157"/>
                  </a:cxn>
                  <a:cxn ang="0">
                    <a:pos x="47" y="162"/>
                  </a:cxn>
                  <a:cxn ang="0">
                    <a:pos x="35" y="157"/>
                  </a:cxn>
                  <a:cxn ang="0">
                    <a:pos x="0" y="152"/>
                  </a:cxn>
                  <a:cxn ang="0">
                    <a:pos x="112" y="30"/>
                  </a:cxn>
                  <a:cxn ang="0">
                    <a:pos x="120" y="10"/>
                  </a:cxn>
                  <a:cxn ang="0">
                    <a:pos x="133" y="15"/>
                  </a:cxn>
                  <a:cxn ang="0">
                    <a:pos x="137" y="5"/>
                  </a:cxn>
                  <a:cxn ang="0">
                    <a:pos x="150" y="0"/>
                  </a:cxn>
                  <a:cxn ang="0">
                    <a:pos x="154" y="0"/>
                  </a:cxn>
                  <a:cxn ang="0">
                    <a:pos x="150" y="15"/>
                  </a:cxn>
                  <a:cxn ang="0">
                    <a:pos x="163" y="5"/>
                  </a:cxn>
                  <a:cxn ang="0">
                    <a:pos x="172" y="15"/>
                  </a:cxn>
                  <a:cxn ang="0">
                    <a:pos x="167" y="25"/>
                  </a:cxn>
                  <a:cxn ang="0">
                    <a:pos x="167" y="30"/>
                  </a:cxn>
                  <a:cxn ang="0">
                    <a:pos x="189" y="20"/>
                  </a:cxn>
                  <a:cxn ang="0">
                    <a:pos x="189" y="25"/>
                  </a:cxn>
                  <a:cxn ang="0">
                    <a:pos x="189" y="30"/>
                  </a:cxn>
                  <a:cxn ang="0">
                    <a:pos x="202" y="40"/>
                  </a:cxn>
                  <a:cxn ang="0">
                    <a:pos x="210" y="35"/>
                  </a:cxn>
                  <a:cxn ang="0">
                    <a:pos x="223" y="35"/>
                  </a:cxn>
                  <a:cxn ang="0">
                    <a:pos x="236" y="35"/>
                  </a:cxn>
                  <a:cxn ang="0">
                    <a:pos x="236" y="45"/>
                  </a:cxn>
                  <a:cxn ang="0">
                    <a:pos x="223" y="45"/>
                  </a:cxn>
                  <a:cxn ang="0">
                    <a:pos x="223" y="66"/>
                  </a:cxn>
                  <a:cxn ang="0">
                    <a:pos x="240" y="71"/>
                  </a:cxn>
                  <a:cxn ang="0">
                    <a:pos x="249" y="61"/>
                  </a:cxn>
                  <a:cxn ang="0">
                    <a:pos x="261" y="76"/>
                  </a:cxn>
                  <a:cxn ang="0">
                    <a:pos x="283" y="81"/>
                  </a:cxn>
                  <a:cxn ang="0">
                    <a:pos x="150" y="223"/>
                  </a:cxn>
                  <a:cxn ang="0">
                    <a:pos x="142" y="223"/>
                  </a:cxn>
                  <a:cxn ang="0">
                    <a:pos x="133" y="212"/>
                  </a:cxn>
                  <a:cxn ang="0">
                    <a:pos x="129" y="212"/>
                  </a:cxn>
                </a:cxnLst>
                <a:rect l="0" t="0" r="r" b="b"/>
                <a:pathLst>
                  <a:path w="283" h="223">
                    <a:moveTo>
                      <a:pt x="129" y="212"/>
                    </a:moveTo>
                    <a:lnTo>
                      <a:pt x="116" y="212"/>
                    </a:lnTo>
                    <a:lnTo>
                      <a:pt x="107" y="202"/>
                    </a:lnTo>
                    <a:lnTo>
                      <a:pt x="99" y="202"/>
                    </a:lnTo>
                    <a:lnTo>
                      <a:pt x="99" y="192"/>
                    </a:lnTo>
                    <a:lnTo>
                      <a:pt x="82" y="182"/>
                    </a:lnTo>
                    <a:lnTo>
                      <a:pt x="82" y="177"/>
                    </a:lnTo>
                    <a:lnTo>
                      <a:pt x="69" y="172"/>
                    </a:lnTo>
                    <a:lnTo>
                      <a:pt x="56" y="162"/>
                    </a:lnTo>
                    <a:lnTo>
                      <a:pt x="52" y="157"/>
                    </a:lnTo>
                    <a:lnTo>
                      <a:pt x="47" y="162"/>
                    </a:lnTo>
                    <a:lnTo>
                      <a:pt x="35" y="157"/>
                    </a:lnTo>
                    <a:lnTo>
                      <a:pt x="0" y="152"/>
                    </a:lnTo>
                    <a:lnTo>
                      <a:pt x="112" y="30"/>
                    </a:lnTo>
                    <a:lnTo>
                      <a:pt x="120" y="10"/>
                    </a:lnTo>
                    <a:lnTo>
                      <a:pt x="133" y="15"/>
                    </a:lnTo>
                    <a:lnTo>
                      <a:pt x="137" y="5"/>
                    </a:lnTo>
                    <a:lnTo>
                      <a:pt x="150" y="0"/>
                    </a:lnTo>
                    <a:lnTo>
                      <a:pt x="154" y="0"/>
                    </a:lnTo>
                    <a:lnTo>
                      <a:pt x="150" y="15"/>
                    </a:lnTo>
                    <a:lnTo>
                      <a:pt x="163" y="5"/>
                    </a:lnTo>
                    <a:lnTo>
                      <a:pt x="172" y="15"/>
                    </a:lnTo>
                    <a:lnTo>
                      <a:pt x="167" y="25"/>
                    </a:lnTo>
                    <a:lnTo>
                      <a:pt x="167" y="30"/>
                    </a:lnTo>
                    <a:lnTo>
                      <a:pt x="189" y="20"/>
                    </a:lnTo>
                    <a:lnTo>
                      <a:pt x="189" y="25"/>
                    </a:lnTo>
                    <a:lnTo>
                      <a:pt x="189" y="30"/>
                    </a:lnTo>
                    <a:lnTo>
                      <a:pt x="202" y="40"/>
                    </a:lnTo>
                    <a:lnTo>
                      <a:pt x="210" y="35"/>
                    </a:lnTo>
                    <a:lnTo>
                      <a:pt x="223" y="35"/>
                    </a:lnTo>
                    <a:lnTo>
                      <a:pt x="236" y="35"/>
                    </a:lnTo>
                    <a:lnTo>
                      <a:pt x="236" y="45"/>
                    </a:lnTo>
                    <a:lnTo>
                      <a:pt x="223" y="45"/>
                    </a:lnTo>
                    <a:lnTo>
                      <a:pt x="223" y="66"/>
                    </a:lnTo>
                    <a:lnTo>
                      <a:pt x="240" y="71"/>
                    </a:lnTo>
                    <a:lnTo>
                      <a:pt x="249" y="61"/>
                    </a:lnTo>
                    <a:lnTo>
                      <a:pt x="261" y="76"/>
                    </a:lnTo>
                    <a:lnTo>
                      <a:pt x="283" y="81"/>
                    </a:lnTo>
                    <a:lnTo>
                      <a:pt x="150" y="223"/>
                    </a:lnTo>
                    <a:lnTo>
                      <a:pt x="142" y="223"/>
                    </a:lnTo>
                    <a:lnTo>
                      <a:pt x="133" y="212"/>
                    </a:lnTo>
                    <a:lnTo>
                      <a:pt x="129" y="212"/>
                    </a:lnTo>
                    <a:close/>
                  </a:path>
                </a:pathLst>
              </a:custGeom>
              <a:solidFill>
                <a:srgbClr val="FFAD00"/>
              </a:solidFill>
              <a:ln w="6350">
                <a:solidFill>
                  <a:srgbClr val="000000"/>
                </a:solidFill>
                <a:prstDash val="solid"/>
                <a:round/>
                <a:headEnd/>
                <a:tailEnd/>
              </a:ln>
            </p:spPr>
            <p:txBody>
              <a:bodyPr/>
              <a:lstStyle/>
              <a:p>
                <a:endParaRPr lang="en-US" dirty="0"/>
              </a:p>
            </p:txBody>
          </p:sp>
          <p:sp>
            <p:nvSpPr>
              <p:cNvPr id="43" name="Freeform 1278">
                <a:extLst>
                  <a:ext uri="{FF2B5EF4-FFF2-40B4-BE49-F238E27FC236}">
                    <a16:creationId xmlns:a16="http://schemas.microsoft.com/office/drawing/2014/main" id="{7CDA76FD-C4C8-1ABC-20FB-2423844EA596}"/>
                  </a:ext>
                </a:extLst>
              </p:cNvPr>
              <p:cNvSpPr>
                <a:spLocks/>
              </p:cNvSpPr>
              <p:nvPr/>
            </p:nvSpPr>
            <p:spPr bwMode="auto">
              <a:xfrm>
                <a:off x="5183188" y="3743325"/>
                <a:ext cx="273050" cy="207963"/>
              </a:xfrm>
              <a:custGeom>
                <a:avLst/>
                <a:gdLst/>
                <a:ahLst/>
                <a:cxnLst>
                  <a:cxn ang="0">
                    <a:pos x="112" y="131"/>
                  </a:cxn>
                  <a:cxn ang="0">
                    <a:pos x="99" y="116"/>
                  </a:cxn>
                  <a:cxn ang="0">
                    <a:pos x="77" y="116"/>
                  </a:cxn>
                  <a:cxn ang="0">
                    <a:pos x="60" y="101"/>
                  </a:cxn>
                  <a:cxn ang="0">
                    <a:pos x="52" y="106"/>
                  </a:cxn>
                  <a:cxn ang="0">
                    <a:pos x="43" y="101"/>
                  </a:cxn>
                  <a:cxn ang="0">
                    <a:pos x="52" y="96"/>
                  </a:cxn>
                  <a:cxn ang="0">
                    <a:pos x="48" y="86"/>
                  </a:cxn>
                  <a:cxn ang="0">
                    <a:pos x="60" y="81"/>
                  </a:cxn>
                  <a:cxn ang="0">
                    <a:pos x="60" y="76"/>
                  </a:cxn>
                  <a:cxn ang="0">
                    <a:pos x="48" y="71"/>
                  </a:cxn>
                  <a:cxn ang="0">
                    <a:pos x="39" y="76"/>
                  </a:cxn>
                  <a:cxn ang="0">
                    <a:pos x="30" y="86"/>
                  </a:cxn>
                  <a:cxn ang="0">
                    <a:pos x="26" y="76"/>
                  </a:cxn>
                  <a:cxn ang="0">
                    <a:pos x="9" y="76"/>
                  </a:cxn>
                  <a:cxn ang="0">
                    <a:pos x="0" y="61"/>
                  </a:cxn>
                  <a:cxn ang="0">
                    <a:pos x="0" y="45"/>
                  </a:cxn>
                  <a:cxn ang="0">
                    <a:pos x="13" y="30"/>
                  </a:cxn>
                  <a:cxn ang="0">
                    <a:pos x="13" y="20"/>
                  </a:cxn>
                  <a:cxn ang="0">
                    <a:pos x="56" y="25"/>
                  </a:cxn>
                  <a:cxn ang="0">
                    <a:pos x="142" y="0"/>
                  </a:cxn>
                  <a:cxn ang="0">
                    <a:pos x="172" y="56"/>
                  </a:cxn>
                  <a:cxn ang="0">
                    <a:pos x="163" y="61"/>
                  </a:cxn>
                  <a:cxn ang="0">
                    <a:pos x="146" y="66"/>
                  </a:cxn>
                  <a:cxn ang="0">
                    <a:pos x="142" y="116"/>
                  </a:cxn>
                  <a:cxn ang="0">
                    <a:pos x="133" y="116"/>
                  </a:cxn>
                  <a:cxn ang="0">
                    <a:pos x="133" y="126"/>
                  </a:cxn>
                  <a:cxn ang="0">
                    <a:pos x="129" y="131"/>
                  </a:cxn>
                  <a:cxn ang="0">
                    <a:pos x="120" y="121"/>
                  </a:cxn>
                  <a:cxn ang="0">
                    <a:pos x="112" y="131"/>
                  </a:cxn>
                </a:cxnLst>
                <a:rect l="0" t="0" r="r" b="b"/>
                <a:pathLst>
                  <a:path w="172" h="131">
                    <a:moveTo>
                      <a:pt x="112" y="131"/>
                    </a:moveTo>
                    <a:lnTo>
                      <a:pt x="99" y="116"/>
                    </a:lnTo>
                    <a:lnTo>
                      <a:pt x="77" y="116"/>
                    </a:lnTo>
                    <a:lnTo>
                      <a:pt x="60" y="101"/>
                    </a:lnTo>
                    <a:lnTo>
                      <a:pt x="52" y="106"/>
                    </a:lnTo>
                    <a:lnTo>
                      <a:pt x="43" y="101"/>
                    </a:lnTo>
                    <a:lnTo>
                      <a:pt x="52" y="96"/>
                    </a:lnTo>
                    <a:lnTo>
                      <a:pt x="48" y="86"/>
                    </a:lnTo>
                    <a:lnTo>
                      <a:pt x="60" y="81"/>
                    </a:lnTo>
                    <a:lnTo>
                      <a:pt x="60" y="76"/>
                    </a:lnTo>
                    <a:lnTo>
                      <a:pt x="48" y="71"/>
                    </a:lnTo>
                    <a:lnTo>
                      <a:pt x="39" y="76"/>
                    </a:lnTo>
                    <a:lnTo>
                      <a:pt x="30" y="86"/>
                    </a:lnTo>
                    <a:lnTo>
                      <a:pt x="26" y="76"/>
                    </a:lnTo>
                    <a:lnTo>
                      <a:pt x="9" y="76"/>
                    </a:lnTo>
                    <a:lnTo>
                      <a:pt x="0" y="61"/>
                    </a:lnTo>
                    <a:lnTo>
                      <a:pt x="0" y="45"/>
                    </a:lnTo>
                    <a:lnTo>
                      <a:pt x="13" y="30"/>
                    </a:lnTo>
                    <a:lnTo>
                      <a:pt x="13" y="20"/>
                    </a:lnTo>
                    <a:lnTo>
                      <a:pt x="56" y="25"/>
                    </a:lnTo>
                    <a:lnTo>
                      <a:pt x="142" y="0"/>
                    </a:lnTo>
                    <a:lnTo>
                      <a:pt x="172" y="56"/>
                    </a:lnTo>
                    <a:lnTo>
                      <a:pt x="163" y="61"/>
                    </a:lnTo>
                    <a:lnTo>
                      <a:pt x="146" y="66"/>
                    </a:lnTo>
                    <a:lnTo>
                      <a:pt x="142" y="116"/>
                    </a:lnTo>
                    <a:lnTo>
                      <a:pt x="133" y="116"/>
                    </a:lnTo>
                    <a:lnTo>
                      <a:pt x="133" y="126"/>
                    </a:lnTo>
                    <a:lnTo>
                      <a:pt x="129" y="131"/>
                    </a:lnTo>
                    <a:lnTo>
                      <a:pt x="120" y="121"/>
                    </a:lnTo>
                    <a:lnTo>
                      <a:pt x="112" y="131"/>
                    </a:lnTo>
                    <a:close/>
                  </a:path>
                </a:pathLst>
              </a:custGeom>
              <a:solidFill>
                <a:srgbClr val="FFFBC3"/>
              </a:solidFill>
              <a:ln w="6350">
                <a:solidFill>
                  <a:srgbClr val="000000"/>
                </a:solidFill>
                <a:prstDash val="solid"/>
                <a:round/>
                <a:headEnd/>
                <a:tailEnd/>
              </a:ln>
            </p:spPr>
            <p:txBody>
              <a:bodyPr/>
              <a:lstStyle/>
              <a:p>
                <a:endParaRPr lang="en-US" dirty="0"/>
              </a:p>
            </p:txBody>
          </p:sp>
          <p:sp>
            <p:nvSpPr>
              <p:cNvPr id="44" name="Freeform 1279">
                <a:extLst>
                  <a:ext uri="{FF2B5EF4-FFF2-40B4-BE49-F238E27FC236}">
                    <a16:creationId xmlns:a16="http://schemas.microsoft.com/office/drawing/2014/main" id="{EACEDD0E-6339-1E26-F8CE-846E448008E5}"/>
                  </a:ext>
                </a:extLst>
              </p:cNvPr>
              <p:cNvSpPr>
                <a:spLocks/>
              </p:cNvSpPr>
              <p:nvPr/>
            </p:nvSpPr>
            <p:spPr bwMode="auto">
              <a:xfrm>
                <a:off x="5075238" y="3806825"/>
                <a:ext cx="41275" cy="41275"/>
              </a:xfrm>
              <a:custGeom>
                <a:avLst/>
                <a:gdLst/>
                <a:ahLst/>
                <a:cxnLst>
                  <a:cxn ang="0">
                    <a:pos x="26" y="16"/>
                  </a:cxn>
                  <a:cxn ang="0">
                    <a:pos x="17" y="26"/>
                  </a:cxn>
                  <a:cxn ang="0">
                    <a:pos x="0" y="21"/>
                  </a:cxn>
                  <a:cxn ang="0">
                    <a:pos x="0" y="0"/>
                  </a:cxn>
                  <a:cxn ang="0">
                    <a:pos x="13" y="0"/>
                  </a:cxn>
                  <a:cxn ang="0">
                    <a:pos x="26" y="10"/>
                  </a:cxn>
                  <a:cxn ang="0">
                    <a:pos x="26" y="16"/>
                  </a:cxn>
                </a:cxnLst>
                <a:rect l="0" t="0" r="r" b="b"/>
                <a:pathLst>
                  <a:path w="26" h="26">
                    <a:moveTo>
                      <a:pt x="26" y="16"/>
                    </a:moveTo>
                    <a:lnTo>
                      <a:pt x="17" y="26"/>
                    </a:lnTo>
                    <a:lnTo>
                      <a:pt x="0" y="21"/>
                    </a:lnTo>
                    <a:lnTo>
                      <a:pt x="0" y="0"/>
                    </a:lnTo>
                    <a:lnTo>
                      <a:pt x="13" y="0"/>
                    </a:lnTo>
                    <a:lnTo>
                      <a:pt x="26" y="10"/>
                    </a:lnTo>
                    <a:lnTo>
                      <a:pt x="26" y="16"/>
                    </a:lnTo>
                    <a:close/>
                  </a:path>
                </a:pathLst>
              </a:custGeom>
              <a:solidFill>
                <a:srgbClr val="FFAD00"/>
              </a:solidFill>
              <a:ln w="6350">
                <a:solidFill>
                  <a:srgbClr val="000000"/>
                </a:solidFill>
                <a:prstDash val="solid"/>
                <a:round/>
                <a:headEnd/>
                <a:tailEnd/>
              </a:ln>
            </p:spPr>
            <p:txBody>
              <a:bodyPr/>
              <a:lstStyle/>
              <a:p>
                <a:endParaRPr lang="en-US" dirty="0"/>
              </a:p>
            </p:txBody>
          </p:sp>
          <p:sp>
            <p:nvSpPr>
              <p:cNvPr id="45" name="Freeform 1280">
                <a:extLst>
                  <a:ext uri="{FF2B5EF4-FFF2-40B4-BE49-F238E27FC236}">
                    <a16:creationId xmlns:a16="http://schemas.microsoft.com/office/drawing/2014/main" id="{4B94BE0D-3FB7-3E90-138B-0EEAC1B4F50E}"/>
                  </a:ext>
                </a:extLst>
              </p:cNvPr>
              <p:cNvSpPr>
                <a:spLocks/>
              </p:cNvSpPr>
              <p:nvPr/>
            </p:nvSpPr>
            <p:spPr bwMode="auto">
              <a:xfrm>
                <a:off x="5394325" y="3832225"/>
                <a:ext cx="401638" cy="280988"/>
              </a:xfrm>
              <a:custGeom>
                <a:avLst/>
                <a:gdLst/>
                <a:ahLst/>
                <a:cxnLst>
                  <a:cxn ang="0">
                    <a:pos x="210" y="177"/>
                  </a:cxn>
                  <a:cxn ang="0">
                    <a:pos x="201" y="167"/>
                  </a:cxn>
                  <a:cxn ang="0">
                    <a:pos x="180" y="167"/>
                  </a:cxn>
                  <a:cxn ang="0">
                    <a:pos x="171" y="162"/>
                  </a:cxn>
                  <a:cxn ang="0">
                    <a:pos x="150" y="157"/>
                  </a:cxn>
                  <a:cxn ang="0">
                    <a:pos x="150" y="141"/>
                  </a:cxn>
                  <a:cxn ang="0">
                    <a:pos x="133" y="126"/>
                  </a:cxn>
                  <a:cxn ang="0">
                    <a:pos x="124" y="126"/>
                  </a:cxn>
                  <a:cxn ang="0">
                    <a:pos x="94" y="96"/>
                  </a:cxn>
                  <a:cxn ang="0">
                    <a:pos x="73" y="101"/>
                  </a:cxn>
                  <a:cxn ang="0">
                    <a:pos x="60" y="111"/>
                  </a:cxn>
                  <a:cxn ang="0">
                    <a:pos x="43" y="106"/>
                  </a:cxn>
                  <a:cxn ang="0">
                    <a:pos x="34" y="96"/>
                  </a:cxn>
                  <a:cxn ang="0">
                    <a:pos x="26" y="106"/>
                  </a:cxn>
                  <a:cxn ang="0">
                    <a:pos x="17" y="101"/>
                  </a:cxn>
                  <a:cxn ang="0">
                    <a:pos x="13" y="96"/>
                  </a:cxn>
                  <a:cxn ang="0">
                    <a:pos x="9" y="75"/>
                  </a:cxn>
                  <a:cxn ang="0">
                    <a:pos x="0" y="70"/>
                  </a:cxn>
                  <a:cxn ang="0">
                    <a:pos x="0" y="60"/>
                  </a:cxn>
                  <a:cxn ang="0">
                    <a:pos x="9" y="60"/>
                  </a:cxn>
                  <a:cxn ang="0">
                    <a:pos x="13" y="10"/>
                  </a:cxn>
                  <a:cxn ang="0">
                    <a:pos x="30" y="5"/>
                  </a:cxn>
                  <a:cxn ang="0">
                    <a:pos x="39" y="0"/>
                  </a:cxn>
                  <a:cxn ang="0">
                    <a:pos x="69" y="40"/>
                  </a:cxn>
                  <a:cxn ang="0">
                    <a:pos x="231" y="91"/>
                  </a:cxn>
                  <a:cxn ang="0">
                    <a:pos x="253" y="116"/>
                  </a:cxn>
                  <a:cxn ang="0">
                    <a:pos x="248" y="141"/>
                  </a:cxn>
                  <a:cxn ang="0">
                    <a:pos x="240" y="146"/>
                  </a:cxn>
                  <a:cxn ang="0">
                    <a:pos x="231" y="157"/>
                  </a:cxn>
                  <a:cxn ang="0">
                    <a:pos x="218" y="157"/>
                  </a:cxn>
                  <a:cxn ang="0">
                    <a:pos x="210" y="177"/>
                  </a:cxn>
                </a:cxnLst>
                <a:rect l="0" t="0" r="r" b="b"/>
                <a:pathLst>
                  <a:path w="253" h="177">
                    <a:moveTo>
                      <a:pt x="210" y="177"/>
                    </a:moveTo>
                    <a:lnTo>
                      <a:pt x="201" y="167"/>
                    </a:lnTo>
                    <a:lnTo>
                      <a:pt x="180" y="167"/>
                    </a:lnTo>
                    <a:lnTo>
                      <a:pt x="171" y="162"/>
                    </a:lnTo>
                    <a:lnTo>
                      <a:pt x="150" y="157"/>
                    </a:lnTo>
                    <a:lnTo>
                      <a:pt x="150" y="141"/>
                    </a:lnTo>
                    <a:lnTo>
                      <a:pt x="133" y="126"/>
                    </a:lnTo>
                    <a:lnTo>
                      <a:pt x="124" y="126"/>
                    </a:lnTo>
                    <a:lnTo>
                      <a:pt x="94" y="96"/>
                    </a:lnTo>
                    <a:lnTo>
                      <a:pt x="73" y="101"/>
                    </a:lnTo>
                    <a:lnTo>
                      <a:pt x="60" y="111"/>
                    </a:lnTo>
                    <a:lnTo>
                      <a:pt x="43" y="106"/>
                    </a:lnTo>
                    <a:lnTo>
                      <a:pt x="34" y="96"/>
                    </a:lnTo>
                    <a:lnTo>
                      <a:pt x="26" y="106"/>
                    </a:lnTo>
                    <a:lnTo>
                      <a:pt x="17" y="101"/>
                    </a:lnTo>
                    <a:lnTo>
                      <a:pt x="13" y="96"/>
                    </a:lnTo>
                    <a:lnTo>
                      <a:pt x="9" y="75"/>
                    </a:lnTo>
                    <a:lnTo>
                      <a:pt x="0" y="70"/>
                    </a:lnTo>
                    <a:lnTo>
                      <a:pt x="0" y="60"/>
                    </a:lnTo>
                    <a:lnTo>
                      <a:pt x="9" y="60"/>
                    </a:lnTo>
                    <a:lnTo>
                      <a:pt x="13" y="10"/>
                    </a:lnTo>
                    <a:lnTo>
                      <a:pt x="30" y="5"/>
                    </a:lnTo>
                    <a:lnTo>
                      <a:pt x="39" y="0"/>
                    </a:lnTo>
                    <a:lnTo>
                      <a:pt x="69" y="40"/>
                    </a:lnTo>
                    <a:lnTo>
                      <a:pt x="231" y="91"/>
                    </a:lnTo>
                    <a:lnTo>
                      <a:pt x="253" y="116"/>
                    </a:lnTo>
                    <a:lnTo>
                      <a:pt x="248" y="141"/>
                    </a:lnTo>
                    <a:lnTo>
                      <a:pt x="240" y="146"/>
                    </a:lnTo>
                    <a:lnTo>
                      <a:pt x="231" y="157"/>
                    </a:lnTo>
                    <a:lnTo>
                      <a:pt x="218" y="157"/>
                    </a:lnTo>
                    <a:lnTo>
                      <a:pt x="210" y="177"/>
                    </a:lnTo>
                    <a:close/>
                  </a:path>
                </a:pathLst>
              </a:custGeom>
              <a:solidFill>
                <a:srgbClr val="FFFBC3"/>
              </a:solidFill>
              <a:ln w="6350">
                <a:solidFill>
                  <a:srgbClr val="000000"/>
                </a:solidFill>
                <a:prstDash val="solid"/>
                <a:round/>
                <a:headEnd/>
                <a:tailEnd/>
              </a:ln>
            </p:spPr>
            <p:txBody>
              <a:bodyPr/>
              <a:lstStyle/>
              <a:p>
                <a:endParaRPr lang="en-US" dirty="0"/>
              </a:p>
            </p:txBody>
          </p:sp>
          <p:sp>
            <p:nvSpPr>
              <p:cNvPr id="46" name="Freeform 1281">
                <a:extLst>
                  <a:ext uri="{FF2B5EF4-FFF2-40B4-BE49-F238E27FC236}">
                    <a16:creationId xmlns:a16="http://schemas.microsoft.com/office/drawing/2014/main" id="{4E5873CD-C37D-677C-030B-0DFCD2CDF01A}"/>
                  </a:ext>
                </a:extLst>
              </p:cNvPr>
              <p:cNvSpPr>
                <a:spLocks noEditPoints="1"/>
              </p:cNvSpPr>
              <p:nvPr/>
            </p:nvSpPr>
            <p:spPr bwMode="auto">
              <a:xfrm>
                <a:off x="4049713" y="3832225"/>
                <a:ext cx="482600" cy="498475"/>
              </a:xfrm>
              <a:custGeom>
                <a:avLst/>
                <a:gdLst/>
                <a:ahLst/>
                <a:cxnLst>
                  <a:cxn ang="0">
                    <a:pos x="167" y="278"/>
                  </a:cxn>
                  <a:cxn ang="0">
                    <a:pos x="158" y="293"/>
                  </a:cxn>
                  <a:cxn ang="0">
                    <a:pos x="154" y="298"/>
                  </a:cxn>
                  <a:cxn ang="0">
                    <a:pos x="132" y="293"/>
                  </a:cxn>
                  <a:cxn ang="0">
                    <a:pos x="124" y="298"/>
                  </a:cxn>
                  <a:cxn ang="0">
                    <a:pos x="98" y="298"/>
                  </a:cxn>
                  <a:cxn ang="0">
                    <a:pos x="90" y="314"/>
                  </a:cxn>
                  <a:cxn ang="0">
                    <a:pos x="72" y="303"/>
                  </a:cxn>
                  <a:cxn ang="0">
                    <a:pos x="72" y="298"/>
                  </a:cxn>
                  <a:cxn ang="0">
                    <a:pos x="81" y="293"/>
                  </a:cxn>
                  <a:cxn ang="0">
                    <a:pos x="68" y="288"/>
                  </a:cxn>
                  <a:cxn ang="0">
                    <a:pos x="77" y="283"/>
                  </a:cxn>
                  <a:cxn ang="0">
                    <a:pos x="68" y="278"/>
                  </a:cxn>
                  <a:cxn ang="0">
                    <a:pos x="68" y="258"/>
                  </a:cxn>
                  <a:cxn ang="0">
                    <a:pos x="55" y="248"/>
                  </a:cxn>
                  <a:cxn ang="0">
                    <a:pos x="0" y="131"/>
                  </a:cxn>
                  <a:cxn ang="0">
                    <a:pos x="25" y="111"/>
                  </a:cxn>
                  <a:cxn ang="0">
                    <a:pos x="25" y="81"/>
                  </a:cxn>
                  <a:cxn ang="0">
                    <a:pos x="38" y="55"/>
                  </a:cxn>
                  <a:cxn ang="0">
                    <a:pos x="38" y="40"/>
                  </a:cxn>
                  <a:cxn ang="0">
                    <a:pos x="55" y="25"/>
                  </a:cxn>
                  <a:cxn ang="0">
                    <a:pos x="81" y="15"/>
                  </a:cxn>
                  <a:cxn ang="0">
                    <a:pos x="85" y="0"/>
                  </a:cxn>
                  <a:cxn ang="0">
                    <a:pos x="222" y="55"/>
                  </a:cxn>
                  <a:cxn ang="0">
                    <a:pos x="304" y="86"/>
                  </a:cxn>
                  <a:cxn ang="0">
                    <a:pos x="256" y="151"/>
                  </a:cxn>
                  <a:cxn ang="0">
                    <a:pos x="167" y="278"/>
                  </a:cxn>
                  <a:cxn ang="0">
                    <a:pos x="179" y="121"/>
                  </a:cxn>
                  <a:cxn ang="0">
                    <a:pos x="162" y="121"/>
                  </a:cxn>
                  <a:cxn ang="0">
                    <a:pos x="154" y="131"/>
                  </a:cxn>
                  <a:cxn ang="0">
                    <a:pos x="145" y="146"/>
                  </a:cxn>
                  <a:cxn ang="0">
                    <a:pos x="149" y="151"/>
                  </a:cxn>
                  <a:cxn ang="0">
                    <a:pos x="158" y="146"/>
                  </a:cxn>
                  <a:cxn ang="0">
                    <a:pos x="175" y="151"/>
                  </a:cxn>
                  <a:cxn ang="0">
                    <a:pos x="188" y="131"/>
                  </a:cxn>
                  <a:cxn ang="0">
                    <a:pos x="179" y="121"/>
                  </a:cxn>
                </a:cxnLst>
                <a:rect l="0" t="0" r="r" b="b"/>
                <a:pathLst>
                  <a:path w="304" h="314">
                    <a:moveTo>
                      <a:pt x="167" y="278"/>
                    </a:moveTo>
                    <a:lnTo>
                      <a:pt x="158" y="293"/>
                    </a:lnTo>
                    <a:lnTo>
                      <a:pt x="154" y="298"/>
                    </a:lnTo>
                    <a:lnTo>
                      <a:pt x="132" y="293"/>
                    </a:lnTo>
                    <a:lnTo>
                      <a:pt x="124" y="298"/>
                    </a:lnTo>
                    <a:lnTo>
                      <a:pt x="98" y="298"/>
                    </a:lnTo>
                    <a:lnTo>
                      <a:pt x="90" y="314"/>
                    </a:lnTo>
                    <a:lnTo>
                      <a:pt x="72" y="303"/>
                    </a:lnTo>
                    <a:lnTo>
                      <a:pt x="72" y="298"/>
                    </a:lnTo>
                    <a:lnTo>
                      <a:pt x="81" y="293"/>
                    </a:lnTo>
                    <a:lnTo>
                      <a:pt x="68" y="288"/>
                    </a:lnTo>
                    <a:lnTo>
                      <a:pt x="77" y="283"/>
                    </a:lnTo>
                    <a:lnTo>
                      <a:pt x="68" y="278"/>
                    </a:lnTo>
                    <a:lnTo>
                      <a:pt x="68" y="258"/>
                    </a:lnTo>
                    <a:lnTo>
                      <a:pt x="55" y="248"/>
                    </a:lnTo>
                    <a:lnTo>
                      <a:pt x="0" y="131"/>
                    </a:lnTo>
                    <a:lnTo>
                      <a:pt x="25" y="111"/>
                    </a:lnTo>
                    <a:lnTo>
                      <a:pt x="25" y="81"/>
                    </a:lnTo>
                    <a:lnTo>
                      <a:pt x="38" y="55"/>
                    </a:lnTo>
                    <a:lnTo>
                      <a:pt x="38" y="40"/>
                    </a:lnTo>
                    <a:lnTo>
                      <a:pt x="55" y="25"/>
                    </a:lnTo>
                    <a:lnTo>
                      <a:pt x="81" y="15"/>
                    </a:lnTo>
                    <a:lnTo>
                      <a:pt x="85" y="0"/>
                    </a:lnTo>
                    <a:lnTo>
                      <a:pt x="222" y="55"/>
                    </a:lnTo>
                    <a:lnTo>
                      <a:pt x="304" y="86"/>
                    </a:lnTo>
                    <a:lnTo>
                      <a:pt x="256" y="151"/>
                    </a:lnTo>
                    <a:lnTo>
                      <a:pt x="167" y="278"/>
                    </a:lnTo>
                    <a:close/>
                    <a:moveTo>
                      <a:pt x="179" y="121"/>
                    </a:moveTo>
                    <a:lnTo>
                      <a:pt x="162" y="121"/>
                    </a:lnTo>
                    <a:lnTo>
                      <a:pt x="154" y="131"/>
                    </a:lnTo>
                    <a:lnTo>
                      <a:pt x="145" y="146"/>
                    </a:lnTo>
                    <a:lnTo>
                      <a:pt x="149" y="151"/>
                    </a:lnTo>
                    <a:lnTo>
                      <a:pt x="158" y="146"/>
                    </a:lnTo>
                    <a:lnTo>
                      <a:pt x="175" y="151"/>
                    </a:lnTo>
                    <a:lnTo>
                      <a:pt x="188" y="131"/>
                    </a:lnTo>
                    <a:lnTo>
                      <a:pt x="179" y="121"/>
                    </a:lnTo>
                    <a:close/>
                  </a:path>
                </a:pathLst>
              </a:custGeom>
              <a:solidFill>
                <a:srgbClr val="FFFBC3"/>
              </a:solidFill>
              <a:ln w="6350">
                <a:solidFill>
                  <a:srgbClr val="000000"/>
                </a:solidFill>
                <a:prstDash val="solid"/>
                <a:round/>
                <a:headEnd/>
                <a:tailEnd/>
              </a:ln>
            </p:spPr>
            <p:txBody>
              <a:bodyPr/>
              <a:lstStyle/>
              <a:p>
                <a:endParaRPr lang="en-US" dirty="0"/>
              </a:p>
            </p:txBody>
          </p:sp>
          <p:sp>
            <p:nvSpPr>
              <p:cNvPr id="47" name="Freeform 1282">
                <a:extLst>
                  <a:ext uri="{FF2B5EF4-FFF2-40B4-BE49-F238E27FC236}">
                    <a16:creationId xmlns:a16="http://schemas.microsoft.com/office/drawing/2014/main" id="{402058EA-3547-F408-12DD-23F9D9C8D6D5}"/>
                  </a:ext>
                </a:extLst>
              </p:cNvPr>
              <p:cNvSpPr>
                <a:spLocks/>
              </p:cNvSpPr>
              <p:nvPr/>
            </p:nvSpPr>
            <p:spPr bwMode="auto">
              <a:xfrm>
                <a:off x="3117850" y="3840163"/>
                <a:ext cx="469900" cy="385762"/>
              </a:xfrm>
              <a:custGeom>
                <a:avLst/>
                <a:gdLst/>
                <a:ahLst/>
                <a:cxnLst>
                  <a:cxn ang="0">
                    <a:pos x="0" y="177"/>
                  </a:cxn>
                  <a:cxn ang="0">
                    <a:pos x="26" y="157"/>
                  </a:cxn>
                  <a:cxn ang="0">
                    <a:pos x="43" y="131"/>
                  </a:cxn>
                  <a:cxn ang="0">
                    <a:pos x="47" y="116"/>
                  </a:cxn>
                  <a:cxn ang="0">
                    <a:pos x="60" y="96"/>
                  </a:cxn>
                  <a:cxn ang="0">
                    <a:pos x="56" y="86"/>
                  </a:cxn>
                  <a:cxn ang="0">
                    <a:pos x="69" y="60"/>
                  </a:cxn>
                  <a:cxn ang="0">
                    <a:pos x="69" y="50"/>
                  </a:cxn>
                  <a:cxn ang="0">
                    <a:pos x="107" y="10"/>
                  </a:cxn>
                  <a:cxn ang="0">
                    <a:pos x="124" y="0"/>
                  </a:cxn>
                  <a:cxn ang="0">
                    <a:pos x="163" y="25"/>
                  </a:cxn>
                  <a:cxn ang="0">
                    <a:pos x="266" y="50"/>
                  </a:cxn>
                  <a:cxn ang="0">
                    <a:pos x="296" y="65"/>
                  </a:cxn>
                  <a:cxn ang="0">
                    <a:pos x="296" y="70"/>
                  </a:cxn>
                  <a:cxn ang="0">
                    <a:pos x="274" y="91"/>
                  </a:cxn>
                  <a:cxn ang="0">
                    <a:pos x="274" y="106"/>
                  </a:cxn>
                  <a:cxn ang="0">
                    <a:pos x="257" y="126"/>
                  </a:cxn>
                  <a:cxn ang="0">
                    <a:pos x="257" y="136"/>
                  </a:cxn>
                  <a:cxn ang="0">
                    <a:pos x="244" y="162"/>
                  </a:cxn>
                  <a:cxn ang="0">
                    <a:pos x="214" y="192"/>
                  </a:cxn>
                  <a:cxn ang="0">
                    <a:pos x="197" y="222"/>
                  </a:cxn>
                  <a:cxn ang="0">
                    <a:pos x="176" y="243"/>
                  </a:cxn>
                  <a:cxn ang="0">
                    <a:pos x="141" y="217"/>
                  </a:cxn>
                  <a:cxn ang="0">
                    <a:pos x="112" y="217"/>
                  </a:cxn>
                  <a:cxn ang="0">
                    <a:pos x="82" y="212"/>
                  </a:cxn>
                  <a:cxn ang="0">
                    <a:pos x="60" y="177"/>
                  </a:cxn>
                  <a:cxn ang="0">
                    <a:pos x="26" y="177"/>
                  </a:cxn>
                  <a:cxn ang="0">
                    <a:pos x="9" y="182"/>
                  </a:cxn>
                  <a:cxn ang="0">
                    <a:pos x="0" y="177"/>
                  </a:cxn>
                </a:cxnLst>
                <a:rect l="0" t="0" r="r" b="b"/>
                <a:pathLst>
                  <a:path w="296" h="243">
                    <a:moveTo>
                      <a:pt x="0" y="177"/>
                    </a:moveTo>
                    <a:lnTo>
                      <a:pt x="26" y="157"/>
                    </a:lnTo>
                    <a:lnTo>
                      <a:pt x="43" y="131"/>
                    </a:lnTo>
                    <a:lnTo>
                      <a:pt x="47" y="116"/>
                    </a:lnTo>
                    <a:lnTo>
                      <a:pt x="60" y="96"/>
                    </a:lnTo>
                    <a:lnTo>
                      <a:pt x="56" y="86"/>
                    </a:lnTo>
                    <a:lnTo>
                      <a:pt x="69" y="60"/>
                    </a:lnTo>
                    <a:lnTo>
                      <a:pt x="69" y="50"/>
                    </a:lnTo>
                    <a:lnTo>
                      <a:pt x="107" y="10"/>
                    </a:lnTo>
                    <a:lnTo>
                      <a:pt x="124" y="0"/>
                    </a:lnTo>
                    <a:lnTo>
                      <a:pt x="163" y="25"/>
                    </a:lnTo>
                    <a:lnTo>
                      <a:pt x="266" y="50"/>
                    </a:lnTo>
                    <a:lnTo>
                      <a:pt x="296" y="65"/>
                    </a:lnTo>
                    <a:lnTo>
                      <a:pt x="296" y="70"/>
                    </a:lnTo>
                    <a:lnTo>
                      <a:pt x="274" y="91"/>
                    </a:lnTo>
                    <a:lnTo>
                      <a:pt x="274" y="106"/>
                    </a:lnTo>
                    <a:lnTo>
                      <a:pt x="257" y="126"/>
                    </a:lnTo>
                    <a:lnTo>
                      <a:pt x="257" y="136"/>
                    </a:lnTo>
                    <a:lnTo>
                      <a:pt x="244" y="162"/>
                    </a:lnTo>
                    <a:lnTo>
                      <a:pt x="214" y="192"/>
                    </a:lnTo>
                    <a:lnTo>
                      <a:pt x="197" y="222"/>
                    </a:lnTo>
                    <a:lnTo>
                      <a:pt x="176" y="243"/>
                    </a:lnTo>
                    <a:lnTo>
                      <a:pt x="141" y="217"/>
                    </a:lnTo>
                    <a:lnTo>
                      <a:pt x="112" y="217"/>
                    </a:lnTo>
                    <a:lnTo>
                      <a:pt x="82" y="212"/>
                    </a:lnTo>
                    <a:lnTo>
                      <a:pt x="60" y="177"/>
                    </a:lnTo>
                    <a:lnTo>
                      <a:pt x="26" y="177"/>
                    </a:lnTo>
                    <a:lnTo>
                      <a:pt x="9" y="182"/>
                    </a:lnTo>
                    <a:lnTo>
                      <a:pt x="0" y="177"/>
                    </a:lnTo>
                    <a:close/>
                  </a:path>
                </a:pathLst>
              </a:custGeom>
              <a:solidFill>
                <a:srgbClr val="FFFBC3"/>
              </a:solidFill>
              <a:ln w="6350">
                <a:solidFill>
                  <a:srgbClr val="000000"/>
                </a:solidFill>
                <a:prstDash val="solid"/>
                <a:round/>
                <a:headEnd/>
                <a:tailEnd/>
              </a:ln>
            </p:spPr>
            <p:txBody>
              <a:bodyPr/>
              <a:lstStyle/>
              <a:p>
                <a:endParaRPr lang="en-US" dirty="0"/>
              </a:p>
            </p:txBody>
          </p:sp>
          <p:sp>
            <p:nvSpPr>
              <p:cNvPr id="48" name="Freeform 1283">
                <a:extLst>
                  <a:ext uri="{FF2B5EF4-FFF2-40B4-BE49-F238E27FC236}">
                    <a16:creationId xmlns:a16="http://schemas.microsoft.com/office/drawing/2014/main" id="{2312F642-1763-BD4E-4E05-C7C27A6EED17}"/>
                  </a:ext>
                </a:extLst>
              </p:cNvPr>
              <p:cNvSpPr>
                <a:spLocks/>
              </p:cNvSpPr>
              <p:nvPr/>
            </p:nvSpPr>
            <p:spPr bwMode="auto">
              <a:xfrm>
                <a:off x="4959350" y="3856038"/>
                <a:ext cx="434975" cy="425450"/>
              </a:xfrm>
              <a:custGeom>
                <a:avLst/>
                <a:gdLst/>
                <a:ahLst/>
                <a:cxnLst>
                  <a:cxn ang="0">
                    <a:pos x="218" y="202"/>
                  </a:cxn>
                  <a:cxn ang="0">
                    <a:pos x="218" y="207"/>
                  </a:cxn>
                  <a:cxn ang="0">
                    <a:pos x="210" y="207"/>
                  </a:cxn>
                  <a:cxn ang="0">
                    <a:pos x="210" y="197"/>
                  </a:cxn>
                  <a:cxn ang="0">
                    <a:pos x="193" y="192"/>
                  </a:cxn>
                  <a:cxn ang="0">
                    <a:pos x="193" y="212"/>
                  </a:cxn>
                  <a:cxn ang="0">
                    <a:pos x="176" y="228"/>
                  </a:cxn>
                  <a:cxn ang="0">
                    <a:pos x="167" y="238"/>
                  </a:cxn>
                  <a:cxn ang="0">
                    <a:pos x="146" y="258"/>
                  </a:cxn>
                  <a:cxn ang="0">
                    <a:pos x="146" y="263"/>
                  </a:cxn>
                  <a:cxn ang="0">
                    <a:pos x="141" y="263"/>
                  </a:cxn>
                  <a:cxn ang="0">
                    <a:pos x="133" y="258"/>
                  </a:cxn>
                  <a:cxn ang="0">
                    <a:pos x="124" y="268"/>
                  </a:cxn>
                  <a:cxn ang="0">
                    <a:pos x="116" y="268"/>
                  </a:cxn>
                  <a:cxn ang="0">
                    <a:pos x="116" y="253"/>
                  </a:cxn>
                  <a:cxn ang="0">
                    <a:pos x="111" y="258"/>
                  </a:cxn>
                  <a:cxn ang="0">
                    <a:pos x="103" y="253"/>
                  </a:cxn>
                  <a:cxn ang="0">
                    <a:pos x="107" y="243"/>
                  </a:cxn>
                  <a:cxn ang="0">
                    <a:pos x="103" y="228"/>
                  </a:cxn>
                  <a:cxn ang="0">
                    <a:pos x="107" y="223"/>
                  </a:cxn>
                  <a:cxn ang="0">
                    <a:pos x="99" y="207"/>
                  </a:cxn>
                  <a:cxn ang="0">
                    <a:pos x="77" y="212"/>
                  </a:cxn>
                  <a:cxn ang="0">
                    <a:pos x="56" y="192"/>
                  </a:cxn>
                  <a:cxn ang="0">
                    <a:pos x="52" y="192"/>
                  </a:cxn>
                  <a:cxn ang="0">
                    <a:pos x="43" y="187"/>
                  </a:cxn>
                  <a:cxn ang="0">
                    <a:pos x="47" y="182"/>
                  </a:cxn>
                  <a:cxn ang="0">
                    <a:pos x="34" y="167"/>
                  </a:cxn>
                  <a:cxn ang="0">
                    <a:pos x="26" y="172"/>
                  </a:cxn>
                  <a:cxn ang="0">
                    <a:pos x="22" y="167"/>
                  </a:cxn>
                  <a:cxn ang="0">
                    <a:pos x="13" y="172"/>
                  </a:cxn>
                  <a:cxn ang="0">
                    <a:pos x="0" y="147"/>
                  </a:cxn>
                  <a:cxn ang="0">
                    <a:pos x="133" y="5"/>
                  </a:cxn>
                  <a:cxn ang="0">
                    <a:pos x="141" y="0"/>
                  </a:cxn>
                  <a:cxn ang="0">
                    <a:pos x="150" y="5"/>
                  </a:cxn>
                  <a:cxn ang="0">
                    <a:pos x="167" y="5"/>
                  </a:cxn>
                  <a:cxn ang="0">
                    <a:pos x="171" y="15"/>
                  </a:cxn>
                  <a:cxn ang="0">
                    <a:pos x="180" y="5"/>
                  </a:cxn>
                  <a:cxn ang="0">
                    <a:pos x="189" y="0"/>
                  </a:cxn>
                  <a:cxn ang="0">
                    <a:pos x="201" y="5"/>
                  </a:cxn>
                  <a:cxn ang="0">
                    <a:pos x="201" y="10"/>
                  </a:cxn>
                  <a:cxn ang="0">
                    <a:pos x="189" y="15"/>
                  </a:cxn>
                  <a:cxn ang="0">
                    <a:pos x="193" y="25"/>
                  </a:cxn>
                  <a:cxn ang="0">
                    <a:pos x="184" y="30"/>
                  </a:cxn>
                  <a:cxn ang="0">
                    <a:pos x="193" y="35"/>
                  </a:cxn>
                  <a:cxn ang="0">
                    <a:pos x="201" y="30"/>
                  </a:cxn>
                  <a:cxn ang="0">
                    <a:pos x="218" y="45"/>
                  </a:cxn>
                  <a:cxn ang="0">
                    <a:pos x="240" y="45"/>
                  </a:cxn>
                  <a:cxn ang="0">
                    <a:pos x="253" y="60"/>
                  </a:cxn>
                  <a:cxn ang="0">
                    <a:pos x="253" y="71"/>
                  </a:cxn>
                  <a:cxn ang="0">
                    <a:pos x="240" y="76"/>
                  </a:cxn>
                  <a:cxn ang="0">
                    <a:pos x="231" y="101"/>
                  </a:cxn>
                  <a:cxn ang="0">
                    <a:pos x="248" y="121"/>
                  </a:cxn>
                  <a:cxn ang="0">
                    <a:pos x="248" y="131"/>
                  </a:cxn>
                  <a:cxn ang="0">
                    <a:pos x="270" y="142"/>
                  </a:cxn>
                  <a:cxn ang="0">
                    <a:pos x="274" y="162"/>
                  </a:cxn>
                  <a:cxn ang="0">
                    <a:pos x="266" y="162"/>
                  </a:cxn>
                  <a:cxn ang="0">
                    <a:pos x="257" y="157"/>
                  </a:cxn>
                  <a:cxn ang="0">
                    <a:pos x="236" y="162"/>
                  </a:cxn>
                  <a:cxn ang="0">
                    <a:pos x="231" y="162"/>
                  </a:cxn>
                  <a:cxn ang="0">
                    <a:pos x="223" y="177"/>
                  </a:cxn>
                  <a:cxn ang="0">
                    <a:pos x="223" y="197"/>
                  </a:cxn>
                  <a:cxn ang="0">
                    <a:pos x="218" y="202"/>
                  </a:cxn>
                </a:cxnLst>
                <a:rect l="0" t="0" r="r" b="b"/>
                <a:pathLst>
                  <a:path w="274" h="268">
                    <a:moveTo>
                      <a:pt x="218" y="202"/>
                    </a:moveTo>
                    <a:lnTo>
                      <a:pt x="218" y="207"/>
                    </a:lnTo>
                    <a:lnTo>
                      <a:pt x="210" y="207"/>
                    </a:lnTo>
                    <a:lnTo>
                      <a:pt x="210" y="197"/>
                    </a:lnTo>
                    <a:lnTo>
                      <a:pt x="193" y="192"/>
                    </a:lnTo>
                    <a:lnTo>
                      <a:pt x="193" y="212"/>
                    </a:lnTo>
                    <a:lnTo>
                      <a:pt x="176" y="228"/>
                    </a:lnTo>
                    <a:lnTo>
                      <a:pt x="167" y="238"/>
                    </a:lnTo>
                    <a:lnTo>
                      <a:pt x="146" y="258"/>
                    </a:lnTo>
                    <a:lnTo>
                      <a:pt x="146" y="263"/>
                    </a:lnTo>
                    <a:lnTo>
                      <a:pt x="141" y="263"/>
                    </a:lnTo>
                    <a:lnTo>
                      <a:pt x="133" y="258"/>
                    </a:lnTo>
                    <a:lnTo>
                      <a:pt x="124" y="268"/>
                    </a:lnTo>
                    <a:lnTo>
                      <a:pt x="116" y="268"/>
                    </a:lnTo>
                    <a:lnTo>
                      <a:pt x="116" y="253"/>
                    </a:lnTo>
                    <a:lnTo>
                      <a:pt x="111" y="258"/>
                    </a:lnTo>
                    <a:lnTo>
                      <a:pt x="103" y="253"/>
                    </a:lnTo>
                    <a:lnTo>
                      <a:pt x="107" y="243"/>
                    </a:lnTo>
                    <a:lnTo>
                      <a:pt x="103" y="228"/>
                    </a:lnTo>
                    <a:lnTo>
                      <a:pt x="107" y="223"/>
                    </a:lnTo>
                    <a:lnTo>
                      <a:pt x="99" y="207"/>
                    </a:lnTo>
                    <a:lnTo>
                      <a:pt x="77" y="212"/>
                    </a:lnTo>
                    <a:lnTo>
                      <a:pt x="56" y="192"/>
                    </a:lnTo>
                    <a:lnTo>
                      <a:pt x="52" y="192"/>
                    </a:lnTo>
                    <a:lnTo>
                      <a:pt x="43" y="187"/>
                    </a:lnTo>
                    <a:lnTo>
                      <a:pt x="47" y="182"/>
                    </a:lnTo>
                    <a:lnTo>
                      <a:pt x="34" y="167"/>
                    </a:lnTo>
                    <a:lnTo>
                      <a:pt x="26" y="172"/>
                    </a:lnTo>
                    <a:lnTo>
                      <a:pt x="22" y="167"/>
                    </a:lnTo>
                    <a:lnTo>
                      <a:pt x="13" y="172"/>
                    </a:lnTo>
                    <a:lnTo>
                      <a:pt x="0" y="147"/>
                    </a:lnTo>
                    <a:lnTo>
                      <a:pt x="133" y="5"/>
                    </a:lnTo>
                    <a:lnTo>
                      <a:pt x="141" y="0"/>
                    </a:lnTo>
                    <a:lnTo>
                      <a:pt x="150" y="5"/>
                    </a:lnTo>
                    <a:lnTo>
                      <a:pt x="167" y="5"/>
                    </a:lnTo>
                    <a:lnTo>
                      <a:pt x="171" y="15"/>
                    </a:lnTo>
                    <a:lnTo>
                      <a:pt x="180" y="5"/>
                    </a:lnTo>
                    <a:lnTo>
                      <a:pt x="189" y="0"/>
                    </a:lnTo>
                    <a:lnTo>
                      <a:pt x="201" y="5"/>
                    </a:lnTo>
                    <a:lnTo>
                      <a:pt x="201" y="10"/>
                    </a:lnTo>
                    <a:lnTo>
                      <a:pt x="189" y="15"/>
                    </a:lnTo>
                    <a:lnTo>
                      <a:pt x="193" y="25"/>
                    </a:lnTo>
                    <a:lnTo>
                      <a:pt x="184" y="30"/>
                    </a:lnTo>
                    <a:lnTo>
                      <a:pt x="193" y="35"/>
                    </a:lnTo>
                    <a:lnTo>
                      <a:pt x="201" y="30"/>
                    </a:lnTo>
                    <a:lnTo>
                      <a:pt x="218" y="45"/>
                    </a:lnTo>
                    <a:lnTo>
                      <a:pt x="240" y="45"/>
                    </a:lnTo>
                    <a:lnTo>
                      <a:pt x="253" y="60"/>
                    </a:lnTo>
                    <a:lnTo>
                      <a:pt x="253" y="71"/>
                    </a:lnTo>
                    <a:lnTo>
                      <a:pt x="240" y="76"/>
                    </a:lnTo>
                    <a:lnTo>
                      <a:pt x="231" y="101"/>
                    </a:lnTo>
                    <a:lnTo>
                      <a:pt x="248" y="121"/>
                    </a:lnTo>
                    <a:lnTo>
                      <a:pt x="248" y="131"/>
                    </a:lnTo>
                    <a:lnTo>
                      <a:pt x="270" y="142"/>
                    </a:lnTo>
                    <a:lnTo>
                      <a:pt x="274" y="162"/>
                    </a:lnTo>
                    <a:lnTo>
                      <a:pt x="266" y="162"/>
                    </a:lnTo>
                    <a:lnTo>
                      <a:pt x="257" y="157"/>
                    </a:lnTo>
                    <a:lnTo>
                      <a:pt x="236" y="162"/>
                    </a:lnTo>
                    <a:lnTo>
                      <a:pt x="231" y="162"/>
                    </a:lnTo>
                    <a:lnTo>
                      <a:pt x="223" y="177"/>
                    </a:lnTo>
                    <a:lnTo>
                      <a:pt x="223" y="197"/>
                    </a:lnTo>
                    <a:lnTo>
                      <a:pt x="218" y="202"/>
                    </a:lnTo>
                    <a:close/>
                  </a:path>
                </a:pathLst>
              </a:custGeom>
              <a:solidFill>
                <a:srgbClr val="FFFFCC"/>
              </a:solidFill>
              <a:ln w="6350">
                <a:solidFill>
                  <a:srgbClr val="000000"/>
                </a:solidFill>
                <a:prstDash val="solid"/>
                <a:round/>
                <a:headEnd/>
                <a:tailEnd/>
              </a:ln>
            </p:spPr>
            <p:txBody>
              <a:bodyPr/>
              <a:lstStyle/>
              <a:p>
                <a:endParaRPr lang="en-US" dirty="0"/>
              </a:p>
            </p:txBody>
          </p:sp>
          <p:sp>
            <p:nvSpPr>
              <p:cNvPr id="49" name="Freeform 1284">
                <a:extLst>
                  <a:ext uri="{FF2B5EF4-FFF2-40B4-BE49-F238E27FC236}">
                    <a16:creationId xmlns:a16="http://schemas.microsoft.com/office/drawing/2014/main" id="{D626CF5B-7408-4C8A-66EF-AA9E4BC60DD6}"/>
                  </a:ext>
                </a:extLst>
              </p:cNvPr>
              <p:cNvSpPr>
                <a:spLocks/>
              </p:cNvSpPr>
              <p:nvPr/>
            </p:nvSpPr>
            <p:spPr bwMode="auto">
              <a:xfrm>
                <a:off x="3838575" y="3919538"/>
                <a:ext cx="53975" cy="57150"/>
              </a:xfrm>
              <a:custGeom>
                <a:avLst/>
                <a:gdLst/>
                <a:ahLst/>
                <a:cxnLst>
                  <a:cxn ang="0">
                    <a:pos x="34" y="20"/>
                  </a:cxn>
                  <a:cxn ang="0">
                    <a:pos x="26" y="36"/>
                  </a:cxn>
                  <a:cxn ang="0">
                    <a:pos x="8" y="31"/>
                  </a:cxn>
                  <a:cxn ang="0">
                    <a:pos x="0" y="20"/>
                  </a:cxn>
                  <a:cxn ang="0">
                    <a:pos x="8" y="0"/>
                  </a:cxn>
                  <a:cxn ang="0">
                    <a:pos x="17" y="0"/>
                  </a:cxn>
                  <a:cxn ang="0">
                    <a:pos x="21" y="5"/>
                  </a:cxn>
                  <a:cxn ang="0">
                    <a:pos x="34" y="5"/>
                  </a:cxn>
                  <a:cxn ang="0">
                    <a:pos x="30" y="15"/>
                  </a:cxn>
                  <a:cxn ang="0">
                    <a:pos x="34" y="20"/>
                  </a:cxn>
                </a:cxnLst>
                <a:rect l="0" t="0" r="r" b="b"/>
                <a:pathLst>
                  <a:path w="34" h="36">
                    <a:moveTo>
                      <a:pt x="34" y="20"/>
                    </a:moveTo>
                    <a:lnTo>
                      <a:pt x="26" y="36"/>
                    </a:lnTo>
                    <a:lnTo>
                      <a:pt x="8" y="31"/>
                    </a:lnTo>
                    <a:lnTo>
                      <a:pt x="0" y="20"/>
                    </a:lnTo>
                    <a:lnTo>
                      <a:pt x="8" y="0"/>
                    </a:lnTo>
                    <a:lnTo>
                      <a:pt x="17" y="0"/>
                    </a:lnTo>
                    <a:lnTo>
                      <a:pt x="21" y="5"/>
                    </a:lnTo>
                    <a:lnTo>
                      <a:pt x="34" y="5"/>
                    </a:lnTo>
                    <a:lnTo>
                      <a:pt x="30" y="15"/>
                    </a:lnTo>
                    <a:lnTo>
                      <a:pt x="34" y="20"/>
                    </a:lnTo>
                    <a:close/>
                  </a:path>
                </a:pathLst>
              </a:custGeom>
              <a:solidFill>
                <a:srgbClr val="FFFBC3"/>
              </a:solidFill>
              <a:ln w="6350">
                <a:solidFill>
                  <a:srgbClr val="000000"/>
                </a:solidFill>
                <a:prstDash val="solid"/>
                <a:round/>
                <a:headEnd/>
                <a:tailEnd/>
              </a:ln>
            </p:spPr>
            <p:txBody>
              <a:bodyPr/>
              <a:lstStyle/>
              <a:p>
                <a:endParaRPr lang="en-US" dirty="0"/>
              </a:p>
            </p:txBody>
          </p:sp>
          <p:sp>
            <p:nvSpPr>
              <p:cNvPr id="50" name="Freeform 1285">
                <a:extLst>
                  <a:ext uri="{FF2B5EF4-FFF2-40B4-BE49-F238E27FC236}">
                    <a16:creationId xmlns:a16="http://schemas.microsoft.com/office/drawing/2014/main" id="{C75C4A04-63B9-2E42-AAB2-0BEC5F443501}"/>
                  </a:ext>
                </a:extLst>
              </p:cNvPr>
              <p:cNvSpPr>
                <a:spLocks/>
              </p:cNvSpPr>
              <p:nvPr/>
            </p:nvSpPr>
            <p:spPr bwMode="auto">
              <a:xfrm>
                <a:off x="5326063" y="3935413"/>
                <a:ext cx="366712" cy="387350"/>
              </a:xfrm>
              <a:custGeom>
                <a:avLst/>
                <a:gdLst/>
                <a:ahLst/>
                <a:cxnLst>
                  <a:cxn ang="0">
                    <a:pos x="197" y="244"/>
                  </a:cxn>
                  <a:cxn ang="0">
                    <a:pos x="189" y="228"/>
                  </a:cxn>
                  <a:cxn ang="0">
                    <a:pos x="180" y="218"/>
                  </a:cxn>
                  <a:cxn ang="0">
                    <a:pos x="176" y="208"/>
                  </a:cxn>
                  <a:cxn ang="0">
                    <a:pos x="159" y="208"/>
                  </a:cxn>
                  <a:cxn ang="0">
                    <a:pos x="150" y="208"/>
                  </a:cxn>
                  <a:cxn ang="0">
                    <a:pos x="137" y="213"/>
                  </a:cxn>
                  <a:cxn ang="0">
                    <a:pos x="124" y="208"/>
                  </a:cxn>
                  <a:cxn ang="0">
                    <a:pos x="107" y="213"/>
                  </a:cxn>
                  <a:cxn ang="0">
                    <a:pos x="107" y="193"/>
                  </a:cxn>
                  <a:cxn ang="0">
                    <a:pos x="73" y="183"/>
                  </a:cxn>
                  <a:cxn ang="0">
                    <a:pos x="60" y="168"/>
                  </a:cxn>
                  <a:cxn ang="0">
                    <a:pos x="65" y="162"/>
                  </a:cxn>
                  <a:cxn ang="0">
                    <a:pos x="65" y="142"/>
                  </a:cxn>
                  <a:cxn ang="0">
                    <a:pos x="47" y="122"/>
                  </a:cxn>
                  <a:cxn ang="0">
                    <a:pos x="43" y="112"/>
                  </a:cxn>
                  <a:cxn ang="0">
                    <a:pos x="39" y="92"/>
                  </a:cxn>
                  <a:cxn ang="0">
                    <a:pos x="17" y="81"/>
                  </a:cxn>
                  <a:cxn ang="0">
                    <a:pos x="17" y="71"/>
                  </a:cxn>
                  <a:cxn ang="0">
                    <a:pos x="0" y="51"/>
                  </a:cxn>
                  <a:cxn ang="0">
                    <a:pos x="9" y="26"/>
                  </a:cxn>
                  <a:cxn ang="0">
                    <a:pos x="22" y="21"/>
                  </a:cxn>
                  <a:cxn ang="0">
                    <a:pos x="22" y="10"/>
                  </a:cxn>
                  <a:cxn ang="0">
                    <a:pos x="30" y="0"/>
                  </a:cxn>
                  <a:cxn ang="0">
                    <a:pos x="39" y="10"/>
                  </a:cxn>
                  <a:cxn ang="0">
                    <a:pos x="43" y="5"/>
                  </a:cxn>
                  <a:cxn ang="0">
                    <a:pos x="52" y="10"/>
                  </a:cxn>
                  <a:cxn ang="0">
                    <a:pos x="56" y="31"/>
                  </a:cxn>
                  <a:cxn ang="0">
                    <a:pos x="60" y="36"/>
                  </a:cxn>
                  <a:cxn ang="0">
                    <a:pos x="69" y="41"/>
                  </a:cxn>
                  <a:cxn ang="0">
                    <a:pos x="77" y="31"/>
                  </a:cxn>
                  <a:cxn ang="0">
                    <a:pos x="86" y="41"/>
                  </a:cxn>
                  <a:cxn ang="0">
                    <a:pos x="103" y="46"/>
                  </a:cxn>
                  <a:cxn ang="0">
                    <a:pos x="112" y="56"/>
                  </a:cxn>
                  <a:cxn ang="0">
                    <a:pos x="120" y="81"/>
                  </a:cxn>
                  <a:cxn ang="0">
                    <a:pos x="124" y="102"/>
                  </a:cxn>
                  <a:cxn ang="0">
                    <a:pos x="137" y="107"/>
                  </a:cxn>
                  <a:cxn ang="0">
                    <a:pos x="150" y="127"/>
                  </a:cxn>
                  <a:cxn ang="0">
                    <a:pos x="167" y="137"/>
                  </a:cxn>
                  <a:cxn ang="0">
                    <a:pos x="210" y="208"/>
                  </a:cxn>
                  <a:cxn ang="0">
                    <a:pos x="231" y="223"/>
                  </a:cxn>
                  <a:cxn ang="0">
                    <a:pos x="210" y="228"/>
                  </a:cxn>
                  <a:cxn ang="0">
                    <a:pos x="197" y="244"/>
                  </a:cxn>
                </a:cxnLst>
                <a:rect l="0" t="0" r="r" b="b"/>
                <a:pathLst>
                  <a:path w="231" h="244">
                    <a:moveTo>
                      <a:pt x="197" y="244"/>
                    </a:moveTo>
                    <a:lnTo>
                      <a:pt x="189" y="228"/>
                    </a:lnTo>
                    <a:lnTo>
                      <a:pt x="180" y="218"/>
                    </a:lnTo>
                    <a:lnTo>
                      <a:pt x="176" y="208"/>
                    </a:lnTo>
                    <a:lnTo>
                      <a:pt x="159" y="208"/>
                    </a:lnTo>
                    <a:lnTo>
                      <a:pt x="150" y="208"/>
                    </a:lnTo>
                    <a:lnTo>
                      <a:pt x="137" y="213"/>
                    </a:lnTo>
                    <a:lnTo>
                      <a:pt x="124" y="208"/>
                    </a:lnTo>
                    <a:lnTo>
                      <a:pt x="107" y="213"/>
                    </a:lnTo>
                    <a:lnTo>
                      <a:pt x="107" y="193"/>
                    </a:lnTo>
                    <a:lnTo>
                      <a:pt x="73" y="183"/>
                    </a:lnTo>
                    <a:lnTo>
                      <a:pt x="60" y="168"/>
                    </a:lnTo>
                    <a:lnTo>
                      <a:pt x="65" y="162"/>
                    </a:lnTo>
                    <a:lnTo>
                      <a:pt x="65" y="142"/>
                    </a:lnTo>
                    <a:lnTo>
                      <a:pt x="47" y="122"/>
                    </a:lnTo>
                    <a:lnTo>
                      <a:pt x="43" y="112"/>
                    </a:lnTo>
                    <a:lnTo>
                      <a:pt x="39" y="92"/>
                    </a:lnTo>
                    <a:lnTo>
                      <a:pt x="17" y="81"/>
                    </a:lnTo>
                    <a:lnTo>
                      <a:pt x="17" y="71"/>
                    </a:lnTo>
                    <a:lnTo>
                      <a:pt x="0" y="51"/>
                    </a:lnTo>
                    <a:lnTo>
                      <a:pt x="9" y="26"/>
                    </a:lnTo>
                    <a:lnTo>
                      <a:pt x="22" y="21"/>
                    </a:lnTo>
                    <a:lnTo>
                      <a:pt x="22" y="10"/>
                    </a:lnTo>
                    <a:lnTo>
                      <a:pt x="30" y="0"/>
                    </a:lnTo>
                    <a:lnTo>
                      <a:pt x="39" y="10"/>
                    </a:lnTo>
                    <a:lnTo>
                      <a:pt x="43" y="5"/>
                    </a:lnTo>
                    <a:lnTo>
                      <a:pt x="52" y="10"/>
                    </a:lnTo>
                    <a:lnTo>
                      <a:pt x="56" y="31"/>
                    </a:lnTo>
                    <a:lnTo>
                      <a:pt x="60" y="36"/>
                    </a:lnTo>
                    <a:lnTo>
                      <a:pt x="69" y="41"/>
                    </a:lnTo>
                    <a:lnTo>
                      <a:pt x="77" y="31"/>
                    </a:lnTo>
                    <a:lnTo>
                      <a:pt x="86" y="41"/>
                    </a:lnTo>
                    <a:lnTo>
                      <a:pt x="103" y="46"/>
                    </a:lnTo>
                    <a:lnTo>
                      <a:pt x="112" y="56"/>
                    </a:lnTo>
                    <a:lnTo>
                      <a:pt x="120" y="81"/>
                    </a:lnTo>
                    <a:lnTo>
                      <a:pt x="124" y="102"/>
                    </a:lnTo>
                    <a:lnTo>
                      <a:pt x="137" y="107"/>
                    </a:lnTo>
                    <a:lnTo>
                      <a:pt x="150" y="127"/>
                    </a:lnTo>
                    <a:lnTo>
                      <a:pt x="167" y="137"/>
                    </a:lnTo>
                    <a:lnTo>
                      <a:pt x="210" y="208"/>
                    </a:lnTo>
                    <a:lnTo>
                      <a:pt x="231" y="223"/>
                    </a:lnTo>
                    <a:lnTo>
                      <a:pt x="210" y="228"/>
                    </a:lnTo>
                    <a:lnTo>
                      <a:pt x="197" y="244"/>
                    </a:lnTo>
                    <a:close/>
                  </a:path>
                </a:pathLst>
              </a:custGeom>
              <a:solidFill>
                <a:srgbClr val="FFFBC3"/>
              </a:solidFill>
              <a:ln w="6350">
                <a:solidFill>
                  <a:srgbClr val="000000"/>
                </a:solidFill>
                <a:prstDash val="solid"/>
                <a:round/>
                <a:headEnd/>
                <a:tailEnd/>
              </a:ln>
            </p:spPr>
            <p:txBody>
              <a:bodyPr/>
              <a:lstStyle/>
              <a:p>
                <a:endParaRPr lang="en-US" dirty="0"/>
              </a:p>
            </p:txBody>
          </p:sp>
          <p:sp>
            <p:nvSpPr>
              <p:cNvPr id="51" name="Freeform 1286">
                <a:extLst>
                  <a:ext uri="{FF2B5EF4-FFF2-40B4-BE49-F238E27FC236}">
                    <a16:creationId xmlns:a16="http://schemas.microsoft.com/office/drawing/2014/main" id="{51375890-B8D1-9951-0ED2-968889CF8D91}"/>
                  </a:ext>
                </a:extLst>
              </p:cNvPr>
              <p:cNvSpPr>
                <a:spLocks/>
              </p:cNvSpPr>
              <p:nvPr/>
            </p:nvSpPr>
            <p:spPr bwMode="auto">
              <a:xfrm>
                <a:off x="4456113" y="3943350"/>
                <a:ext cx="469900" cy="379413"/>
              </a:xfrm>
              <a:custGeom>
                <a:avLst/>
                <a:gdLst/>
                <a:ahLst/>
                <a:cxnLst>
                  <a:cxn ang="0">
                    <a:pos x="116" y="142"/>
                  </a:cxn>
                  <a:cxn ang="0">
                    <a:pos x="48" y="112"/>
                  </a:cxn>
                  <a:cxn ang="0">
                    <a:pos x="39" y="102"/>
                  </a:cxn>
                  <a:cxn ang="0">
                    <a:pos x="0" y="81"/>
                  </a:cxn>
                  <a:cxn ang="0">
                    <a:pos x="48" y="16"/>
                  </a:cxn>
                  <a:cxn ang="0">
                    <a:pos x="56" y="16"/>
                  </a:cxn>
                  <a:cxn ang="0">
                    <a:pos x="77" y="5"/>
                  </a:cxn>
                  <a:cxn ang="0">
                    <a:pos x="86" y="11"/>
                  </a:cxn>
                  <a:cxn ang="0">
                    <a:pos x="99" y="0"/>
                  </a:cxn>
                  <a:cxn ang="0">
                    <a:pos x="120" y="11"/>
                  </a:cxn>
                  <a:cxn ang="0">
                    <a:pos x="137" y="5"/>
                  </a:cxn>
                  <a:cxn ang="0">
                    <a:pos x="146" y="11"/>
                  </a:cxn>
                  <a:cxn ang="0">
                    <a:pos x="155" y="21"/>
                  </a:cxn>
                  <a:cxn ang="0">
                    <a:pos x="167" y="21"/>
                  </a:cxn>
                  <a:cxn ang="0">
                    <a:pos x="202" y="26"/>
                  </a:cxn>
                  <a:cxn ang="0">
                    <a:pos x="214" y="31"/>
                  </a:cxn>
                  <a:cxn ang="0">
                    <a:pos x="219" y="26"/>
                  </a:cxn>
                  <a:cxn ang="0">
                    <a:pos x="223" y="31"/>
                  </a:cxn>
                  <a:cxn ang="0">
                    <a:pos x="236" y="41"/>
                  </a:cxn>
                  <a:cxn ang="0">
                    <a:pos x="249" y="46"/>
                  </a:cxn>
                  <a:cxn ang="0">
                    <a:pos x="249" y="51"/>
                  </a:cxn>
                  <a:cxn ang="0">
                    <a:pos x="266" y="61"/>
                  </a:cxn>
                  <a:cxn ang="0">
                    <a:pos x="266" y="71"/>
                  </a:cxn>
                  <a:cxn ang="0">
                    <a:pos x="274" y="71"/>
                  </a:cxn>
                  <a:cxn ang="0">
                    <a:pos x="283" y="81"/>
                  </a:cxn>
                  <a:cxn ang="0">
                    <a:pos x="296" y="81"/>
                  </a:cxn>
                  <a:cxn ang="0">
                    <a:pos x="240" y="239"/>
                  </a:cxn>
                  <a:cxn ang="0">
                    <a:pos x="223" y="228"/>
                  </a:cxn>
                  <a:cxn ang="0">
                    <a:pos x="189" y="223"/>
                  </a:cxn>
                  <a:cxn ang="0">
                    <a:pos x="180" y="213"/>
                  </a:cxn>
                  <a:cxn ang="0">
                    <a:pos x="172" y="178"/>
                  </a:cxn>
                  <a:cxn ang="0">
                    <a:pos x="150" y="168"/>
                  </a:cxn>
                  <a:cxn ang="0">
                    <a:pos x="133" y="147"/>
                  </a:cxn>
                  <a:cxn ang="0">
                    <a:pos x="116" y="142"/>
                  </a:cxn>
                </a:cxnLst>
                <a:rect l="0" t="0" r="r" b="b"/>
                <a:pathLst>
                  <a:path w="296" h="239">
                    <a:moveTo>
                      <a:pt x="116" y="142"/>
                    </a:moveTo>
                    <a:lnTo>
                      <a:pt x="48" y="112"/>
                    </a:lnTo>
                    <a:lnTo>
                      <a:pt x="39" y="102"/>
                    </a:lnTo>
                    <a:lnTo>
                      <a:pt x="0" y="81"/>
                    </a:lnTo>
                    <a:lnTo>
                      <a:pt x="48" y="16"/>
                    </a:lnTo>
                    <a:lnTo>
                      <a:pt x="56" y="16"/>
                    </a:lnTo>
                    <a:lnTo>
                      <a:pt x="77" y="5"/>
                    </a:lnTo>
                    <a:lnTo>
                      <a:pt x="86" y="11"/>
                    </a:lnTo>
                    <a:lnTo>
                      <a:pt x="99" y="0"/>
                    </a:lnTo>
                    <a:lnTo>
                      <a:pt x="120" y="11"/>
                    </a:lnTo>
                    <a:lnTo>
                      <a:pt x="137" y="5"/>
                    </a:lnTo>
                    <a:lnTo>
                      <a:pt x="146" y="11"/>
                    </a:lnTo>
                    <a:lnTo>
                      <a:pt x="155" y="21"/>
                    </a:lnTo>
                    <a:lnTo>
                      <a:pt x="167" y="21"/>
                    </a:lnTo>
                    <a:lnTo>
                      <a:pt x="202" y="26"/>
                    </a:lnTo>
                    <a:lnTo>
                      <a:pt x="214" y="31"/>
                    </a:lnTo>
                    <a:lnTo>
                      <a:pt x="219" y="26"/>
                    </a:lnTo>
                    <a:lnTo>
                      <a:pt x="223" y="31"/>
                    </a:lnTo>
                    <a:lnTo>
                      <a:pt x="236" y="41"/>
                    </a:lnTo>
                    <a:lnTo>
                      <a:pt x="249" y="46"/>
                    </a:lnTo>
                    <a:lnTo>
                      <a:pt x="249" y="51"/>
                    </a:lnTo>
                    <a:lnTo>
                      <a:pt x="266" y="61"/>
                    </a:lnTo>
                    <a:lnTo>
                      <a:pt x="266" y="71"/>
                    </a:lnTo>
                    <a:lnTo>
                      <a:pt x="274" y="71"/>
                    </a:lnTo>
                    <a:lnTo>
                      <a:pt x="283" y="81"/>
                    </a:lnTo>
                    <a:lnTo>
                      <a:pt x="296" y="81"/>
                    </a:lnTo>
                    <a:lnTo>
                      <a:pt x="240" y="239"/>
                    </a:lnTo>
                    <a:lnTo>
                      <a:pt x="223" y="228"/>
                    </a:lnTo>
                    <a:lnTo>
                      <a:pt x="189" y="223"/>
                    </a:lnTo>
                    <a:lnTo>
                      <a:pt x="180" y="213"/>
                    </a:lnTo>
                    <a:lnTo>
                      <a:pt x="172" y="178"/>
                    </a:lnTo>
                    <a:lnTo>
                      <a:pt x="150" y="168"/>
                    </a:lnTo>
                    <a:lnTo>
                      <a:pt x="133" y="147"/>
                    </a:lnTo>
                    <a:lnTo>
                      <a:pt x="116" y="142"/>
                    </a:lnTo>
                    <a:close/>
                  </a:path>
                </a:pathLst>
              </a:custGeom>
              <a:solidFill>
                <a:srgbClr val="FFFBC3"/>
              </a:solidFill>
              <a:ln w="6350">
                <a:solidFill>
                  <a:srgbClr val="000000"/>
                </a:solidFill>
                <a:prstDash val="solid"/>
                <a:round/>
                <a:headEnd/>
                <a:tailEnd/>
              </a:ln>
            </p:spPr>
            <p:txBody>
              <a:bodyPr/>
              <a:lstStyle/>
              <a:p>
                <a:endParaRPr lang="en-US" dirty="0"/>
              </a:p>
            </p:txBody>
          </p:sp>
          <p:sp>
            <p:nvSpPr>
              <p:cNvPr id="52" name="Freeform 1287">
                <a:extLst>
                  <a:ext uri="{FF2B5EF4-FFF2-40B4-BE49-F238E27FC236}">
                    <a16:creationId xmlns:a16="http://schemas.microsoft.com/office/drawing/2014/main" id="{BAAAE993-1B25-EAFA-0C64-1DA8A11BA26F}"/>
                  </a:ext>
                </a:extLst>
              </p:cNvPr>
              <p:cNvSpPr>
                <a:spLocks/>
              </p:cNvSpPr>
              <p:nvPr/>
            </p:nvSpPr>
            <p:spPr bwMode="auto">
              <a:xfrm>
                <a:off x="5489575" y="3984625"/>
                <a:ext cx="339725" cy="280988"/>
              </a:xfrm>
              <a:custGeom>
                <a:avLst/>
                <a:gdLst/>
                <a:ahLst/>
                <a:cxnLst>
                  <a:cxn ang="0">
                    <a:pos x="154" y="177"/>
                  </a:cxn>
                  <a:cxn ang="0">
                    <a:pos x="86" y="111"/>
                  </a:cxn>
                  <a:cxn ang="0">
                    <a:pos x="64" y="106"/>
                  </a:cxn>
                  <a:cxn ang="0">
                    <a:pos x="47" y="96"/>
                  </a:cxn>
                  <a:cxn ang="0">
                    <a:pos x="34" y="76"/>
                  </a:cxn>
                  <a:cxn ang="0">
                    <a:pos x="21" y="71"/>
                  </a:cxn>
                  <a:cxn ang="0">
                    <a:pos x="17" y="50"/>
                  </a:cxn>
                  <a:cxn ang="0">
                    <a:pos x="9" y="25"/>
                  </a:cxn>
                  <a:cxn ang="0">
                    <a:pos x="0" y="15"/>
                  </a:cxn>
                  <a:cxn ang="0">
                    <a:pos x="13" y="5"/>
                  </a:cxn>
                  <a:cxn ang="0">
                    <a:pos x="34" y="0"/>
                  </a:cxn>
                  <a:cxn ang="0">
                    <a:pos x="64" y="30"/>
                  </a:cxn>
                  <a:cxn ang="0">
                    <a:pos x="73" y="30"/>
                  </a:cxn>
                  <a:cxn ang="0">
                    <a:pos x="90" y="45"/>
                  </a:cxn>
                  <a:cxn ang="0">
                    <a:pos x="90" y="61"/>
                  </a:cxn>
                  <a:cxn ang="0">
                    <a:pos x="111" y="66"/>
                  </a:cxn>
                  <a:cxn ang="0">
                    <a:pos x="120" y="71"/>
                  </a:cxn>
                  <a:cxn ang="0">
                    <a:pos x="141" y="71"/>
                  </a:cxn>
                  <a:cxn ang="0">
                    <a:pos x="150" y="81"/>
                  </a:cxn>
                  <a:cxn ang="0">
                    <a:pos x="188" y="106"/>
                  </a:cxn>
                  <a:cxn ang="0">
                    <a:pos x="197" y="131"/>
                  </a:cxn>
                  <a:cxn ang="0">
                    <a:pos x="197" y="142"/>
                  </a:cxn>
                  <a:cxn ang="0">
                    <a:pos x="206" y="147"/>
                  </a:cxn>
                  <a:cxn ang="0">
                    <a:pos x="214" y="152"/>
                  </a:cxn>
                  <a:cxn ang="0">
                    <a:pos x="184" y="157"/>
                  </a:cxn>
                  <a:cxn ang="0">
                    <a:pos x="176" y="172"/>
                  </a:cxn>
                  <a:cxn ang="0">
                    <a:pos x="154" y="177"/>
                  </a:cxn>
                </a:cxnLst>
                <a:rect l="0" t="0" r="r" b="b"/>
                <a:pathLst>
                  <a:path w="214" h="177">
                    <a:moveTo>
                      <a:pt x="154" y="177"/>
                    </a:moveTo>
                    <a:lnTo>
                      <a:pt x="86" y="111"/>
                    </a:lnTo>
                    <a:lnTo>
                      <a:pt x="64" y="106"/>
                    </a:lnTo>
                    <a:lnTo>
                      <a:pt x="47" y="96"/>
                    </a:lnTo>
                    <a:lnTo>
                      <a:pt x="34" y="76"/>
                    </a:lnTo>
                    <a:lnTo>
                      <a:pt x="21" y="71"/>
                    </a:lnTo>
                    <a:lnTo>
                      <a:pt x="17" y="50"/>
                    </a:lnTo>
                    <a:lnTo>
                      <a:pt x="9" y="25"/>
                    </a:lnTo>
                    <a:lnTo>
                      <a:pt x="0" y="15"/>
                    </a:lnTo>
                    <a:lnTo>
                      <a:pt x="13" y="5"/>
                    </a:lnTo>
                    <a:lnTo>
                      <a:pt x="34" y="0"/>
                    </a:lnTo>
                    <a:lnTo>
                      <a:pt x="64" y="30"/>
                    </a:lnTo>
                    <a:lnTo>
                      <a:pt x="73" y="30"/>
                    </a:lnTo>
                    <a:lnTo>
                      <a:pt x="90" y="45"/>
                    </a:lnTo>
                    <a:lnTo>
                      <a:pt x="90" y="61"/>
                    </a:lnTo>
                    <a:lnTo>
                      <a:pt x="111" y="66"/>
                    </a:lnTo>
                    <a:lnTo>
                      <a:pt x="120" y="71"/>
                    </a:lnTo>
                    <a:lnTo>
                      <a:pt x="141" y="71"/>
                    </a:lnTo>
                    <a:lnTo>
                      <a:pt x="150" y="81"/>
                    </a:lnTo>
                    <a:lnTo>
                      <a:pt x="188" y="106"/>
                    </a:lnTo>
                    <a:lnTo>
                      <a:pt x="197" y="131"/>
                    </a:lnTo>
                    <a:lnTo>
                      <a:pt x="197" y="142"/>
                    </a:lnTo>
                    <a:lnTo>
                      <a:pt x="206" y="147"/>
                    </a:lnTo>
                    <a:lnTo>
                      <a:pt x="214" y="152"/>
                    </a:lnTo>
                    <a:lnTo>
                      <a:pt x="184" y="157"/>
                    </a:lnTo>
                    <a:lnTo>
                      <a:pt x="176" y="172"/>
                    </a:lnTo>
                    <a:lnTo>
                      <a:pt x="154" y="177"/>
                    </a:lnTo>
                    <a:close/>
                  </a:path>
                </a:pathLst>
              </a:custGeom>
              <a:solidFill>
                <a:srgbClr val="FFFBC3"/>
              </a:solidFill>
              <a:ln w="6350">
                <a:solidFill>
                  <a:srgbClr val="000000"/>
                </a:solidFill>
                <a:prstDash val="solid"/>
                <a:round/>
                <a:headEnd/>
                <a:tailEnd/>
              </a:ln>
            </p:spPr>
            <p:txBody>
              <a:bodyPr/>
              <a:lstStyle/>
              <a:p>
                <a:endParaRPr lang="en-US" dirty="0"/>
              </a:p>
            </p:txBody>
          </p:sp>
          <p:sp>
            <p:nvSpPr>
              <p:cNvPr id="53" name="Freeform 1288">
                <a:extLst>
                  <a:ext uri="{FF2B5EF4-FFF2-40B4-BE49-F238E27FC236}">
                    <a16:creationId xmlns:a16="http://schemas.microsoft.com/office/drawing/2014/main" id="{76287EA6-CB9C-A792-2D39-1AE4A9441E56}"/>
                  </a:ext>
                </a:extLst>
              </p:cNvPr>
              <p:cNvSpPr>
                <a:spLocks/>
              </p:cNvSpPr>
              <p:nvPr/>
            </p:nvSpPr>
            <p:spPr bwMode="auto">
              <a:xfrm>
                <a:off x="3981450" y="4000500"/>
                <a:ext cx="53975" cy="39688"/>
              </a:xfrm>
              <a:custGeom>
                <a:avLst/>
                <a:gdLst/>
                <a:ahLst/>
                <a:cxnLst>
                  <a:cxn ang="0">
                    <a:pos x="34" y="5"/>
                  </a:cxn>
                  <a:cxn ang="0">
                    <a:pos x="34" y="10"/>
                  </a:cxn>
                  <a:cxn ang="0">
                    <a:pos x="30" y="20"/>
                  </a:cxn>
                  <a:cxn ang="0">
                    <a:pos x="13" y="25"/>
                  </a:cxn>
                  <a:cxn ang="0">
                    <a:pos x="4" y="20"/>
                  </a:cxn>
                  <a:cxn ang="0">
                    <a:pos x="0" y="5"/>
                  </a:cxn>
                  <a:cxn ang="0">
                    <a:pos x="21" y="0"/>
                  </a:cxn>
                  <a:cxn ang="0">
                    <a:pos x="34" y="5"/>
                  </a:cxn>
                </a:cxnLst>
                <a:rect l="0" t="0" r="r" b="b"/>
                <a:pathLst>
                  <a:path w="34" h="25">
                    <a:moveTo>
                      <a:pt x="34" y="5"/>
                    </a:moveTo>
                    <a:lnTo>
                      <a:pt x="34" y="10"/>
                    </a:lnTo>
                    <a:lnTo>
                      <a:pt x="30" y="20"/>
                    </a:lnTo>
                    <a:lnTo>
                      <a:pt x="13" y="25"/>
                    </a:lnTo>
                    <a:lnTo>
                      <a:pt x="4" y="20"/>
                    </a:lnTo>
                    <a:lnTo>
                      <a:pt x="0" y="5"/>
                    </a:lnTo>
                    <a:lnTo>
                      <a:pt x="21" y="0"/>
                    </a:lnTo>
                    <a:lnTo>
                      <a:pt x="34" y="5"/>
                    </a:lnTo>
                    <a:close/>
                  </a:path>
                </a:pathLst>
              </a:custGeom>
              <a:solidFill>
                <a:srgbClr val="FFFBC3"/>
              </a:solidFill>
              <a:ln w="6350">
                <a:solidFill>
                  <a:srgbClr val="000000"/>
                </a:solidFill>
                <a:prstDash val="solid"/>
                <a:round/>
                <a:headEnd/>
                <a:tailEnd/>
              </a:ln>
            </p:spPr>
            <p:txBody>
              <a:bodyPr/>
              <a:lstStyle/>
              <a:p>
                <a:endParaRPr lang="en-US" dirty="0"/>
              </a:p>
            </p:txBody>
          </p:sp>
          <p:sp>
            <p:nvSpPr>
              <p:cNvPr id="54" name="Freeform 1289">
                <a:extLst>
                  <a:ext uri="{FF2B5EF4-FFF2-40B4-BE49-F238E27FC236}">
                    <a16:creationId xmlns:a16="http://schemas.microsoft.com/office/drawing/2014/main" id="{FD807241-E8BC-853B-8317-AF703CA17B59}"/>
                  </a:ext>
                </a:extLst>
              </p:cNvPr>
              <p:cNvSpPr>
                <a:spLocks noEditPoints="1"/>
              </p:cNvSpPr>
              <p:nvPr/>
            </p:nvSpPr>
            <p:spPr bwMode="auto">
              <a:xfrm>
                <a:off x="3403600" y="4008438"/>
                <a:ext cx="414338" cy="490537"/>
              </a:xfrm>
              <a:custGeom>
                <a:avLst/>
                <a:gdLst/>
                <a:ahLst/>
                <a:cxnLst>
                  <a:cxn ang="0">
                    <a:pos x="116" y="263"/>
                  </a:cxn>
                  <a:cxn ang="0">
                    <a:pos x="107" y="274"/>
                  </a:cxn>
                  <a:cxn ang="0">
                    <a:pos x="116" y="294"/>
                  </a:cxn>
                  <a:cxn ang="0">
                    <a:pos x="103" y="304"/>
                  </a:cxn>
                  <a:cxn ang="0">
                    <a:pos x="86" y="309"/>
                  </a:cxn>
                  <a:cxn ang="0">
                    <a:pos x="47" y="284"/>
                  </a:cxn>
                  <a:cxn ang="0">
                    <a:pos x="51" y="274"/>
                  </a:cxn>
                  <a:cxn ang="0">
                    <a:pos x="0" y="238"/>
                  </a:cxn>
                  <a:cxn ang="0">
                    <a:pos x="9" y="223"/>
                  </a:cxn>
                  <a:cxn ang="0">
                    <a:pos x="4" y="218"/>
                  </a:cxn>
                  <a:cxn ang="0">
                    <a:pos x="0" y="198"/>
                  </a:cxn>
                  <a:cxn ang="0">
                    <a:pos x="4" y="182"/>
                  </a:cxn>
                  <a:cxn ang="0">
                    <a:pos x="30" y="127"/>
                  </a:cxn>
                  <a:cxn ang="0">
                    <a:pos x="39" y="127"/>
                  </a:cxn>
                  <a:cxn ang="0">
                    <a:pos x="17" y="116"/>
                  </a:cxn>
                  <a:cxn ang="0">
                    <a:pos x="34" y="86"/>
                  </a:cxn>
                  <a:cxn ang="0">
                    <a:pos x="64" y="56"/>
                  </a:cxn>
                  <a:cxn ang="0">
                    <a:pos x="77" y="30"/>
                  </a:cxn>
                  <a:cxn ang="0">
                    <a:pos x="77" y="20"/>
                  </a:cxn>
                  <a:cxn ang="0">
                    <a:pos x="94" y="0"/>
                  </a:cxn>
                  <a:cxn ang="0">
                    <a:pos x="244" y="96"/>
                  </a:cxn>
                  <a:cxn ang="0">
                    <a:pos x="257" y="111"/>
                  </a:cxn>
                  <a:cxn ang="0">
                    <a:pos x="261" y="127"/>
                  </a:cxn>
                  <a:cxn ang="0">
                    <a:pos x="248" y="157"/>
                  </a:cxn>
                  <a:cxn ang="0">
                    <a:pos x="240" y="162"/>
                  </a:cxn>
                  <a:cxn ang="0">
                    <a:pos x="231" y="167"/>
                  </a:cxn>
                  <a:cxn ang="0">
                    <a:pos x="214" y="157"/>
                  </a:cxn>
                  <a:cxn ang="0">
                    <a:pos x="205" y="157"/>
                  </a:cxn>
                  <a:cxn ang="0">
                    <a:pos x="193" y="172"/>
                  </a:cxn>
                  <a:cxn ang="0">
                    <a:pos x="193" y="182"/>
                  </a:cxn>
                  <a:cxn ang="0">
                    <a:pos x="180" y="192"/>
                  </a:cxn>
                  <a:cxn ang="0">
                    <a:pos x="180" y="203"/>
                  </a:cxn>
                  <a:cxn ang="0">
                    <a:pos x="175" y="208"/>
                  </a:cxn>
                  <a:cxn ang="0">
                    <a:pos x="171" y="223"/>
                  </a:cxn>
                  <a:cxn ang="0">
                    <a:pos x="163" y="228"/>
                  </a:cxn>
                  <a:cxn ang="0">
                    <a:pos x="158" y="238"/>
                  </a:cxn>
                  <a:cxn ang="0">
                    <a:pos x="137" y="258"/>
                  </a:cxn>
                  <a:cxn ang="0">
                    <a:pos x="116" y="263"/>
                  </a:cxn>
                  <a:cxn ang="0">
                    <a:pos x="163" y="213"/>
                  </a:cxn>
                  <a:cxn ang="0">
                    <a:pos x="167" y="192"/>
                  </a:cxn>
                  <a:cxn ang="0">
                    <a:pos x="154" y="198"/>
                  </a:cxn>
                  <a:cxn ang="0">
                    <a:pos x="141" y="208"/>
                  </a:cxn>
                  <a:cxn ang="0">
                    <a:pos x="141" y="213"/>
                  </a:cxn>
                  <a:cxn ang="0">
                    <a:pos x="150" y="213"/>
                  </a:cxn>
                  <a:cxn ang="0">
                    <a:pos x="163" y="213"/>
                  </a:cxn>
                  <a:cxn ang="0">
                    <a:pos x="124" y="162"/>
                  </a:cxn>
                  <a:cxn ang="0">
                    <a:pos x="103" y="162"/>
                  </a:cxn>
                  <a:cxn ang="0">
                    <a:pos x="103" y="177"/>
                  </a:cxn>
                  <a:cxn ang="0">
                    <a:pos x="107" y="182"/>
                  </a:cxn>
                  <a:cxn ang="0">
                    <a:pos x="120" y="182"/>
                  </a:cxn>
                  <a:cxn ang="0">
                    <a:pos x="124" y="162"/>
                  </a:cxn>
                </a:cxnLst>
                <a:rect l="0" t="0" r="r" b="b"/>
                <a:pathLst>
                  <a:path w="261" h="309">
                    <a:moveTo>
                      <a:pt x="116" y="263"/>
                    </a:moveTo>
                    <a:lnTo>
                      <a:pt x="107" y="274"/>
                    </a:lnTo>
                    <a:lnTo>
                      <a:pt x="116" y="294"/>
                    </a:lnTo>
                    <a:lnTo>
                      <a:pt x="103" y="304"/>
                    </a:lnTo>
                    <a:lnTo>
                      <a:pt x="86" y="309"/>
                    </a:lnTo>
                    <a:lnTo>
                      <a:pt x="47" y="284"/>
                    </a:lnTo>
                    <a:lnTo>
                      <a:pt x="51" y="274"/>
                    </a:lnTo>
                    <a:lnTo>
                      <a:pt x="0" y="238"/>
                    </a:lnTo>
                    <a:lnTo>
                      <a:pt x="9" y="223"/>
                    </a:lnTo>
                    <a:lnTo>
                      <a:pt x="4" y="218"/>
                    </a:lnTo>
                    <a:lnTo>
                      <a:pt x="0" y="198"/>
                    </a:lnTo>
                    <a:lnTo>
                      <a:pt x="4" y="182"/>
                    </a:lnTo>
                    <a:lnTo>
                      <a:pt x="30" y="127"/>
                    </a:lnTo>
                    <a:lnTo>
                      <a:pt x="39" y="127"/>
                    </a:lnTo>
                    <a:lnTo>
                      <a:pt x="17" y="116"/>
                    </a:lnTo>
                    <a:lnTo>
                      <a:pt x="34" y="86"/>
                    </a:lnTo>
                    <a:lnTo>
                      <a:pt x="64" y="56"/>
                    </a:lnTo>
                    <a:lnTo>
                      <a:pt x="77" y="30"/>
                    </a:lnTo>
                    <a:lnTo>
                      <a:pt x="77" y="20"/>
                    </a:lnTo>
                    <a:lnTo>
                      <a:pt x="94" y="0"/>
                    </a:lnTo>
                    <a:lnTo>
                      <a:pt x="244" y="96"/>
                    </a:lnTo>
                    <a:lnTo>
                      <a:pt x="257" y="111"/>
                    </a:lnTo>
                    <a:lnTo>
                      <a:pt x="261" y="127"/>
                    </a:lnTo>
                    <a:lnTo>
                      <a:pt x="248" y="157"/>
                    </a:lnTo>
                    <a:lnTo>
                      <a:pt x="240" y="162"/>
                    </a:lnTo>
                    <a:lnTo>
                      <a:pt x="231" y="167"/>
                    </a:lnTo>
                    <a:lnTo>
                      <a:pt x="214" y="157"/>
                    </a:lnTo>
                    <a:lnTo>
                      <a:pt x="205" y="157"/>
                    </a:lnTo>
                    <a:lnTo>
                      <a:pt x="193" y="172"/>
                    </a:lnTo>
                    <a:lnTo>
                      <a:pt x="193" y="182"/>
                    </a:lnTo>
                    <a:lnTo>
                      <a:pt x="180" y="192"/>
                    </a:lnTo>
                    <a:lnTo>
                      <a:pt x="180" y="203"/>
                    </a:lnTo>
                    <a:lnTo>
                      <a:pt x="175" y="208"/>
                    </a:lnTo>
                    <a:lnTo>
                      <a:pt x="171" y="223"/>
                    </a:lnTo>
                    <a:lnTo>
                      <a:pt x="163" y="228"/>
                    </a:lnTo>
                    <a:lnTo>
                      <a:pt x="158" y="238"/>
                    </a:lnTo>
                    <a:lnTo>
                      <a:pt x="137" y="258"/>
                    </a:lnTo>
                    <a:lnTo>
                      <a:pt x="116" y="263"/>
                    </a:lnTo>
                    <a:close/>
                    <a:moveTo>
                      <a:pt x="163" y="213"/>
                    </a:moveTo>
                    <a:lnTo>
                      <a:pt x="167" y="192"/>
                    </a:lnTo>
                    <a:lnTo>
                      <a:pt x="154" y="198"/>
                    </a:lnTo>
                    <a:lnTo>
                      <a:pt x="141" y="208"/>
                    </a:lnTo>
                    <a:lnTo>
                      <a:pt x="141" y="213"/>
                    </a:lnTo>
                    <a:lnTo>
                      <a:pt x="150" y="213"/>
                    </a:lnTo>
                    <a:lnTo>
                      <a:pt x="163" y="213"/>
                    </a:lnTo>
                    <a:close/>
                    <a:moveTo>
                      <a:pt x="124" y="162"/>
                    </a:moveTo>
                    <a:lnTo>
                      <a:pt x="103" y="162"/>
                    </a:lnTo>
                    <a:lnTo>
                      <a:pt x="103" y="177"/>
                    </a:lnTo>
                    <a:lnTo>
                      <a:pt x="107" y="182"/>
                    </a:lnTo>
                    <a:lnTo>
                      <a:pt x="120" y="182"/>
                    </a:lnTo>
                    <a:lnTo>
                      <a:pt x="124" y="162"/>
                    </a:lnTo>
                    <a:close/>
                  </a:path>
                </a:pathLst>
              </a:custGeom>
              <a:solidFill>
                <a:srgbClr val="FFFBC3"/>
              </a:solidFill>
              <a:ln w="6350">
                <a:solidFill>
                  <a:srgbClr val="000000"/>
                </a:solidFill>
                <a:prstDash val="solid"/>
                <a:round/>
                <a:headEnd/>
                <a:tailEnd/>
              </a:ln>
            </p:spPr>
            <p:txBody>
              <a:bodyPr/>
              <a:lstStyle/>
              <a:p>
                <a:endParaRPr lang="en-US" dirty="0"/>
              </a:p>
            </p:txBody>
          </p:sp>
          <p:sp>
            <p:nvSpPr>
              <p:cNvPr id="55" name="Freeform 1290">
                <a:extLst>
                  <a:ext uri="{FF2B5EF4-FFF2-40B4-BE49-F238E27FC236}">
                    <a16:creationId xmlns:a16="http://schemas.microsoft.com/office/drawing/2014/main" id="{C47C83B6-7E54-E7FA-39B5-8A17A329940C}"/>
                  </a:ext>
                </a:extLst>
              </p:cNvPr>
              <p:cNvSpPr>
                <a:spLocks/>
              </p:cNvSpPr>
              <p:nvPr/>
            </p:nvSpPr>
            <p:spPr bwMode="auto">
              <a:xfrm>
                <a:off x="4279900" y="4024313"/>
                <a:ext cx="68263" cy="47625"/>
              </a:xfrm>
              <a:custGeom>
                <a:avLst/>
                <a:gdLst/>
                <a:ahLst/>
                <a:cxnLst>
                  <a:cxn ang="0">
                    <a:pos x="34" y="0"/>
                  </a:cxn>
                  <a:cxn ang="0">
                    <a:pos x="43" y="10"/>
                  </a:cxn>
                  <a:cxn ang="0">
                    <a:pos x="30" y="30"/>
                  </a:cxn>
                  <a:cxn ang="0">
                    <a:pos x="13" y="25"/>
                  </a:cxn>
                  <a:cxn ang="0">
                    <a:pos x="4" y="30"/>
                  </a:cxn>
                  <a:cxn ang="0">
                    <a:pos x="0" y="25"/>
                  </a:cxn>
                  <a:cxn ang="0">
                    <a:pos x="9" y="10"/>
                  </a:cxn>
                  <a:cxn ang="0">
                    <a:pos x="17" y="0"/>
                  </a:cxn>
                  <a:cxn ang="0">
                    <a:pos x="34" y="0"/>
                  </a:cxn>
                </a:cxnLst>
                <a:rect l="0" t="0" r="r" b="b"/>
                <a:pathLst>
                  <a:path w="43" h="30">
                    <a:moveTo>
                      <a:pt x="34" y="0"/>
                    </a:moveTo>
                    <a:lnTo>
                      <a:pt x="43" y="10"/>
                    </a:lnTo>
                    <a:lnTo>
                      <a:pt x="30" y="30"/>
                    </a:lnTo>
                    <a:lnTo>
                      <a:pt x="13" y="25"/>
                    </a:lnTo>
                    <a:lnTo>
                      <a:pt x="4" y="30"/>
                    </a:lnTo>
                    <a:lnTo>
                      <a:pt x="0" y="25"/>
                    </a:lnTo>
                    <a:lnTo>
                      <a:pt x="9" y="10"/>
                    </a:lnTo>
                    <a:lnTo>
                      <a:pt x="17" y="0"/>
                    </a:lnTo>
                    <a:lnTo>
                      <a:pt x="34" y="0"/>
                    </a:lnTo>
                    <a:close/>
                  </a:path>
                </a:pathLst>
              </a:custGeom>
              <a:solidFill>
                <a:srgbClr val="FFFBC3"/>
              </a:solidFill>
              <a:ln w="6350">
                <a:solidFill>
                  <a:srgbClr val="000000"/>
                </a:solidFill>
                <a:prstDash val="solid"/>
                <a:round/>
                <a:headEnd/>
                <a:tailEnd/>
              </a:ln>
            </p:spPr>
            <p:txBody>
              <a:bodyPr/>
              <a:lstStyle/>
              <a:p>
                <a:endParaRPr lang="en-US" dirty="0"/>
              </a:p>
            </p:txBody>
          </p:sp>
          <p:sp>
            <p:nvSpPr>
              <p:cNvPr id="56" name="Freeform 1291">
                <a:extLst>
                  <a:ext uri="{FF2B5EF4-FFF2-40B4-BE49-F238E27FC236}">
                    <a16:creationId xmlns:a16="http://schemas.microsoft.com/office/drawing/2014/main" id="{CAF6FD67-AA0B-AC4C-E0FF-2B289BCB6415}"/>
                  </a:ext>
                </a:extLst>
              </p:cNvPr>
              <p:cNvSpPr>
                <a:spLocks/>
              </p:cNvSpPr>
              <p:nvPr/>
            </p:nvSpPr>
            <p:spPr bwMode="auto">
              <a:xfrm>
                <a:off x="3784600" y="4040188"/>
                <a:ext cx="407988" cy="466725"/>
              </a:xfrm>
              <a:custGeom>
                <a:avLst/>
                <a:gdLst/>
                <a:ahLst/>
                <a:cxnLst>
                  <a:cxn ang="0">
                    <a:pos x="171" y="279"/>
                  </a:cxn>
                  <a:cxn ang="0">
                    <a:pos x="162" y="294"/>
                  </a:cxn>
                  <a:cxn ang="0">
                    <a:pos x="145" y="289"/>
                  </a:cxn>
                  <a:cxn ang="0">
                    <a:pos x="145" y="284"/>
                  </a:cxn>
                  <a:cxn ang="0">
                    <a:pos x="128" y="279"/>
                  </a:cxn>
                  <a:cxn ang="0">
                    <a:pos x="111" y="228"/>
                  </a:cxn>
                  <a:cxn ang="0">
                    <a:pos x="94" y="203"/>
                  </a:cxn>
                  <a:cxn ang="0">
                    <a:pos x="85" y="198"/>
                  </a:cxn>
                  <a:cxn ang="0">
                    <a:pos x="68" y="193"/>
                  </a:cxn>
                  <a:cxn ang="0">
                    <a:pos x="55" y="188"/>
                  </a:cxn>
                  <a:cxn ang="0">
                    <a:pos x="55" y="157"/>
                  </a:cxn>
                  <a:cxn ang="0">
                    <a:pos x="51" y="152"/>
                  </a:cxn>
                  <a:cxn ang="0">
                    <a:pos x="25" y="142"/>
                  </a:cxn>
                  <a:cxn ang="0">
                    <a:pos x="0" y="142"/>
                  </a:cxn>
                  <a:cxn ang="0">
                    <a:pos x="8" y="137"/>
                  </a:cxn>
                  <a:cxn ang="0">
                    <a:pos x="21" y="107"/>
                  </a:cxn>
                  <a:cxn ang="0">
                    <a:pos x="17" y="91"/>
                  </a:cxn>
                  <a:cxn ang="0">
                    <a:pos x="25" y="81"/>
                  </a:cxn>
                  <a:cxn ang="0">
                    <a:pos x="38" y="81"/>
                  </a:cxn>
                  <a:cxn ang="0">
                    <a:pos x="60" y="76"/>
                  </a:cxn>
                  <a:cxn ang="0">
                    <a:pos x="72" y="91"/>
                  </a:cxn>
                  <a:cxn ang="0">
                    <a:pos x="94" y="91"/>
                  </a:cxn>
                  <a:cxn ang="0">
                    <a:pos x="111" y="66"/>
                  </a:cxn>
                  <a:cxn ang="0">
                    <a:pos x="124" y="66"/>
                  </a:cxn>
                  <a:cxn ang="0">
                    <a:pos x="137" y="56"/>
                  </a:cxn>
                  <a:cxn ang="0">
                    <a:pos x="137" y="31"/>
                  </a:cxn>
                  <a:cxn ang="0">
                    <a:pos x="145" y="10"/>
                  </a:cxn>
                  <a:cxn ang="0">
                    <a:pos x="167" y="0"/>
                  </a:cxn>
                  <a:cxn ang="0">
                    <a:pos x="222" y="117"/>
                  </a:cxn>
                  <a:cxn ang="0">
                    <a:pos x="235" y="127"/>
                  </a:cxn>
                  <a:cxn ang="0">
                    <a:pos x="235" y="147"/>
                  </a:cxn>
                  <a:cxn ang="0">
                    <a:pos x="244" y="152"/>
                  </a:cxn>
                  <a:cxn ang="0">
                    <a:pos x="235" y="157"/>
                  </a:cxn>
                  <a:cxn ang="0">
                    <a:pos x="248" y="162"/>
                  </a:cxn>
                  <a:cxn ang="0">
                    <a:pos x="239" y="167"/>
                  </a:cxn>
                  <a:cxn ang="0">
                    <a:pos x="239" y="172"/>
                  </a:cxn>
                  <a:cxn ang="0">
                    <a:pos x="257" y="183"/>
                  </a:cxn>
                  <a:cxn ang="0">
                    <a:pos x="248" y="198"/>
                  </a:cxn>
                  <a:cxn ang="0">
                    <a:pos x="252" y="203"/>
                  </a:cxn>
                  <a:cxn ang="0">
                    <a:pos x="248" y="208"/>
                  </a:cxn>
                  <a:cxn ang="0">
                    <a:pos x="231" y="198"/>
                  </a:cxn>
                  <a:cxn ang="0">
                    <a:pos x="231" y="213"/>
                  </a:cxn>
                  <a:cxn ang="0">
                    <a:pos x="222" y="218"/>
                  </a:cxn>
                  <a:cxn ang="0">
                    <a:pos x="218" y="233"/>
                  </a:cxn>
                  <a:cxn ang="0">
                    <a:pos x="175" y="233"/>
                  </a:cxn>
                  <a:cxn ang="0">
                    <a:pos x="175" y="254"/>
                  </a:cxn>
                  <a:cxn ang="0">
                    <a:pos x="162" y="259"/>
                  </a:cxn>
                  <a:cxn ang="0">
                    <a:pos x="171" y="279"/>
                  </a:cxn>
                </a:cxnLst>
                <a:rect l="0" t="0" r="r" b="b"/>
                <a:pathLst>
                  <a:path w="257" h="294">
                    <a:moveTo>
                      <a:pt x="171" y="279"/>
                    </a:moveTo>
                    <a:lnTo>
                      <a:pt x="162" y="294"/>
                    </a:lnTo>
                    <a:lnTo>
                      <a:pt x="145" y="289"/>
                    </a:lnTo>
                    <a:lnTo>
                      <a:pt x="145" y="284"/>
                    </a:lnTo>
                    <a:lnTo>
                      <a:pt x="128" y="279"/>
                    </a:lnTo>
                    <a:lnTo>
                      <a:pt x="111" y="228"/>
                    </a:lnTo>
                    <a:lnTo>
                      <a:pt x="94" y="203"/>
                    </a:lnTo>
                    <a:lnTo>
                      <a:pt x="85" y="198"/>
                    </a:lnTo>
                    <a:lnTo>
                      <a:pt x="68" y="193"/>
                    </a:lnTo>
                    <a:lnTo>
                      <a:pt x="55" y="188"/>
                    </a:lnTo>
                    <a:lnTo>
                      <a:pt x="55" y="157"/>
                    </a:lnTo>
                    <a:lnTo>
                      <a:pt x="51" y="152"/>
                    </a:lnTo>
                    <a:lnTo>
                      <a:pt x="25" y="142"/>
                    </a:lnTo>
                    <a:lnTo>
                      <a:pt x="0" y="142"/>
                    </a:lnTo>
                    <a:lnTo>
                      <a:pt x="8" y="137"/>
                    </a:lnTo>
                    <a:lnTo>
                      <a:pt x="21" y="107"/>
                    </a:lnTo>
                    <a:lnTo>
                      <a:pt x="17" y="91"/>
                    </a:lnTo>
                    <a:lnTo>
                      <a:pt x="25" y="81"/>
                    </a:lnTo>
                    <a:lnTo>
                      <a:pt x="38" y="81"/>
                    </a:lnTo>
                    <a:lnTo>
                      <a:pt x="60" y="76"/>
                    </a:lnTo>
                    <a:lnTo>
                      <a:pt x="72" y="91"/>
                    </a:lnTo>
                    <a:lnTo>
                      <a:pt x="94" y="91"/>
                    </a:lnTo>
                    <a:lnTo>
                      <a:pt x="111" y="66"/>
                    </a:lnTo>
                    <a:lnTo>
                      <a:pt x="124" y="66"/>
                    </a:lnTo>
                    <a:lnTo>
                      <a:pt x="137" y="56"/>
                    </a:lnTo>
                    <a:lnTo>
                      <a:pt x="137" y="31"/>
                    </a:lnTo>
                    <a:lnTo>
                      <a:pt x="145" y="10"/>
                    </a:lnTo>
                    <a:lnTo>
                      <a:pt x="167" y="0"/>
                    </a:lnTo>
                    <a:lnTo>
                      <a:pt x="222" y="117"/>
                    </a:lnTo>
                    <a:lnTo>
                      <a:pt x="235" y="127"/>
                    </a:lnTo>
                    <a:lnTo>
                      <a:pt x="235" y="147"/>
                    </a:lnTo>
                    <a:lnTo>
                      <a:pt x="244" y="152"/>
                    </a:lnTo>
                    <a:lnTo>
                      <a:pt x="235" y="157"/>
                    </a:lnTo>
                    <a:lnTo>
                      <a:pt x="248" y="162"/>
                    </a:lnTo>
                    <a:lnTo>
                      <a:pt x="239" y="167"/>
                    </a:lnTo>
                    <a:lnTo>
                      <a:pt x="239" y="172"/>
                    </a:lnTo>
                    <a:lnTo>
                      <a:pt x="257" y="183"/>
                    </a:lnTo>
                    <a:lnTo>
                      <a:pt x="248" y="198"/>
                    </a:lnTo>
                    <a:lnTo>
                      <a:pt x="252" y="203"/>
                    </a:lnTo>
                    <a:lnTo>
                      <a:pt x="248" y="208"/>
                    </a:lnTo>
                    <a:lnTo>
                      <a:pt x="231" y="198"/>
                    </a:lnTo>
                    <a:lnTo>
                      <a:pt x="231" y="213"/>
                    </a:lnTo>
                    <a:lnTo>
                      <a:pt x="222" y="218"/>
                    </a:lnTo>
                    <a:lnTo>
                      <a:pt x="218" y="233"/>
                    </a:lnTo>
                    <a:lnTo>
                      <a:pt x="175" y="233"/>
                    </a:lnTo>
                    <a:lnTo>
                      <a:pt x="175" y="254"/>
                    </a:lnTo>
                    <a:lnTo>
                      <a:pt x="162" y="259"/>
                    </a:lnTo>
                    <a:lnTo>
                      <a:pt x="171" y="279"/>
                    </a:lnTo>
                    <a:close/>
                  </a:path>
                </a:pathLst>
              </a:custGeom>
              <a:solidFill>
                <a:srgbClr val="FFFBC3"/>
              </a:solidFill>
              <a:ln w="6350">
                <a:solidFill>
                  <a:srgbClr val="000000"/>
                </a:solidFill>
                <a:prstDash val="solid"/>
                <a:round/>
                <a:headEnd/>
                <a:tailEnd/>
              </a:ln>
            </p:spPr>
            <p:txBody>
              <a:bodyPr/>
              <a:lstStyle/>
              <a:p>
                <a:endParaRPr lang="en-US" dirty="0"/>
              </a:p>
            </p:txBody>
          </p:sp>
          <p:sp>
            <p:nvSpPr>
              <p:cNvPr id="57" name="Freeform 1292">
                <a:extLst>
                  <a:ext uri="{FF2B5EF4-FFF2-40B4-BE49-F238E27FC236}">
                    <a16:creationId xmlns:a16="http://schemas.microsoft.com/office/drawing/2014/main" id="{3A3FB3DB-C506-CDA6-69FE-393189C7264B}"/>
                  </a:ext>
                </a:extLst>
              </p:cNvPr>
              <p:cNvSpPr>
                <a:spLocks noEditPoints="1"/>
              </p:cNvSpPr>
              <p:nvPr/>
            </p:nvSpPr>
            <p:spPr bwMode="auto">
              <a:xfrm>
                <a:off x="6264275" y="4056063"/>
                <a:ext cx="530225" cy="508000"/>
              </a:xfrm>
              <a:custGeom>
                <a:avLst/>
                <a:gdLst/>
                <a:ahLst/>
                <a:cxnLst>
                  <a:cxn ang="0">
                    <a:pos x="321" y="0"/>
                  </a:cxn>
                  <a:cxn ang="0">
                    <a:pos x="334" y="0"/>
                  </a:cxn>
                  <a:cxn ang="0">
                    <a:pos x="308" y="36"/>
                  </a:cxn>
                  <a:cxn ang="0">
                    <a:pos x="287" y="81"/>
                  </a:cxn>
                  <a:cxn ang="0">
                    <a:pos x="265" y="86"/>
                  </a:cxn>
                  <a:cxn ang="0">
                    <a:pos x="287" y="71"/>
                  </a:cxn>
                  <a:cxn ang="0">
                    <a:pos x="270" y="71"/>
                  </a:cxn>
                  <a:cxn ang="0">
                    <a:pos x="287" y="61"/>
                  </a:cxn>
                  <a:cxn ang="0">
                    <a:pos x="321" y="0"/>
                  </a:cxn>
                  <a:cxn ang="0">
                    <a:pos x="141" y="36"/>
                  </a:cxn>
                  <a:cxn ang="0">
                    <a:pos x="150" y="21"/>
                  </a:cxn>
                  <a:cxn ang="0">
                    <a:pos x="274" y="5"/>
                  </a:cxn>
                  <a:cxn ang="0">
                    <a:pos x="154" y="188"/>
                  </a:cxn>
                  <a:cxn ang="0">
                    <a:pos x="167" y="203"/>
                  </a:cxn>
                  <a:cxn ang="0">
                    <a:pos x="116" y="249"/>
                  </a:cxn>
                  <a:cxn ang="0">
                    <a:pos x="137" y="269"/>
                  </a:cxn>
                  <a:cxn ang="0">
                    <a:pos x="103" y="269"/>
                  </a:cxn>
                  <a:cxn ang="0">
                    <a:pos x="86" y="294"/>
                  </a:cxn>
                  <a:cxn ang="0">
                    <a:pos x="111" y="304"/>
                  </a:cxn>
                  <a:cxn ang="0">
                    <a:pos x="60" y="320"/>
                  </a:cxn>
                  <a:cxn ang="0">
                    <a:pos x="68" y="304"/>
                  </a:cxn>
                  <a:cxn ang="0">
                    <a:pos x="64" y="294"/>
                  </a:cxn>
                  <a:cxn ang="0">
                    <a:pos x="68" y="284"/>
                  </a:cxn>
                  <a:cxn ang="0">
                    <a:pos x="51" y="274"/>
                  </a:cxn>
                  <a:cxn ang="0">
                    <a:pos x="34" y="274"/>
                  </a:cxn>
                  <a:cxn ang="0">
                    <a:pos x="0" y="269"/>
                  </a:cxn>
                  <a:cxn ang="0">
                    <a:pos x="4" y="254"/>
                  </a:cxn>
                  <a:cxn ang="0">
                    <a:pos x="26" y="254"/>
                  </a:cxn>
                  <a:cxn ang="0">
                    <a:pos x="17" y="249"/>
                  </a:cxn>
                  <a:cxn ang="0">
                    <a:pos x="68" y="183"/>
                  </a:cxn>
                  <a:cxn ang="0">
                    <a:pos x="77" y="137"/>
                  </a:cxn>
                  <a:cxn ang="0">
                    <a:pos x="116" y="117"/>
                  </a:cxn>
                  <a:cxn ang="0">
                    <a:pos x="120" y="97"/>
                  </a:cxn>
                  <a:cxn ang="0">
                    <a:pos x="98" y="56"/>
                  </a:cxn>
                  <a:cxn ang="0">
                    <a:pos x="133" y="51"/>
                  </a:cxn>
                  <a:cxn ang="0">
                    <a:pos x="141" y="36"/>
                  </a:cxn>
                </a:cxnLst>
                <a:rect l="0" t="0" r="r" b="b"/>
                <a:pathLst>
                  <a:path w="334" h="320">
                    <a:moveTo>
                      <a:pt x="321" y="0"/>
                    </a:moveTo>
                    <a:lnTo>
                      <a:pt x="334" y="0"/>
                    </a:lnTo>
                    <a:lnTo>
                      <a:pt x="308" y="36"/>
                    </a:lnTo>
                    <a:lnTo>
                      <a:pt x="287" y="81"/>
                    </a:lnTo>
                    <a:lnTo>
                      <a:pt x="265" y="86"/>
                    </a:lnTo>
                    <a:lnTo>
                      <a:pt x="287" y="71"/>
                    </a:lnTo>
                    <a:lnTo>
                      <a:pt x="270" y="71"/>
                    </a:lnTo>
                    <a:lnTo>
                      <a:pt x="287" y="61"/>
                    </a:lnTo>
                    <a:lnTo>
                      <a:pt x="321" y="0"/>
                    </a:lnTo>
                    <a:close/>
                    <a:moveTo>
                      <a:pt x="141" y="36"/>
                    </a:moveTo>
                    <a:lnTo>
                      <a:pt x="150" y="21"/>
                    </a:lnTo>
                    <a:lnTo>
                      <a:pt x="274" y="5"/>
                    </a:lnTo>
                    <a:lnTo>
                      <a:pt x="154" y="188"/>
                    </a:lnTo>
                    <a:lnTo>
                      <a:pt x="167" y="203"/>
                    </a:lnTo>
                    <a:lnTo>
                      <a:pt x="116" y="249"/>
                    </a:lnTo>
                    <a:lnTo>
                      <a:pt x="137" y="269"/>
                    </a:lnTo>
                    <a:lnTo>
                      <a:pt x="103" y="269"/>
                    </a:lnTo>
                    <a:lnTo>
                      <a:pt x="86" y="294"/>
                    </a:lnTo>
                    <a:lnTo>
                      <a:pt x="111" y="304"/>
                    </a:lnTo>
                    <a:lnTo>
                      <a:pt x="60" y="320"/>
                    </a:lnTo>
                    <a:lnTo>
                      <a:pt x="68" y="304"/>
                    </a:lnTo>
                    <a:lnTo>
                      <a:pt x="64" y="294"/>
                    </a:lnTo>
                    <a:lnTo>
                      <a:pt x="68" y="284"/>
                    </a:lnTo>
                    <a:lnTo>
                      <a:pt x="51" y="274"/>
                    </a:lnTo>
                    <a:lnTo>
                      <a:pt x="34" y="274"/>
                    </a:lnTo>
                    <a:lnTo>
                      <a:pt x="0" y="269"/>
                    </a:lnTo>
                    <a:lnTo>
                      <a:pt x="4" y="254"/>
                    </a:lnTo>
                    <a:lnTo>
                      <a:pt x="26" y="254"/>
                    </a:lnTo>
                    <a:lnTo>
                      <a:pt x="17" y="249"/>
                    </a:lnTo>
                    <a:lnTo>
                      <a:pt x="68" y="183"/>
                    </a:lnTo>
                    <a:lnTo>
                      <a:pt x="77" y="137"/>
                    </a:lnTo>
                    <a:lnTo>
                      <a:pt x="116" y="117"/>
                    </a:lnTo>
                    <a:lnTo>
                      <a:pt x="120" y="97"/>
                    </a:lnTo>
                    <a:lnTo>
                      <a:pt x="98" y="56"/>
                    </a:lnTo>
                    <a:lnTo>
                      <a:pt x="133" y="51"/>
                    </a:lnTo>
                    <a:lnTo>
                      <a:pt x="141" y="36"/>
                    </a:lnTo>
                    <a:close/>
                  </a:path>
                </a:pathLst>
              </a:custGeom>
              <a:solidFill>
                <a:srgbClr val="FFFBC3"/>
              </a:solidFill>
              <a:ln w="6350">
                <a:solidFill>
                  <a:srgbClr val="000000"/>
                </a:solidFill>
                <a:prstDash val="solid"/>
                <a:round/>
                <a:headEnd/>
                <a:tailEnd/>
              </a:ln>
            </p:spPr>
            <p:txBody>
              <a:bodyPr/>
              <a:lstStyle/>
              <a:p>
                <a:endParaRPr lang="en-US" dirty="0"/>
              </a:p>
            </p:txBody>
          </p:sp>
          <p:sp>
            <p:nvSpPr>
              <p:cNvPr id="58" name="Freeform 1293">
                <a:extLst>
                  <a:ext uri="{FF2B5EF4-FFF2-40B4-BE49-F238E27FC236}">
                    <a16:creationId xmlns:a16="http://schemas.microsoft.com/office/drawing/2014/main" id="{D38B64C4-EDB1-267C-4E8C-295D866592E0}"/>
                  </a:ext>
                </a:extLst>
              </p:cNvPr>
              <p:cNvSpPr>
                <a:spLocks/>
              </p:cNvSpPr>
              <p:nvPr/>
            </p:nvSpPr>
            <p:spPr bwMode="auto">
              <a:xfrm>
                <a:off x="5727700" y="4056063"/>
                <a:ext cx="298450" cy="298450"/>
              </a:xfrm>
              <a:custGeom>
                <a:avLst/>
                <a:gdLst/>
                <a:ahLst/>
                <a:cxnLst>
                  <a:cxn ang="0">
                    <a:pos x="137" y="188"/>
                  </a:cxn>
                  <a:cxn ang="0">
                    <a:pos x="128" y="183"/>
                  </a:cxn>
                  <a:cxn ang="0">
                    <a:pos x="133" y="162"/>
                  </a:cxn>
                  <a:cxn ang="0">
                    <a:pos x="128" y="147"/>
                  </a:cxn>
                  <a:cxn ang="0">
                    <a:pos x="111" y="137"/>
                  </a:cxn>
                  <a:cxn ang="0">
                    <a:pos x="103" y="117"/>
                  </a:cxn>
                  <a:cxn ang="0">
                    <a:pos x="98" y="117"/>
                  </a:cxn>
                  <a:cxn ang="0">
                    <a:pos x="85" y="122"/>
                  </a:cxn>
                  <a:cxn ang="0">
                    <a:pos x="73" y="112"/>
                  </a:cxn>
                  <a:cxn ang="0">
                    <a:pos x="64" y="107"/>
                  </a:cxn>
                  <a:cxn ang="0">
                    <a:pos x="56" y="102"/>
                  </a:cxn>
                  <a:cxn ang="0">
                    <a:pos x="47" y="97"/>
                  </a:cxn>
                  <a:cxn ang="0">
                    <a:pos x="47" y="86"/>
                  </a:cxn>
                  <a:cxn ang="0">
                    <a:pos x="38" y="61"/>
                  </a:cxn>
                  <a:cxn ang="0">
                    <a:pos x="0" y="36"/>
                  </a:cxn>
                  <a:cxn ang="0">
                    <a:pos x="8" y="16"/>
                  </a:cxn>
                  <a:cxn ang="0">
                    <a:pos x="21" y="16"/>
                  </a:cxn>
                  <a:cxn ang="0">
                    <a:pos x="30" y="5"/>
                  </a:cxn>
                  <a:cxn ang="0">
                    <a:pos x="38" y="0"/>
                  </a:cxn>
                  <a:cxn ang="0">
                    <a:pos x="34" y="16"/>
                  </a:cxn>
                  <a:cxn ang="0">
                    <a:pos x="56" y="10"/>
                  </a:cxn>
                  <a:cxn ang="0">
                    <a:pos x="133" y="41"/>
                  </a:cxn>
                  <a:cxn ang="0">
                    <a:pos x="184" y="81"/>
                  </a:cxn>
                  <a:cxn ang="0">
                    <a:pos x="188" y="102"/>
                  </a:cxn>
                  <a:cxn ang="0">
                    <a:pos x="154" y="132"/>
                  </a:cxn>
                  <a:cxn ang="0">
                    <a:pos x="158" y="178"/>
                  </a:cxn>
                  <a:cxn ang="0">
                    <a:pos x="137" y="188"/>
                  </a:cxn>
                </a:cxnLst>
                <a:rect l="0" t="0" r="r" b="b"/>
                <a:pathLst>
                  <a:path w="188" h="188">
                    <a:moveTo>
                      <a:pt x="137" y="188"/>
                    </a:moveTo>
                    <a:lnTo>
                      <a:pt x="128" y="183"/>
                    </a:lnTo>
                    <a:lnTo>
                      <a:pt x="133" y="162"/>
                    </a:lnTo>
                    <a:lnTo>
                      <a:pt x="128" y="147"/>
                    </a:lnTo>
                    <a:lnTo>
                      <a:pt x="111" y="137"/>
                    </a:lnTo>
                    <a:lnTo>
                      <a:pt x="103" y="117"/>
                    </a:lnTo>
                    <a:lnTo>
                      <a:pt x="98" y="117"/>
                    </a:lnTo>
                    <a:lnTo>
                      <a:pt x="85" y="122"/>
                    </a:lnTo>
                    <a:lnTo>
                      <a:pt x="73" y="112"/>
                    </a:lnTo>
                    <a:lnTo>
                      <a:pt x="64" y="107"/>
                    </a:lnTo>
                    <a:lnTo>
                      <a:pt x="56" y="102"/>
                    </a:lnTo>
                    <a:lnTo>
                      <a:pt x="47" y="97"/>
                    </a:lnTo>
                    <a:lnTo>
                      <a:pt x="47" y="86"/>
                    </a:lnTo>
                    <a:lnTo>
                      <a:pt x="38" y="61"/>
                    </a:lnTo>
                    <a:lnTo>
                      <a:pt x="0" y="36"/>
                    </a:lnTo>
                    <a:lnTo>
                      <a:pt x="8" y="16"/>
                    </a:lnTo>
                    <a:lnTo>
                      <a:pt x="21" y="16"/>
                    </a:lnTo>
                    <a:lnTo>
                      <a:pt x="30" y="5"/>
                    </a:lnTo>
                    <a:lnTo>
                      <a:pt x="38" y="0"/>
                    </a:lnTo>
                    <a:lnTo>
                      <a:pt x="34" y="16"/>
                    </a:lnTo>
                    <a:lnTo>
                      <a:pt x="56" y="10"/>
                    </a:lnTo>
                    <a:lnTo>
                      <a:pt x="133" y="41"/>
                    </a:lnTo>
                    <a:lnTo>
                      <a:pt x="184" y="81"/>
                    </a:lnTo>
                    <a:lnTo>
                      <a:pt x="188" y="102"/>
                    </a:lnTo>
                    <a:lnTo>
                      <a:pt x="154" y="132"/>
                    </a:lnTo>
                    <a:lnTo>
                      <a:pt x="158" y="178"/>
                    </a:lnTo>
                    <a:lnTo>
                      <a:pt x="137" y="188"/>
                    </a:lnTo>
                    <a:close/>
                  </a:path>
                </a:pathLst>
              </a:custGeom>
              <a:solidFill>
                <a:srgbClr val="FFFBC3"/>
              </a:solidFill>
              <a:ln w="6350">
                <a:solidFill>
                  <a:srgbClr val="000000"/>
                </a:solidFill>
                <a:prstDash val="solid"/>
                <a:round/>
                <a:headEnd/>
                <a:tailEnd/>
              </a:ln>
            </p:spPr>
            <p:txBody>
              <a:bodyPr/>
              <a:lstStyle/>
              <a:p>
                <a:endParaRPr lang="en-US" dirty="0"/>
              </a:p>
            </p:txBody>
          </p:sp>
          <p:sp>
            <p:nvSpPr>
              <p:cNvPr id="59" name="Freeform 1294">
                <a:extLst>
                  <a:ext uri="{FF2B5EF4-FFF2-40B4-BE49-F238E27FC236}">
                    <a16:creationId xmlns:a16="http://schemas.microsoft.com/office/drawing/2014/main" id="{4A0AC783-0F46-39C3-37D4-6E40B02E5DA8}"/>
                  </a:ext>
                </a:extLst>
              </p:cNvPr>
              <p:cNvSpPr>
                <a:spLocks/>
              </p:cNvSpPr>
              <p:nvPr/>
            </p:nvSpPr>
            <p:spPr bwMode="auto">
              <a:xfrm>
                <a:off x="4837113" y="4071938"/>
                <a:ext cx="523875" cy="427037"/>
              </a:xfrm>
              <a:custGeom>
                <a:avLst/>
                <a:gdLst/>
                <a:ahLst/>
                <a:cxnLst>
                  <a:cxn ang="0">
                    <a:pos x="317" y="239"/>
                  </a:cxn>
                  <a:cxn ang="0">
                    <a:pos x="283" y="264"/>
                  </a:cxn>
                  <a:cxn ang="0">
                    <a:pos x="274" y="269"/>
                  </a:cxn>
                  <a:cxn ang="0">
                    <a:pos x="210" y="244"/>
                  </a:cxn>
                  <a:cxn ang="0">
                    <a:pos x="180" y="213"/>
                  </a:cxn>
                  <a:cxn ang="0">
                    <a:pos x="163" y="188"/>
                  </a:cxn>
                  <a:cxn ang="0">
                    <a:pos x="141" y="178"/>
                  </a:cxn>
                  <a:cxn ang="0">
                    <a:pos x="99" y="173"/>
                  </a:cxn>
                  <a:cxn ang="0">
                    <a:pos x="73" y="173"/>
                  </a:cxn>
                  <a:cxn ang="0">
                    <a:pos x="0" y="158"/>
                  </a:cxn>
                  <a:cxn ang="0">
                    <a:pos x="60" y="0"/>
                  </a:cxn>
                  <a:cxn ang="0">
                    <a:pos x="77" y="11"/>
                  </a:cxn>
                  <a:cxn ang="0">
                    <a:pos x="99" y="31"/>
                  </a:cxn>
                  <a:cxn ang="0">
                    <a:pos x="111" y="31"/>
                  </a:cxn>
                  <a:cxn ang="0">
                    <a:pos x="120" y="51"/>
                  </a:cxn>
                  <a:cxn ang="0">
                    <a:pos x="133" y="56"/>
                  </a:cxn>
                  <a:cxn ang="0">
                    <a:pos x="176" y="71"/>
                  </a:cxn>
                  <a:cxn ang="0">
                    <a:pos x="180" y="92"/>
                  </a:cxn>
                  <a:cxn ang="0">
                    <a:pos x="180" y="117"/>
                  </a:cxn>
                  <a:cxn ang="0">
                    <a:pos x="193" y="117"/>
                  </a:cxn>
                  <a:cxn ang="0">
                    <a:pos x="201" y="132"/>
                  </a:cxn>
                  <a:cxn ang="0">
                    <a:pos x="218" y="127"/>
                  </a:cxn>
                  <a:cxn ang="0">
                    <a:pos x="227" y="127"/>
                  </a:cxn>
                  <a:cxn ang="0">
                    <a:pos x="227" y="142"/>
                  </a:cxn>
                  <a:cxn ang="0">
                    <a:pos x="236" y="158"/>
                  </a:cxn>
                  <a:cxn ang="0">
                    <a:pos x="244" y="163"/>
                  </a:cxn>
                  <a:cxn ang="0">
                    <a:pos x="257" y="168"/>
                  </a:cxn>
                  <a:cxn ang="0">
                    <a:pos x="270" y="163"/>
                  </a:cxn>
                  <a:cxn ang="0">
                    <a:pos x="270" y="178"/>
                  </a:cxn>
                  <a:cxn ang="0">
                    <a:pos x="283" y="183"/>
                  </a:cxn>
                  <a:cxn ang="0">
                    <a:pos x="291" y="183"/>
                  </a:cxn>
                  <a:cxn ang="0">
                    <a:pos x="300" y="193"/>
                  </a:cxn>
                  <a:cxn ang="0">
                    <a:pos x="308" y="193"/>
                  </a:cxn>
                  <a:cxn ang="0">
                    <a:pos x="317" y="193"/>
                  </a:cxn>
                  <a:cxn ang="0">
                    <a:pos x="330" y="198"/>
                  </a:cxn>
                  <a:cxn ang="0">
                    <a:pos x="325" y="218"/>
                  </a:cxn>
                </a:cxnLst>
                <a:rect l="0" t="0" r="r" b="b"/>
                <a:pathLst>
                  <a:path w="330" h="269">
                    <a:moveTo>
                      <a:pt x="325" y="218"/>
                    </a:moveTo>
                    <a:lnTo>
                      <a:pt x="317" y="239"/>
                    </a:lnTo>
                    <a:lnTo>
                      <a:pt x="300" y="239"/>
                    </a:lnTo>
                    <a:lnTo>
                      <a:pt x="283" y="264"/>
                    </a:lnTo>
                    <a:lnTo>
                      <a:pt x="278" y="264"/>
                    </a:lnTo>
                    <a:lnTo>
                      <a:pt x="274" y="269"/>
                    </a:lnTo>
                    <a:lnTo>
                      <a:pt x="257" y="259"/>
                    </a:lnTo>
                    <a:lnTo>
                      <a:pt x="210" y="244"/>
                    </a:lnTo>
                    <a:lnTo>
                      <a:pt x="197" y="239"/>
                    </a:lnTo>
                    <a:lnTo>
                      <a:pt x="180" y="213"/>
                    </a:lnTo>
                    <a:lnTo>
                      <a:pt x="171" y="193"/>
                    </a:lnTo>
                    <a:lnTo>
                      <a:pt x="163" y="188"/>
                    </a:lnTo>
                    <a:lnTo>
                      <a:pt x="154" y="188"/>
                    </a:lnTo>
                    <a:lnTo>
                      <a:pt x="141" y="178"/>
                    </a:lnTo>
                    <a:lnTo>
                      <a:pt x="120" y="188"/>
                    </a:lnTo>
                    <a:lnTo>
                      <a:pt x="99" y="173"/>
                    </a:lnTo>
                    <a:lnTo>
                      <a:pt x="81" y="173"/>
                    </a:lnTo>
                    <a:lnTo>
                      <a:pt x="73" y="173"/>
                    </a:lnTo>
                    <a:lnTo>
                      <a:pt x="56" y="173"/>
                    </a:lnTo>
                    <a:lnTo>
                      <a:pt x="0" y="158"/>
                    </a:lnTo>
                    <a:lnTo>
                      <a:pt x="56" y="0"/>
                    </a:lnTo>
                    <a:lnTo>
                      <a:pt x="60" y="0"/>
                    </a:lnTo>
                    <a:lnTo>
                      <a:pt x="69" y="11"/>
                    </a:lnTo>
                    <a:lnTo>
                      <a:pt x="77" y="11"/>
                    </a:lnTo>
                    <a:lnTo>
                      <a:pt x="90" y="36"/>
                    </a:lnTo>
                    <a:lnTo>
                      <a:pt x="99" y="31"/>
                    </a:lnTo>
                    <a:lnTo>
                      <a:pt x="103" y="36"/>
                    </a:lnTo>
                    <a:lnTo>
                      <a:pt x="111" y="31"/>
                    </a:lnTo>
                    <a:lnTo>
                      <a:pt x="124" y="46"/>
                    </a:lnTo>
                    <a:lnTo>
                      <a:pt x="120" y="51"/>
                    </a:lnTo>
                    <a:lnTo>
                      <a:pt x="129" y="56"/>
                    </a:lnTo>
                    <a:lnTo>
                      <a:pt x="133" y="56"/>
                    </a:lnTo>
                    <a:lnTo>
                      <a:pt x="154" y="76"/>
                    </a:lnTo>
                    <a:lnTo>
                      <a:pt x="176" y="71"/>
                    </a:lnTo>
                    <a:lnTo>
                      <a:pt x="184" y="87"/>
                    </a:lnTo>
                    <a:lnTo>
                      <a:pt x="180" y="92"/>
                    </a:lnTo>
                    <a:lnTo>
                      <a:pt x="184" y="107"/>
                    </a:lnTo>
                    <a:lnTo>
                      <a:pt x="180" y="117"/>
                    </a:lnTo>
                    <a:lnTo>
                      <a:pt x="188" y="122"/>
                    </a:lnTo>
                    <a:lnTo>
                      <a:pt x="193" y="117"/>
                    </a:lnTo>
                    <a:lnTo>
                      <a:pt x="193" y="132"/>
                    </a:lnTo>
                    <a:lnTo>
                      <a:pt x="201" y="132"/>
                    </a:lnTo>
                    <a:lnTo>
                      <a:pt x="210" y="122"/>
                    </a:lnTo>
                    <a:lnTo>
                      <a:pt x="218" y="127"/>
                    </a:lnTo>
                    <a:lnTo>
                      <a:pt x="223" y="127"/>
                    </a:lnTo>
                    <a:lnTo>
                      <a:pt x="227" y="127"/>
                    </a:lnTo>
                    <a:lnTo>
                      <a:pt x="231" y="137"/>
                    </a:lnTo>
                    <a:lnTo>
                      <a:pt x="227" y="142"/>
                    </a:lnTo>
                    <a:lnTo>
                      <a:pt x="240" y="147"/>
                    </a:lnTo>
                    <a:lnTo>
                      <a:pt x="236" y="158"/>
                    </a:lnTo>
                    <a:lnTo>
                      <a:pt x="244" y="152"/>
                    </a:lnTo>
                    <a:lnTo>
                      <a:pt x="244" y="163"/>
                    </a:lnTo>
                    <a:lnTo>
                      <a:pt x="248" y="168"/>
                    </a:lnTo>
                    <a:lnTo>
                      <a:pt x="257" y="168"/>
                    </a:lnTo>
                    <a:lnTo>
                      <a:pt x="266" y="173"/>
                    </a:lnTo>
                    <a:lnTo>
                      <a:pt x="270" y="163"/>
                    </a:lnTo>
                    <a:lnTo>
                      <a:pt x="278" y="168"/>
                    </a:lnTo>
                    <a:lnTo>
                      <a:pt x="270" y="178"/>
                    </a:lnTo>
                    <a:lnTo>
                      <a:pt x="270" y="188"/>
                    </a:lnTo>
                    <a:lnTo>
                      <a:pt x="283" y="183"/>
                    </a:lnTo>
                    <a:lnTo>
                      <a:pt x="291" y="193"/>
                    </a:lnTo>
                    <a:lnTo>
                      <a:pt x="291" y="183"/>
                    </a:lnTo>
                    <a:lnTo>
                      <a:pt x="295" y="183"/>
                    </a:lnTo>
                    <a:lnTo>
                      <a:pt x="300" y="193"/>
                    </a:lnTo>
                    <a:lnTo>
                      <a:pt x="295" y="203"/>
                    </a:lnTo>
                    <a:lnTo>
                      <a:pt x="308" y="193"/>
                    </a:lnTo>
                    <a:lnTo>
                      <a:pt x="317" y="198"/>
                    </a:lnTo>
                    <a:lnTo>
                      <a:pt x="317" y="193"/>
                    </a:lnTo>
                    <a:lnTo>
                      <a:pt x="321" y="198"/>
                    </a:lnTo>
                    <a:lnTo>
                      <a:pt x="330" y="198"/>
                    </a:lnTo>
                    <a:lnTo>
                      <a:pt x="330" y="213"/>
                    </a:lnTo>
                    <a:lnTo>
                      <a:pt x="325" y="218"/>
                    </a:lnTo>
                    <a:close/>
                  </a:path>
                </a:pathLst>
              </a:custGeom>
              <a:solidFill>
                <a:srgbClr val="FFFF00"/>
              </a:solidFill>
              <a:ln w="6350">
                <a:solidFill>
                  <a:srgbClr val="000000"/>
                </a:solidFill>
                <a:prstDash val="solid"/>
                <a:round/>
                <a:headEnd/>
                <a:tailEnd/>
              </a:ln>
            </p:spPr>
            <p:txBody>
              <a:bodyPr/>
              <a:lstStyle/>
              <a:p>
                <a:endParaRPr lang="en-US" dirty="0"/>
              </a:p>
            </p:txBody>
          </p:sp>
          <p:sp>
            <p:nvSpPr>
              <p:cNvPr id="60" name="Freeform 1295">
                <a:extLst>
                  <a:ext uri="{FF2B5EF4-FFF2-40B4-BE49-F238E27FC236}">
                    <a16:creationId xmlns:a16="http://schemas.microsoft.com/office/drawing/2014/main" id="{D897CCF9-6F15-9F61-3032-BC447985D969}"/>
                  </a:ext>
                </a:extLst>
              </p:cNvPr>
              <p:cNvSpPr>
                <a:spLocks/>
              </p:cNvSpPr>
              <p:nvPr/>
            </p:nvSpPr>
            <p:spPr bwMode="auto">
              <a:xfrm>
                <a:off x="4314825" y="4071938"/>
                <a:ext cx="325438" cy="290512"/>
              </a:xfrm>
              <a:custGeom>
                <a:avLst/>
                <a:gdLst/>
                <a:ahLst/>
                <a:cxnLst>
                  <a:cxn ang="0">
                    <a:pos x="115" y="183"/>
                  </a:cxn>
                  <a:cxn ang="0">
                    <a:pos x="102" y="173"/>
                  </a:cxn>
                  <a:cxn ang="0">
                    <a:pos x="85" y="168"/>
                  </a:cxn>
                  <a:cxn ang="0">
                    <a:pos x="64" y="158"/>
                  </a:cxn>
                  <a:cxn ang="0">
                    <a:pos x="42" y="158"/>
                  </a:cxn>
                  <a:cxn ang="0">
                    <a:pos x="8" y="142"/>
                  </a:cxn>
                  <a:cxn ang="0">
                    <a:pos x="0" y="127"/>
                  </a:cxn>
                  <a:cxn ang="0">
                    <a:pos x="89" y="0"/>
                  </a:cxn>
                  <a:cxn ang="0">
                    <a:pos x="128" y="21"/>
                  </a:cxn>
                  <a:cxn ang="0">
                    <a:pos x="137" y="31"/>
                  </a:cxn>
                  <a:cxn ang="0">
                    <a:pos x="205" y="61"/>
                  </a:cxn>
                  <a:cxn ang="0">
                    <a:pos x="162" y="137"/>
                  </a:cxn>
                  <a:cxn ang="0">
                    <a:pos x="158" y="152"/>
                  </a:cxn>
                  <a:cxn ang="0">
                    <a:pos x="137" y="163"/>
                  </a:cxn>
                  <a:cxn ang="0">
                    <a:pos x="124" y="173"/>
                  </a:cxn>
                  <a:cxn ang="0">
                    <a:pos x="124" y="178"/>
                  </a:cxn>
                  <a:cxn ang="0">
                    <a:pos x="115" y="183"/>
                  </a:cxn>
                </a:cxnLst>
                <a:rect l="0" t="0" r="r" b="b"/>
                <a:pathLst>
                  <a:path w="205" h="183">
                    <a:moveTo>
                      <a:pt x="115" y="183"/>
                    </a:moveTo>
                    <a:lnTo>
                      <a:pt x="102" y="173"/>
                    </a:lnTo>
                    <a:lnTo>
                      <a:pt x="85" y="168"/>
                    </a:lnTo>
                    <a:lnTo>
                      <a:pt x="64" y="158"/>
                    </a:lnTo>
                    <a:lnTo>
                      <a:pt x="42" y="158"/>
                    </a:lnTo>
                    <a:lnTo>
                      <a:pt x="8" y="142"/>
                    </a:lnTo>
                    <a:lnTo>
                      <a:pt x="0" y="127"/>
                    </a:lnTo>
                    <a:lnTo>
                      <a:pt x="89" y="0"/>
                    </a:lnTo>
                    <a:lnTo>
                      <a:pt x="128" y="21"/>
                    </a:lnTo>
                    <a:lnTo>
                      <a:pt x="137" y="31"/>
                    </a:lnTo>
                    <a:lnTo>
                      <a:pt x="205" y="61"/>
                    </a:lnTo>
                    <a:lnTo>
                      <a:pt x="162" y="137"/>
                    </a:lnTo>
                    <a:lnTo>
                      <a:pt x="158" y="152"/>
                    </a:lnTo>
                    <a:lnTo>
                      <a:pt x="137" y="163"/>
                    </a:lnTo>
                    <a:lnTo>
                      <a:pt x="124" y="173"/>
                    </a:lnTo>
                    <a:lnTo>
                      <a:pt x="124" y="178"/>
                    </a:lnTo>
                    <a:lnTo>
                      <a:pt x="115" y="183"/>
                    </a:lnTo>
                    <a:close/>
                  </a:path>
                </a:pathLst>
              </a:custGeom>
              <a:solidFill>
                <a:srgbClr val="FFFBC3"/>
              </a:solidFill>
              <a:ln w="6350">
                <a:solidFill>
                  <a:srgbClr val="000000"/>
                </a:solidFill>
                <a:prstDash val="solid"/>
                <a:round/>
                <a:headEnd/>
                <a:tailEnd/>
              </a:ln>
            </p:spPr>
            <p:txBody>
              <a:bodyPr/>
              <a:lstStyle/>
              <a:p>
                <a:endParaRPr lang="en-US" dirty="0"/>
              </a:p>
            </p:txBody>
          </p:sp>
          <p:sp>
            <p:nvSpPr>
              <p:cNvPr id="61" name="Freeform 1296">
                <a:extLst>
                  <a:ext uri="{FF2B5EF4-FFF2-40B4-BE49-F238E27FC236}">
                    <a16:creationId xmlns:a16="http://schemas.microsoft.com/office/drawing/2014/main" id="{663F4BCF-C232-A89B-A69D-5349D6456F4E}"/>
                  </a:ext>
                </a:extLst>
              </p:cNvPr>
              <p:cNvSpPr>
                <a:spLocks/>
              </p:cNvSpPr>
              <p:nvPr/>
            </p:nvSpPr>
            <p:spPr bwMode="auto">
              <a:xfrm>
                <a:off x="5305425" y="4105275"/>
                <a:ext cx="415925" cy="490538"/>
              </a:xfrm>
              <a:custGeom>
                <a:avLst/>
                <a:gdLst/>
                <a:ahLst/>
                <a:cxnLst>
                  <a:cxn ang="0">
                    <a:pos x="193" y="263"/>
                  </a:cxn>
                  <a:cxn ang="0">
                    <a:pos x="197" y="238"/>
                  </a:cxn>
                  <a:cxn ang="0">
                    <a:pos x="189" y="223"/>
                  </a:cxn>
                  <a:cxn ang="0">
                    <a:pos x="180" y="213"/>
                  </a:cxn>
                  <a:cxn ang="0">
                    <a:pos x="172" y="207"/>
                  </a:cxn>
                  <a:cxn ang="0">
                    <a:pos x="163" y="192"/>
                  </a:cxn>
                  <a:cxn ang="0">
                    <a:pos x="133" y="182"/>
                  </a:cxn>
                  <a:cxn ang="0">
                    <a:pos x="125" y="162"/>
                  </a:cxn>
                  <a:cxn ang="0">
                    <a:pos x="103" y="157"/>
                  </a:cxn>
                  <a:cxn ang="0">
                    <a:pos x="86" y="142"/>
                  </a:cxn>
                  <a:cxn ang="0">
                    <a:pos x="60" y="126"/>
                  </a:cxn>
                  <a:cxn ang="0">
                    <a:pos x="56" y="116"/>
                  </a:cxn>
                  <a:cxn ang="0">
                    <a:pos x="48" y="96"/>
                  </a:cxn>
                  <a:cxn ang="0">
                    <a:pos x="35" y="91"/>
                  </a:cxn>
                  <a:cxn ang="0">
                    <a:pos x="35" y="81"/>
                  </a:cxn>
                  <a:cxn ang="0">
                    <a:pos x="30" y="61"/>
                  </a:cxn>
                  <a:cxn ang="0">
                    <a:pos x="22" y="55"/>
                  </a:cxn>
                  <a:cxn ang="0">
                    <a:pos x="13" y="45"/>
                  </a:cxn>
                  <a:cxn ang="0">
                    <a:pos x="5" y="40"/>
                  </a:cxn>
                  <a:cxn ang="0">
                    <a:pos x="13" y="5"/>
                  </a:cxn>
                  <a:cxn ang="0">
                    <a:pos x="39" y="0"/>
                  </a:cxn>
                  <a:cxn ang="0">
                    <a:pos x="56" y="5"/>
                  </a:cxn>
                  <a:cxn ang="0">
                    <a:pos x="78" y="35"/>
                  </a:cxn>
                  <a:cxn ang="0">
                    <a:pos x="73" y="61"/>
                  </a:cxn>
                  <a:cxn ang="0">
                    <a:pos x="120" y="86"/>
                  </a:cxn>
                  <a:cxn ang="0">
                    <a:pos x="137" y="101"/>
                  </a:cxn>
                  <a:cxn ang="0">
                    <a:pos x="163" y="101"/>
                  </a:cxn>
                  <a:cxn ang="0">
                    <a:pos x="189" y="101"/>
                  </a:cxn>
                  <a:cxn ang="0">
                    <a:pos x="202" y="121"/>
                  </a:cxn>
                  <a:cxn ang="0">
                    <a:pos x="227" y="177"/>
                  </a:cxn>
                  <a:cxn ang="0">
                    <a:pos x="236" y="197"/>
                  </a:cxn>
                  <a:cxn ang="0">
                    <a:pos x="253" y="223"/>
                  </a:cxn>
                  <a:cxn ang="0">
                    <a:pos x="262" y="278"/>
                  </a:cxn>
                  <a:cxn ang="0">
                    <a:pos x="236" y="304"/>
                  </a:cxn>
                  <a:cxn ang="0">
                    <a:pos x="219" y="294"/>
                  </a:cxn>
                </a:cxnLst>
                <a:rect l="0" t="0" r="r" b="b"/>
                <a:pathLst>
                  <a:path w="262" h="309">
                    <a:moveTo>
                      <a:pt x="219" y="294"/>
                    </a:moveTo>
                    <a:lnTo>
                      <a:pt x="193" y="263"/>
                    </a:lnTo>
                    <a:lnTo>
                      <a:pt x="193" y="248"/>
                    </a:lnTo>
                    <a:lnTo>
                      <a:pt x="197" y="238"/>
                    </a:lnTo>
                    <a:lnTo>
                      <a:pt x="193" y="233"/>
                    </a:lnTo>
                    <a:lnTo>
                      <a:pt x="189" y="223"/>
                    </a:lnTo>
                    <a:lnTo>
                      <a:pt x="180" y="218"/>
                    </a:lnTo>
                    <a:lnTo>
                      <a:pt x="180" y="213"/>
                    </a:lnTo>
                    <a:lnTo>
                      <a:pt x="176" y="213"/>
                    </a:lnTo>
                    <a:lnTo>
                      <a:pt x="172" y="207"/>
                    </a:lnTo>
                    <a:lnTo>
                      <a:pt x="155" y="202"/>
                    </a:lnTo>
                    <a:lnTo>
                      <a:pt x="163" y="192"/>
                    </a:lnTo>
                    <a:lnTo>
                      <a:pt x="150" y="182"/>
                    </a:lnTo>
                    <a:lnTo>
                      <a:pt x="133" y="182"/>
                    </a:lnTo>
                    <a:lnTo>
                      <a:pt x="137" y="172"/>
                    </a:lnTo>
                    <a:lnTo>
                      <a:pt x="125" y="162"/>
                    </a:lnTo>
                    <a:lnTo>
                      <a:pt x="107" y="162"/>
                    </a:lnTo>
                    <a:lnTo>
                      <a:pt x="103" y="157"/>
                    </a:lnTo>
                    <a:lnTo>
                      <a:pt x="90" y="152"/>
                    </a:lnTo>
                    <a:lnTo>
                      <a:pt x="86" y="142"/>
                    </a:lnTo>
                    <a:lnTo>
                      <a:pt x="78" y="142"/>
                    </a:lnTo>
                    <a:lnTo>
                      <a:pt x="60" y="126"/>
                    </a:lnTo>
                    <a:lnTo>
                      <a:pt x="52" y="126"/>
                    </a:lnTo>
                    <a:lnTo>
                      <a:pt x="56" y="116"/>
                    </a:lnTo>
                    <a:lnTo>
                      <a:pt x="39" y="106"/>
                    </a:lnTo>
                    <a:lnTo>
                      <a:pt x="48" y="96"/>
                    </a:lnTo>
                    <a:lnTo>
                      <a:pt x="39" y="96"/>
                    </a:lnTo>
                    <a:lnTo>
                      <a:pt x="35" y="91"/>
                    </a:lnTo>
                    <a:lnTo>
                      <a:pt x="30" y="86"/>
                    </a:lnTo>
                    <a:lnTo>
                      <a:pt x="35" y="81"/>
                    </a:lnTo>
                    <a:lnTo>
                      <a:pt x="26" y="71"/>
                    </a:lnTo>
                    <a:lnTo>
                      <a:pt x="30" y="61"/>
                    </a:lnTo>
                    <a:lnTo>
                      <a:pt x="13" y="61"/>
                    </a:lnTo>
                    <a:lnTo>
                      <a:pt x="22" y="55"/>
                    </a:lnTo>
                    <a:lnTo>
                      <a:pt x="18" y="50"/>
                    </a:lnTo>
                    <a:lnTo>
                      <a:pt x="13" y="45"/>
                    </a:lnTo>
                    <a:lnTo>
                      <a:pt x="0" y="45"/>
                    </a:lnTo>
                    <a:lnTo>
                      <a:pt x="5" y="40"/>
                    </a:lnTo>
                    <a:lnTo>
                      <a:pt x="5" y="20"/>
                    </a:lnTo>
                    <a:lnTo>
                      <a:pt x="13" y="5"/>
                    </a:lnTo>
                    <a:lnTo>
                      <a:pt x="18" y="5"/>
                    </a:lnTo>
                    <a:lnTo>
                      <a:pt x="39" y="0"/>
                    </a:lnTo>
                    <a:lnTo>
                      <a:pt x="48" y="5"/>
                    </a:lnTo>
                    <a:lnTo>
                      <a:pt x="56" y="5"/>
                    </a:lnTo>
                    <a:lnTo>
                      <a:pt x="60" y="15"/>
                    </a:lnTo>
                    <a:lnTo>
                      <a:pt x="78" y="35"/>
                    </a:lnTo>
                    <a:lnTo>
                      <a:pt x="78" y="55"/>
                    </a:lnTo>
                    <a:lnTo>
                      <a:pt x="73" y="61"/>
                    </a:lnTo>
                    <a:lnTo>
                      <a:pt x="86" y="76"/>
                    </a:lnTo>
                    <a:lnTo>
                      <a:pt x="120" y="86"/>
                    </a:lnTo>
                    <a:lnTo>
                      <a:pt x="120" y="106"/>
                    </a:lnTo>
                    <a:lnTo>
                      <a:pt x="137" y="101"/>
                    </a:lnTo>
                    <a:lnTo>
                      <a:pt x="150" y="106"/>
                    </a:lnTo>
                    <a:lnTo>
                      <a:pt x="163" y="101"/>
                    </a:lnTo>
                    <a:lnTo>
                      <a:pt x="172" y="101"/>
                    </a:lnTo>
                    <a:lnTo>
                      <a:pt x="189" y="101"/>
                    </a:lnTo>
                    <a:lnTo>
                      <a:pt x="193" y="111"/>
                    </a:lnTo>
                    <a:lnTo>
                      <a:pt x="202" y="121"/>
                    </a:lnTo>
                    <a:lnTo>
                      <a:pt x="210" y="137"/>
                    </a:lnTo>
                    <a:lnTo>
                      <a:pt x="227" y="177"/>
                    </a:lnTo>
                    <a:lnTo>
                      <a:pt x="236" y="182"/>
                    </a:lnTo>
                    <a:lnTo>
                      <a:pt x="236" y="197"/>
                    </a:lnTo>
                    <a:lnTo>
                      <a:pt x="262" y="213"/>
                    </a:lnTo>
                    <a:lnTo>
                      <a:pt x="253" y="223"/>
                    </a:lnTo>
                    <a:lnTo>
                      <a:pt x="249" y="253"/>
                    </a:lnTo>
                    <a:lnTo>
                      <a:pt x="262" y="278"/>
                    </a:lnTo>
                    <a:lnTo>
                      <a:pt x="257" y="289"/>
                    </a:lnTo>
                    <a:lnTo>
                      <a:pt x="236" y="304"/>
                    </a:lnTo>
                    <a:lnTo>
                      <a:pt x="227" y="309"/>
                    </a:lnTo>
                    <a:lnTo>
                      <a:pt x="219" y="294"/>
                    </a:lnTo>
                    <a:close/>
                  </a:path>
                </a:pathLst>
              </a:custGeom>
              <a:solidFill>
                <a:srgbClr val="FFFBC3"/>
              </a:solidFill>
              <a:ln w="6350">
                <a:solidFill>
                  <a:srgbClr val="000000"/>
                </a:solidFill>
                <a:prstDash val="solid"/>
                <a:round/>
                <a:headEnd/>
                <a:tailEnd/>
              </a:ln>
            </p:spPr>
            <p:txBody>
              <a:bodyPr/>
              <a:lstStyle/>
              <a:p>
                <a:endParaRPr lang="en-US" dirty="0"/>
              </a:p>
            </p:txBody>
          </p:sp>
          <p:sp>
            <p:nvSpPr>
              <p:cNvPr id="62" name="Freeform 1297">
                <a:extLst>
                  <a:ext uri="{FF2B5EF4-FFF2-40B4-BE49-F238E27FC236}">
                    <a16:creationId xmlns:a16="http://schemas.microsoft.com/office/drawing/2014/main" id="{4E6D0592-BF12-8C8E-740E-6EC65E225EC7}"/>
                  </a:ext>
                </a:extLst>
              </p:cNvPr>
              <p:cNvSpPr>
                <a:spLocks noEditPoints="1"/>
              </p:cNvSpPr>
              <p:nvPr/>
            </p:nvSpPr>
            <p:spPr bwMode="auto">
              <a:xfrm>
                <a:off x="2927350" y="4121150"/>
                <a:ext cx="538163" cy="322263"/>
              </a:xfrm>
              <a:custGeom>
                <a:avLst/>
                <a:gdLst/>
                <a:ahLst/>
                <a:cxnLst>
                  <a:cxn ang="0">
                    <a:pos x="133" y="177"/>
                  </a:cxn>
                  <a:cxn ang="0">
                    <a:pos x="129" y="172"/>
                  </a:cxn>
                  <a:cxn ang="0">
                    <a:pos x="77" y="203"/>
                  </a:cxn>
                  <a:cxn ang="0">
                    <a:pos x="65" y="192"/>
                  </a:cxn>
                  <a:cxn ang="0">
                    <a:pos x="47" y="197"/>
                  </a:cxn>
                  <a:cxn ang="0">
                    <a:pos x="39" y="192"/>
                  </a:cxn>
                  <a:cxn ang="0">
                    <a:pos x="22" y="182"/>
                  </a:cxn>
                  <a:cxn ang="0">
                    <a:pos x="0" y="182"/>
                  </a:cxn>
                  <a:cxn ang="0">
                    <a:pos x="0" y="172"/>
                  </a:cxn>
                  <a:cxn ang="0">
                    <a:pos x="5" y="162"/>
                  </a:cxn>
                  <a:cxn ang="0">
                    <a:pos x="0" y="157"/>
                  </a:cxn>
                  <a:cxn ang="0">
                    <a:pos x="26" y="132"/>
                  </a:cxn>
                  <a:cxn ang="0">
                    <a:pos x="22" y="116"/>
                  </a:cxn>
                  <a:cxn ang="0">
                    <a:pos x="39" y="101"/>
                  </a:cxn>
                  <a:cxn ang="0">
                    <a:pos x="39" y="91"/>
                  </a:cxn>
                  <a:cxn ang="0">
                    <a:pos x="65" y="66"/>
                  </a:cxn>
                  <a:cxn ang="0">
                    <a:pos x="65" y="56"/>
                  </a:cxn>
                  <a:cxn ang="0">
                    <a:pos x="69" y="45"/>
                  </a:cxn>
                  <a:cxn ang="0">
                    <a:pos x="90" y="40"/>
                  </a:cxn>
                  <a:cxn ang="0">
                    <a:pos x="95" y="25"/>
                  </a:cxn>
                  <a:cxn ang="0">
                    <a:pos x="120" y="0"/>
                  </a:cxn>
                  <a:cxn ang="0">
                    <a:pos x="129" y="5"/>
                  </a:cxn>
                  <a:cxn ang="0">
                    <a:pos x="146" y="0"/>
                  </a:cxn>
                  <a:cxn ang="0">
                    <a:pos x="180" y="0"/>
                  </a:cxn>
                  <a:cxn ang="0">
                    <a:pos x="202" y="35"/>
                  </a:cxn>
                  <a:cxn ang="0">
                    <a:pos x="232" y="40"/>
                  </a:cxn>
                  <a:cxn ang="0">
                    <a:pos x="261" y="40"/>
                  </a:cxn>
                  <a:cxn ang="0">
                    <a:pos x="296" y="66"/>
                  </a:cxn>
                  <a:cxn ang="0">
                    <a:pos x="317" y="45"/>
                  </a:cxn>
                  <a:cxn ang="0">
                    <a:pos x="339" y="56"/>
                  </a:cxn>
                  <a:cxn ang="0">
                    <a:pos x="330" y="56"/>
                  </a:cxn>
                  <a:cxn ang="0">
                    <a:pos x="304" y="111"/>
                  </a:cxn>
                  <a:cxn ang="0">
                    <a:pos x="240" y="91"/>
                  </a:cxn>
                  <a:cxn ang="0">
                    <a:pos x="223" y="96"/>
                  </a:cxn>
                  <a:cxn ang="0">
                    <a:pos x="219" y="106"/>
                  </a:cxn>
                  <a:cxn ang="0">
                    <a:pos x="184" y="147"/>
                  </a:cxn>
                  <a:cxn ang="0">
                    <a:pos x="133" y="177"/>
                  </a:cxn>
                  <a:cxn ang="0">
                    <a:pos x="240" y="81"/>
                  </a:cxn>
                  <a:cxn ang="0">
                    <a:pos x="236" y="66"/>
                  </a:cxn>
                  <a:cxn ang="0">
                    <a:pos x="232" y="61"/>
                  </a:cxn>
                  <a:cxn ang="0">
                    <a:pos x="223" y="61"/>
                  </a:cxn>
                  <a:cxn ang="0">
                    <a:pos x="219" y="81"/>
                  </a:cxn>
                  <a:cxn ang="0">
                    <a:pos x="236" y="86"/>
                  </a:cxn>
                  <a:cxn ang="0">
                    <a:pos x="240" y="81"/>
                  </a:cxn>
                  <a:cxn ang="0">
                    <a:pos x="159" y="111"/>
                  </a:cxn>
                  <a:cxn ang="0">
                    <a:pos x="163" y="106"/>
                  </a:cxn>
                  <a:cxn ang="0">
                    <a:pos x="159" y="86"/>
                  </a:cxn>
                  <a:cxn ang="0">
                    <a:pos x="146" y="86"/>
                  </a:cxn>
                  <a:cxn ang="0">
                    <a:pos x="137" y="111"/>
                  </a:cxn>
                  <a:cxn ang="0">
                    <a:pos x="146" y="116"/>
                  </a:cxn>
                  <a:cxn ang="0">
                    <a:pos x="159" y="111"/>
                  </a:cxn>
                </a:cxnLst>
                <a:rect l="0" t="0" r="r" b="b"/>
                <a:pathLst>
                  <a:path w="339" h="203">
                    <a:moveTo>
                      <a:pt x="133" y="177"/>
                    </a:moveTo>
                    <a:lnTo>
                      <a:pt x="129" y="172"/>
                    </a:lnTo>
                    <a:lnTo>
                      <a:pt x="77" y="203"/>
                    </a:lnTo>
                    <a:lnTo>
                      <a:pt x="65" y="192"/>
                    </a:lnTo>
                    <a:lnTo>
                      <a:pt x="47" y="197"/>
                    </a:lnTo>
                    <a:lnTo>
                      <a:pt x="39" y="192"/>
                    </a:lnTo>
                    <a:lnTo>
                      <a:pt x="22" y="182"/>
                    </a:lnTo>
                    <a:lnTo>
                      <a:pt x="0" y="182"/>
                    </a:lnTo>
                    <a:lnTo>
                      <a:pt x="0" y="172"/>
                    </a:lnTo>
                    <a:lnTo>
                      <a:pt x="5" y="162"/>
                    </a:lnTo>
                    <a:lnTo>
                      <a:pt x="0" y="157"/>
                    </a:lnTo>
                    <a:lnTo>
                      <a:pt x="26" y="132"/>
                    </a:lnTo>
                    <a:lnTo>
                      <a:pt x="22" y="116"/>
                    </a:lnTo>
                    <a:lnTo>
                      <a:pt x="39" y="101"/>
                    </a:lnTo>
                    <a:lnTo>
                      <a:pt x="39" y="91"/>
                    </a:lnTo>
                    <a:lnTo>
                      <a:pt x="65" y="66"/>
                    </a:lnTo>
                    <a:lnTo>
                      <a:pt x="65" y="56"/>
                    </a:lnTo>
                    <a:lnTo>
                      <a:pt x="69" y="45"/>
                    </a:lnTo>
                    <a:lnTo>
                      <a:pt x="90" y="40"/>
                    </a:lnTo>
                    <a:lnTo>
                      <a:pt x="95" y="25"/>
                    </a:lnTo>
                    <a:lnTo>
                      <a:pt x="120" y="0"/>
                    </a:lnTo>
                    <a:lnTo>
                      <a:pt x="129" y="5"/>
                    </a:lnTo>
                    <a:lnTo>
                      <a:pt x="146" y="0"/>
                    </a:lnTo>
                    <a:lnTo>
                      <a:pt x="180" y="0"/>
                    </a:lnTo>
                    <a:lnTo>
                      <a:pt x="202" y="35"/>
                    </a:lnTo>
                    <a:lnTo>
                      <a:pt x="232" y="40"/>
                    </a:lnTo>
                    <a:lnTo>
                      <a:pt x="261" y="40"/>
                    </a:lnTo>
                    <a:lnTo>
                      <a:pt x="296" y="66"/>
                    </a:lnTo>
                    <a:lnTo>
                      <a:pt x="317" y="45"/>
                    </a:lnTo>
                    <a:lnTo>
                      <a:pt x="339" y="56"/>
                    </a:lnTo>
                    <a:lnTo>
                      <a:pt x="330" y="56"/>
                    </a:lnTo>
                    <a:lnTo>
                      <a:pt x="304" y="111"/>
                    </a:lnTo>
                    <a:lnTo>
                      <a:pt x="240" y="91"/>
                    </a:lnTo>
                    <a:lnTo>
                      <a:pt x="223" y="96"/>
                    </a:lnTo>
                    <a:lnTo>
                      <a:pt x="219" y="106"/>
                    </a:lnTo>
                    <a:lnTo>
                      <a:pt x="184" y="147"/>
                    </a:lnTo>
                    <a:lnTo>
                      <a:pt x="133" y="177"/>
                    </a:lnTo>
                    <a:close/>
                    <a:moveTo>
                      <a:pt x="240" y="81"/>
                    </a:moveTo>
                    <a:lnTo>
                      <a:pt x="236" y="66"/>
                    </a:lnTo>
                    <a:lnTo>
                      <a:pt x="232" y="61"/>
                    </a:lnTo>
                    <a:lnTo>
                      <a:pt x="223" y="61"/>
                    </a:lnTo>
                    <a:lnTo>
                      <a:pt x="219" y="81"/>
                    </a:lnTo>
                    <a:lnTo>
                      <a:pt x="236" y="86"/>
                    </a:lnTo>
                    <a:lnTo>
                      <a:pt x="240" y="81"/>
                    </a:lnTo>
                    <a:close/>
                    <a:moveTo>
                      <a:pt x="159" y="111"/>
                    </a:moveTo>
                    <a:lnTo>
                      <a:pt x="163" y="106"/>
                    </a:lnTo>
                    <a:lnTo>
                      <a:pt x="159" y="86"/>
                    </a:lnTo>
                    <a:lnTo>
                      <a:pt x="146" y="86"/>
                    </a:lnTo>
                    <a:lnTo>
                      <a:pt x="137" y="111"/>
                    </a:lnTo>
                    <a:lnTo>
                      <a:pt x="146" y="116"/>
                    </a:lnTo>
                    <a:lnTo>
                      <a:pt x="159" y="111"/>
                    </a:lnTo>
                    <a:close/>
                  </a:path>
                </a:pathLst>
              </a:custGeom>
              <a:solidFill>
                <a:srgbClr val="FFFBC3"/>
              </a:solidFill>
              <a:ln w="6350">
                <a:solidFill>
                  <a:srgbClr val="000000"/>
                </a:solidFill>
                <a:prstDash val="solid"/>
                <a:round/>
                <a:headEnd/>
                <a:tailEnd/>
              </a:ln>
            </p:spPr>
            <p:txBody>
              <a:bodyPr/>
              <a:lstStyle/>
              <a:p>
                <a:endParaRPr lang="en-US" dirty="0"/>
              </a:p>
            </p:txBody>
          </p:sp>
          <p:sp>
            <p:nvSpPr>
              <p:cNvPr id="63" name="Freeform 1298">
                <a:extLst>
                  <a:ext uri="{FF2B5EF4-FFF2-40B4-BE49-F238E27FC236}">
                    <a16:creationId xmlns:a16="http://schemas.microsoft.com/office/drawing/2014/main" id="{29A34C35-ABFB-42BC-BB59-0B02A8171183}"/>
                  </a:ext>
                </a:extLst>
              </p:cNvPr>
              <p:cNvSpPr>
                <a:spLocks/>
              </p:cNvSpPr>
              <p:nvPr/>
            </p:nvSpPr>
            <p:spPr bwMode="auto">
              <a:xfrm>
                <a:off x="5191125" y="4160838"/>
                <a:ext cx="427038" cy="361950"/>
              </a:xfrm>
              <a:custGeom>
                <a:avLst/>
                <a:gdLst/>
                <a:ahLst/>
                <a:cxnLst>
                  <a:cxn ang="0">
                    <a:pos x="252" y="208"/>
                  </a:cxn>
                  <a:cxn ang="0">
                    <a:pos x="227" y="218"/>
                  </a:cxn>
                  <a:cxn ang="0">
                    <a:pos x="231" y="193"/>
                  </a:cxn>
                  <a:cxn ang="0">
                    <a:pos x="222" y="203"/>
                  </a:cxn>
                  <a:cxn ang="0">
                    <a:pos x="214" y="208"/>
                  </a:cxn>
                  <a:cxn ang="0">
                    <a:pos x="197" y="198"/>
                  </a:cxn>
                  <a:cxn ang="0">
                    <a:pos x="184" y="213"/>
                  </a:cxn>
                  <a:cxn ang="0">
                    <a:pos x="184" y="198"/>
                  </a:cxn>
                  <a:cxn ang="0">
                    <a:pos x="171" y="188"/>
                  </a:cxn>
                  <a:cxn ang="0">
                    <a:pos x="158" y="198"/>
                  </a:cxn>
                  <a:cxn ang="0">
                    <a:pos x="128" y="178"/>
                  </a:cxn>
                  <a:cxn ang="0">
                    <a:pos x="120" y="178"/>
                  </a:cxn>
                  <a:cxn ang="0">
                    <a:pos x="102" y="162"/>
                  </a:cxn>
                  <a:cxn ang="0">
                    <a:pos x="107" y="142"/>
                  </a:cxn>
                  <a:cxn ang="0">
                    <a:pos x="94" y="137"/>
                  </a:cxn>
                  <a:cxn ang="0">
                    <a:pos x="85" y="137"/>
                  </a:cxn>
                  <a:cxn ang="0">
                    <a:pos x="77" y="137"/>
                  </a:cxn>
                  <a:cxn ang="0">
                    <a:pos x="68" y="127"/>
                  </a:cxn>
                  <a:cxn ang="0">
                    <a:pos x="60" y="127"/>
                  </a:cxn>
                  <a:cxn ang="0">
                    <a:pos x="47" y="122"/>
                  </a:cxn>
                  <a:cxn ang="0">
                    <a:pos x="47" y="107"/>
                  </a:cxn>
                  <a:cxn ang="0">
                    <a:pos x="34" y="112"/>
                  </a:cxn>
                  <a:cxn ang="0">
                    <a:pos x="21" y="107"/>
                  </a:cxn>
                  <a:cxn ang="0">
                    <a:pos x="13" y="102"/>
                  </a:cxn>
                  <a:cxn ang="0">
                    <a:pos x="4" y="86"/>
                  </a:cxn>
                  <a:cxn ang="0">
                    <a:pos x="4" y="71"/>
                  </a:cxn>
                  <a:cxn ang="0">
                    <a:pos x="0" y="66"/>
                  </a:cxn>
                  <a:cxn ang="0">
                    <a:pos x="30" y="36"/>
                  </a:cxn>
                  <a:cxn ang="0">
                    <a:pos x="47" y="0"/>
                  </a:cxn>
                  <a:cxn ang="0">
                    <a:pos x="64" y="15"/>
                  </a:cxn>
                  <a:cxn ang="0">
                    <a:pos x="72" y="10"/>
                  </a:cxn>
                  <a:cxn ang="0">
                    <a:pos x="90" y="15"/>
                  </a:cxn>
                  <a:cxn ang="0">
                    <a:pos x="85" y="26"/>
                  </a:cxn>
                  <a:cxn ang="0">
                    <a:pos x="98" y="36"/>
                  </a:cxn>
                  <a:cxn ang="0">
                    <a:pos x="102" y="51"/>
                  </a:cxn>
                  <a:cxn ang="0">
                    <a:pos x="111" y="61"/>
                  </a:cxn>
                  <a:cxn ang="0">
                    <a:pos x="111" y="71"/>
                  </a:cxn>
                  <a:cxn ang="0">
                    <a:pos x="124" y="91"/>
                  </a:cxn>
                  <a:cxn ang="0">
                    <a:pos x="150" y="107"/>
                  </a:cxn>
                  <a:cxn ang="0">
                    <a:pos x="162" y="117"/>
                  </a:cxn>
                  <a:cxn ang="0">
                    <a:pos x="179" y="127"/>
                  </a:cxn>
                  <a:cxn ang="0">
                    <a:pos x="209" y="137"/>
                  </a:cxn>
                  <a:cxn ang="0">
                    <a:pos x="222" y="147"/>
                  </a:cxn>
                  <a:cxn ang="0">
                    <a:pos x="227" y="167"/>
                  </a:cxn>
                  <a:cxn ang="0">
                    <a:pos x="248" y="178"/>
                  </a:cxn>
                  <a:cxn ang="0">
                    <a:pos x="252" y="183"/>
                  </a:cxn>
                  <a:cxn ang="0">
                    <a:pos x="265" y="198"/>
                  </a:cxn>
                  <a:cxn ang="0">
                    <a:pos x="265" y="213"/>
                  </a:cxn>
                </a:cxnLst>
                <a:rect l="0" t="0" r="r" b="b"/>
                <a:pathLst>
                  <a:path w="269" h="228">
                    <a:moveTo>
                      <a:pt x="265" y="228"/>
                    </a:moveTo>
                    <a:lnTo>
                      <a:pt x="252" y="208"/>
                    </a:lnTo>
                    <a:lnTo>
                      <a:pt x="235" y="223"/>
                    </a:lnTo>
                    <a:lnTo>
                      <a:pt x="227" y="218"/>
                    </a:lnTo>
                    <a:lnTo>
                      <a:pt x="235" y="203"/>
                    </a:lnTo>
                    <a:lnTo>
                      <a:pt x="231" y="193"/>
                    </a:lnTo>
                    <a:lnTo>
                      <a:pt x="222" y="193"/>
                    </a:lnTo>
                    <a:lnTo>
                      <a:pt x="222" y="203"/>
                    </a:lnTo>
                    <a:lnTo>
                      <a:pt x="218" y="208"/>
                    </a:lnTo>
                    <a:lnTo>
                      <a:pt x="214" y="208"/>
                    </a:lnTo>
                    <a:lnTo>
                      <a:pt x="205" y="198"/>
                    </a:lnTo>
                    <a:lnTo>
                      <a:pt x="197" y="198"/>
                    </a:lnTo>
                    <a:lnTo>
                      <a:pt x="192" y="213"/>
                    </a:lnTo>
                    <a:lnTo>
                      <a:pt x="184" y="213"/>
                    </a:lnTo>
                    <a:lnTo>
                      <a:pt x="175" y="208"/>
                    </a:lnTo>
                    <a:lnTo>
                      <a:pt x="184" y="198"/>
                    </a:lnTo>
                    <a:lnTo>
                      <a:pt x="179" y="193"/>
                    </a:lnTo>
                    <a:lnTo>
                      <a:pt x="171" y="188"/>
                    </a:lnTo>
                    <a:lnTo>
                      <a:pt x="171" y="198"/>
                    </a:lnTo>
                    <a:lnTo>
                      <a:pt x="158" y="198"/>
                    </a:lnTo>
                    <a:lnTo>
                      <a:pt x="145" y="183"/>
                    </a:lnTo>
                    <a:lnTo>
                      <a:pt x="128" y="178"/>
                    </a:lnTo>
                    <a:lnTo>
                      <a:pt x="124" y="183"/>
                    </a:lnTo>
                    <a:lnTo>
                      <a:pt x="120" y="178"/>
                    </a:lnTo>
                    <a:lnTo>
                      <a:pt x="124" y="172"/>
                    </a:lnTo>
                    <a:lnTo>
                      <a:pt x="102" y="162"/>
                    </a:lnTo>
                    <a:lnTo>
                      <a:pt x="107" y="157"/>
                    </a:lnTo>
                    <a:lnTo>
                      <a:pt x="107" y="142"/>
                    </a:lnTo>
                    <a:lnTo>
                      <a:pt x="98" y="142"/>
                    </a:lnTo>
                    <a:lnTo>
                      <a:pt x="94" y="137"/>
                    </a:lnTo>
                    <a:lnTo>
                      <a:pt x="94" y="142"/>
                    </a:lnTo>
                    <a:lnTo>
                      <a:pt x="85" y="137"/>
                    </a:lnTo>
                    <a:lnTo>
                      <a:pt x="72" y="147"/>
                    </a:lnTo>
                    <a:lnTo>
                      <a:pt x="77" y="137"/>
                    </a:lnTo>
                    <a:lnTo>
                      <a:pt x="72" y="127"/>
                    </a:lnTo>
                    <a:lnTo>
                      <a:pt x="68" y="127"/>
                    </a:lnTo>
                    <a:lnTo>
                      <a:pt x="68" y="137"/>
                    </a:lnTo>
                    <a:lnTo>
                      <a:pt x="60" y="127"/>
                    </a:lnTo>
                    <a:lnTo>
                      <a:pt x="47" y="132"/>
                    </a:lnTo>
                    <a:lnTo>
                      <a:pt x="47" y="122"/>
                    </a:lnTo>
                    <a:lnTo>
                      <a:pt x="55" y="112"/>
                    </a:lnTo>
                    <a:lnTo>
                      <a:pt x="47" y="107"/>
                    </a:lnTo>
                    <a:lnTo>
                      <a:pt x="43" y="117"/>
                    </a:lnTo>
                    <a:lnTo>
                      <a:pt x="34" y="112"/>
                    </a:lnTo>
                    <a:lnTo>
                      <a:pt x="25" y="112"/>
                    </a:lnTo>
                    <a:lnTo>
                      <a:pt x="21" y="107"/>
                    </a:lnTo>
                    <a:lnTo>
                      <a:pt x="21" y="96"/>
                    </a:lnTo>
                    <a:lnTo>
                      <a:pt x="13" y="102"/>
                    </a:lnTo>
                    <a:lnTo>
                      <a:pt x="17" y="91"/>
                    </a:lnTo>
                    <a:lnTo>
                      <a:pt x="4" y="86"/>
                    </a:lnTo>
                    <a:lnTo>
                      <a:pt x="8" y="81"/>
                    </a:lnTo>
                    <a:lnTo>
                      <a:pt x="4" y="71"/>
                    </a:lnTo>
                    <a:lnTo>
                      <a:pt x="0" y="71"/>
                    </a:lnTo>
                    <a:lnTo>
                      <a:pt x="0" y="66"/>
                    </a:lnTo>
                    <a:lnTo>
                      <a:pt x="21" y="46"/>
                    </a:lnTo>
                    <a:lnTo>
                      <a:pt x="30" y="36"/>
                    </a:lnTo>
                    <a:lnTo>
                      <a:pt x="47" y="20"/>
                    </a:lnTo>
                    <a:lnTo>
                      <a:pt x="47" y="0"/>
                    </a:lnTo>
                    <a:lnTo>
                      <a:pt x="64" y="5"/>
                    </a:lnTo>
                    <a:lnTo>
                      <a:pt x="64" y="15"/>
                    </a:lnTo>
                    <a:lnTo>
                      <a:pt x="72" y="15"/>
                    </a:lnTo>
                    <a:lnTo>
                      <a:pt x="72" y="10"/>
                    </a:lnTo>
                    <a:lnTo>
                      <a:pt x="85" y="10"/>
                    </a:lnTo>
                    <a:lnTo>
                      <a:pt x="90" y="15"/>
                    </a:lnTo>
                    <a:lnTo>
                      <a:pt x="94" y="20"/>
                    </a:lnTo>
                    <a:lnTo>
                      <a:pt x="85" y="26"/>
                    </a:lnTo>
                    <a:lnTo>
                      <a:pt x="102" y="26"/>
                    </a:lnTo>
                    <a:lnTo>
                      <a:pt x="98" y="36"/>
                    </a:lnTo>
                    <a:lnTo>
                      <a:pt x="107" y="46"/>
                    </a:lnTo>
                    <a:lnTo>
                      <a:pt x="102" y="51"/>
                    </a:lnTo>
                    <a:lnTo>
                      <a:pt x="107" y="56"/>
                    </a:lnTo>
                    <a:lnTo>
                      <a:pt x="111" y="61"/>
                    </a:lnTo>
                    <a:lnTo>
                      <a:pt x="120" y="61"/>
                    </a:lnTo>
                    <a:lnTo>
                      <a:pt x="111" y="71"/>
                    </a:lnTo>
                    <a:lnTo>
                      <a:pt x="128" y="81"/>
                    </a:lnTo>
                    <a:lnTo>
                      <a:pt x="124" y="91"/>
                    </a:lnTo>
                    <a:lnTo>
                      <a:pt x="132" y="91"/>
                    </a:lnTo>
                    <a:lnTo>
                      <a:pt x="150" y="107"/>
                    </a:lnTo>
                    <a:lnTo>
                      <a:pt x="158" y="107"/>
                    </a:lnTo>
                    <a:lnTo>
                      <a:pt x="162" y="117"/>
                    </a:lnTo>
                    <a:lnTo>
                      <a:pt x="175" y="122"/>
                    </a:lnTo>
                    <a:lnTo>
                      <a:pt x="179" y="127"/>
                    </a:lnTo>
                    <a:lnTo>
                      <a:pt x="197" y="127"/>
                    </a:lnTo>
                    <a:lnTo>
                      <a:pt x="209" y="137"/>
                    </a:lnTo>
                    <a:lnTo>
                      <a:pt x="205" y="147"/>
                    </a:lnTo>
                    <a:lnTo>
                      <a:pt x="222" y="147"/>
                    </a:lnTo>
                    <a:lnTo>
                      <a:pt x="235" y="157"/>
                    </a:lnTo>
                    <a:lnTo>
                      <a:pt x="227" y="167"/>
                    </a:lnTo>
                    <a:lnTo>
                      <a:pt x="244" y="172"/>
                    </a:lnTo>
                    <a:lnTo>
                      <a:pt x="248" y="178"/>
                    </a:lnTo>
                    <a:lnTo>
                      <a:pt x="252" y="178"/>
                    </a:lnTo>
                    <a:lnTo>
                      <a:pt x="252" y="183"/>
                    </a:lnTo>
                    <a:lnTo>
                      <a:pt x="261" y="188"/>
                    </a:lnTo>
                    <a:lnTo>
                      <a:pt x="265" y="198"/>
                    </a:lnTo>
                    <a:lnTo>
                      <a:pt x="269" y="203"/>
                    </a:lnTo>
                    <a:lnTo>
                      <a:pt x="265" y="213"/>
                    </a:lnTo>
                    <a:lnTo>
                      <a:pt x="265" y="228"/>
                    </a:lnTo>
                    <a:close/>
                  </a:path>
                </a:pathLst>
              </a:custGeom>
              <a:solidFill>
                <a:srgbClr val="FFFBC3"/>
              </a:solidFill>
              <a:ln w="6350">
                <a:solidFill>
                  <a:srgbClr val="000000"/>
                </a:solidFill>
                <a:prstDash val="solid"/>
                <a:round/>
                <a:headEnd/>
                <a:tailEnd/>
              </a:ln>
            </p:spPr>
            <p:txBody>
              <a:bodyPr/>
              <a:lstStyle/>
              <a:p>
                <a:endParaRPr lang="en-US" dirty="0"/>
              </a:p>
            </p:txBody>
          </p:sp>
          <p:sp>
            <p:nvSpPr>
              <p:cNvPr id="64" name="Freeform 1299">
                <a:extLst>
                  <a:ext uri="{FF2B5EF4-FFF2-40B4-BE49-F238E27FC236}">
                    <a16:creationId xmlns:a16="http://schemas.microsoft.com/office/drawing/2014/main" id="{D49B8E7E-9538-25D9-669E-200312A1F8E1}"/>
                  </a:ext>
                </a:extLst>
              </p:cNvPr>
              <p:cNvSpPr>
                <a:spLocks/>
              </p:cNvSpPr>
              <p:nvPr/>
            </p:nvSpPr>
            <p:spPr bwMode="auto">
              <a:xfrm>
                <a:off x="4565650" y="4168775"/>
                <a:ext cx="407988" cy="314325"/>
              </a:xfrm>
              <a:custGeom>
                <a:avLst/>
                <a:gdLst/>
                <a:ahLst/>
                <a:cxnLst>
                  <a:cxn ang="0">
                    <a:pos x="38" y="142"/>
                  </a:cxn>
                  <a:cxn ang="0">
                    <a:pos x="17" y="132"/>
                  </a:cxn>
                  <a:cxn ang="0">
                    <a:pos x="30" y="117"/>
                  </a:cxn>
                  <a:cxn ang="0">
                    <a:pos x="30" y="107"/>
                  </a:cxn>
                  <a:cxn ang="0">
                    <a:pos x="0" y="91"/>
                  </a:cxn>
                  <a:cxn ang="0">
                    <a:pos x="4" y="76"/>
                  </a:cxn>
                  <a:cxn ang="0">
                    <a:pos x="47" y="0"/>
                  </a:cxn>
                  <a:cxn ang="0">
                    <a:pos x="64" y="5"/>
                  </a:cxn>
                  <a:cxn ang="0">
                    <a:pos x="81" y="26"/>
                  </a:cxn>
                  <a:cxn ang="0">
                    <a:pos x="103" y="36"/>
                  </a:cxn>
                  <a:cxn ang="0">
                    <a:pos x="111" y="71"/>
                  </a:cxn>
                  <a:cxn ang="0">
                    <a:pos x="120" y="81"/>
                  </a:cxn>
                  <a:cxn ang="0">
                    <a:pos x="154" y="86"/>
                  </a:cxn>
                  <a:cxn ang="0">
                    <a:pos x="171" y="97"/>
                  </a:cxn>
                  <a:cxn ang="0">
                    <a:pos x="227" y="112"/>
                  </a:cxn>
                  <a:cxn ang="0">
                    <a:pos x="244" y="112"/>
                  </a:cxn>
                  <a:cxn ang="0">
                    <a:pos x="252" y="112"/>
                  </a:cxn>
                  <a:cxn ang="0">
                    <a:pos x="240" y="152"/>
                  </a:cxn>
                  <a:cxn ang="0">
                    <a:pos x="248" y="178"/>
                  </a:cxn>
                  <a:cxn ang="0">
                    <a:pos x="257" y="183"/>
                  </a:cxn>
                  <a:cxn ang="0">
                    <a:pos x="240" y="198"/>
                  </a:cxn>
                  <a:cxn ang="0">
                    <a:pos x="223" y="183"/>
                  </a:cxn>
                  <a:cxn ang="0">
                    <a:pos x="205" y="183"/>
                  </a:cxn>
                  <a:cxn ang="0">
                    <a:pos x="188" y="167"/>
                  </a:cxn>
                  <a:cxn ang="0">
                    <a:pos x="158" y="167"/>
                  </a:cxn>
                  <a:cxn ang="0">
                    <a:pos x="154" y="157"/>
                  </a:cxn>
                  <a:cxn ang="0">
                    <a:pos x="128" y="137"/>
                  </a:cxn>
                  <a:cxn ang="0">
                    <a:pos x="115" y="122"/>
                  </a:cxn>
                  <a:cxn ang="0">
                    <a:pos x="98" y="132"/>
                  </a:cxn>
                  <a:cxn ang="0">
                    <a:pos x="103" y="152"/>
                  </a:cxn>
                  <a:cxn ang="0">
                    <a:pos x="98" y="162"/>
                  </a:cxn>
                  <a:cxn ang="0">
                    <a:pos x="86" y="157"/>
                  </a:cxn>
                  <a:cxn ang="0">
                    <a:pos x="68" y="147"/>
                  </a:cxn>
                  <a:cxn ang="0">
                    <a:pos x="38" y="142"/>
                  </a:cxn>
                </a:cxnLst>
                <a:rect l="0" t="0" r="r" b="b"/>
                <a:pathLst>
                  <a:path w="257" h="198">
                    <a:moveTo>
                      <a:pt x="38" y="142"/>
                    </a:moveTo>
                    <a:lnTo>
                      <a:pt x="17" y="132"/>
                    </a:lnTo>
                    <a:lnTo>
                      <a:pt x="30" y="117"/>
                    </a:lnTo>
                    <a:lnTo>
                      <a:pt x="30" y="107"/>
                    </a:lnTo>
                    <a:lnTo>
                      <a:pt x="0" y="91"/>
                    </a:lnTo>
                    <a:lnTo>
                      <a:pt x="4" y="76"/>
                    </a:lnTo>
                    <a:lnTo>
                      <a:pt x="47" y="0"/>
                    </a:lnTo>
                    <a:lnTo>
                      <a:pt x="64" y="5"/>
                    </a:lnTo>
                    <a:lnTo>
                      <a:pt x="81" y="26"/>
                    </a:lnTo>
                    <a:lnTo>
                      <a:pt x="103" y="36"/>
                    </a:lnTo>
                    <a:lnTo>
                      <a:pt x="111" y="71"/>
                    </a:lnTo>
                    <a:lnTo>
                      <a:pt x="120" y="81"/>
                    </a:lnTo>
                    <a:lnTo>
                      <a:pt x="154" y="86"/>
                    </a:lnTo>
                    <a:lnTo>
                      <a:pt x="171" y="97"/>
                    </a:lnTo>
                    <a:lnTo>
                      <a:pt x="227" y="112"/>
                    </a:lnTo>
                    <a:lnTo>
                      <a:pt x="244" y="112"/>
                    </a:lnTo>
                    <a:lnTo>
                      <a:pt x="252" y="112"/>
                    </a:lnTo>
                    <a:lnTo>
                      <a:pt x="240" y="152"/>
                    </a:lnTo>
                    <a:lnTo>
                      <a:pt x="248" y="178"/>
                    </a:lnTo>
                    <a:lnTo>
                      <a:pt x="257" y="183"/>
                    </a:lnTo>
                    <a:lnTo>
                      <a:pt x="240" y="198"/>
                    </a:lnTo>
                    <a:lnTo>
                      <a:pt x="223" y="183"/>
                    </a:lnTo>
                    <a:lnTo>
                      <a:pt x="205" y="183"/>
                    </a:lnTo>
                    <a:lnTo>
                      <a:pt x="188" y="167"/>
                    </a:lnTo>
                    <a:lnTo>
                      <a:pt x="158" y="167"/>
                    </a:lnTo>
                    <a:lnTo>
                      <a:pt x="154" y="157"/>
                    </a:lnTo>
                    <a:lnTo>
                      <a:pt x="128" y="137"/>
                    </a:lnTo>
                    <a:lnTo>
                      <a:pt x="115" y="122"/>
                    </a:lnTo>
                    <a:lnTo>
                      <a:pt x="98" y="132"/>
                    </a:lnTo>
                    <a:lnTo>
                      <a:pt x="103" y="152"/>
                    </a:lnTo>
                    <a:lnTo>
                      <a:pt x="98" y="162"/>
                    </a:lnTo>
                    <a:lnTo>
                      <a:pt x="86" y="157"/>
                    </a:lnTo>
                    <a:lnTo>
                      <a:pt x="68" y="147"/>
                    </a:lnTo>
                    <a:lnTo>
                      <a:pt x="38" y="142"/>
                    </a:lnTo>
                    <a:close/>
                  </a:path>
                </a:pathLst>
              </a:custGeom>
              <a:solidFill>
                <a:srgbClr val="FFFBC3"/>
              </a:solidFill>
              <a:ln w="6350">
                <a:solidFill>
                  <a:srgbClr val="000000"/>
                </a:solidFill>
                <a:prstDash val="solid"/>
                <a:round/>
                <a:headEnd/>
                <a:tailEnd/>
              </a:ln>
            </p:spPr>
            <p:txBody>
              <a:bodyPr/>
              <a:lstStyle/>
              <a:p>
                <a:endParaRPr lang="en-US" dirty="0"/>
              </a:p>
            </p:txBody>
          </p:sp>
          <p:sp>
            <p:nvSpPr>
              <p:cNvPr id="65" name="Freeform 1300">
                <a:extLst>
                  <a:ext uri="{FF2B5EF4-FFF2-40B4-BE49-F238E27FC236}">
                    <a16:creationId xmlns:a16="http://schemas.microsoft.com/office/drawing/2014/main" id="{823F5B9F-0193-90D8-2514-D9E649F9441A}"/>
                  </a:ext>
                </a:extLst>
              </p:cNvPr>
              <p:cNvSpPr>
                <a:spLocks/>
              </p:cNvSpPr>
              <p:nvPr/>
            </p:nvSpPr>
            <p:spPr bwMode="auto">
              <a:xfrm>
                <a:off x="3275013" y="4217988"/>
                <a:ext cx="33337" cy="39687"/>
              </a:xfrm>
              <a:custGeom>
                <a:avLst/>
                <a:gdLst/>
                <a:ahLst/>
                <a:cxnLst>
                  <a:cxn ang="0">
                    <a:pos x="21" y="20"/>
                  </a:cxn>
                  <a:cxn ang="0">
                    <a:pos x="17" y="25"/>
                  </a:cxn>
                  <a:cxn ang="0">
                    <a:pos x="0" y="20"/>
                  </a:cxn>
                  <a:cxn ang="0">
                    <a:pos x="4" y="0"/>
                  </a:cxn>
                  <a:cxn ang="0">
                    <a:pos x="13" y="0"/>
                  </a:cxn>
                  <a:cxn ang="0">
                    <a:pos x="17" y="5"/>
                  </a:cxn>
                  <a:cxn ang="0">
                    <a:pos x="21" y="20"/>
                  </a:cxn>
                </a:cxnLst>
                <a:rect l="0" t="0" r="r" b="b"/>
                <a:pathLst>
                  <a:path w="21" h="25">
                    <a:moveTo>
                      <a:pt x="21" y="20"/>
                    </a:moveTo>
                    <a:lnTo>
                      <a:pt x="17" y="25"/>
                    </a:lnTo>
                    <a:lnTo>
                      <a:pt x="0" y="20"/>
                    </a:lnTo>
                    <a:lnTo>
                      <a:pt x="4" y="0"/>
                    </a:lnTo>
                    <a:lnTo>
                      <a:pt x="13" y="0"/>
                    </a:lnTo>
                    <a:lnTo>
                      <a:pt x="17" y="5"/>
                    </a:lnTo>
                    <a:lnTo>
                      <a:pt x="21" y="20"/>
                    </a:lnTo>
                    <a:close/>
                  </a:path>
                </a:pathLst>
              </a:custGeom>
              <a:solidFill>
                <a:srgbClr val="FFFBC3"/>
              </a:solidFill>
              <a:ln w="6350">
                <a:solidFill>
                  <a:srgbClr val="000000"/>
                </a:solidFill>
                <a:prstDash val="solid"/>
                <a:round/>
                <a:headEnd/>
                <a:tailEnd/>
              </a:ln>
            </p:spPr>
            <p:txBody>
              <a:bodyPr/>
              <a:lstStyle/>
              <a:p>
                <a:endParaRPr lang="en-US" dirty="0"/>
              </a:p>
            </p:txBody>
          </p:sp>
          <p:sp>
            <p:nvSpPr>
              <p:cNvPr id="66" name="Freeform 1301">
                <a:extLst>
                  <a:ext uri="{FF2B5EF4-FFF2-40B4-BE49-F238E27FC236}">
                    <a16:creationId xmlns:a16="http://schemas.microsoft.com/office/drawing/2014/main" id="{A274E9E3-ABA2-C668-AF3A-E408283727B1}"/>
                  </a:ext>
                </a:extLst>
              </p:cNvPr>
              <p:cNvSpPr>
                <a:spLocks/>
              </p:cNvSpPr>
              <p:nvPr/>
            </p:nvSpPr>
            <p:spPr bwMode="auto">
              <a:xfrm>
                <a:off x="5734050" y="4225925"/>
                <a:ext cx="238125" cy="200025"/>
              </a:xfrm>
              <a:custGeom>
                <a:avLst/>
                <a:gdLst/>
                <a:ahLst/>
                <a:cxnLst>
                  <a:cxn ang="0">
                    <a:pos x="0" y="25"/>
                  </a:cxn>
                  <a:cxn ang="0">
                    <a:pos x="22" y="20"/>
                  </a:cxn>
                  <a:cxn ang="0">
                    <a:pos x="30" y="5"/>
                  </a:cxn>
                  <a:cxn ang="0">
                    <a:pos x="60" y="0"/>
                  </a:cxn>
                  <a:cxn ang="0">
                    <a:pos x="69" y="5"/>
                  </a:cxn>
                  <a:cxn ang="0">
                    <a:pos x="81" y="15"/>
                  </a:cxn>
                  <a:cxn ang="0">
                    <a:pos x="94" y="10"/>
                  </a:cxn>
                  <a:cxn ang="0">
                    <a:pos x="99" y="10"/>
                  </a:cxn>
                  <a:cxn ang="0">
                    <a:pos x="107" y="30"/>
                  </a:cxn>
                  <a:cxn ang="0">
                    <a:pos x="124" y="40"/>
                  </a:cxn>
                  <a:cxn ang="0">
                    <a:pos x="129" y="55"/>
                  </a:cxn>
                  <a:cxn ang="0">
                    <a:pos x="124" y="76"/>
                  </a:cxn>
                  <a:cxn ang="0">
                    <a:pos x="133" y="81"/>
                  </a:cxn>
                  <a:cxn ang="0">
                    <a:pos x="150" y="91"/>
                  </a:cxn>
                  <a:cxn ang="0">
                    <a:pos x="137" y="126"/>
                  </a:cxn>
                  <a:cxn ang="0">
                    <a:pos x="60" y="106"/>
                  </a:cxn>
                  <a:cxn ang="0">
                    <a:pos x="26" y="40"/>
                  </a:cxn>
                  <a:cxn ang="0">
                    <a:pos x="0" y="25"/>
                  </a:cxn>
                </a:cxnLst>
                <a:rect l="0" t="0" r="r" b="b"/>
                <a:pathLst>
                  <a:path w="150" h="126">
                    <a:moveTo>
                      <a:pt x="0" y="25"/>
                    </a:moveTo>
                    <a:lnTo>
                      <a:pt x="22" y="20"/>
                    </a:lnTo>
                    <a:lnTo>
                      <a:pt x="30" y="5"/>
                    </a:lnTo>
                    <a:lnTo>
                      <a:pt x="60" y="0"/>
                    </a:lnTo>
                    <a:lnTo>
                      <a:pt x="69" y="5"/>
                    </a:lnTo>
                    <a:lnTo>
                      <a:pt x="81" y="15"/>
                    </a:lnTo>
                    <a:lnTo>
                      <a:pt x="94" y="10"/>
                    </a:lnTo>
                    <a:lnTo>
                      <a:pt x="99" y="10"/>
                    </a:lnTo>
                    <a:lnTo>
                      <a:pt x="107" y="30"/>
                    </a:lnTo>
                    <a:lnTo>
                      <a:pt x="124" y="40"/>
                    </a:lnTo>
                    <a:lnTo>
                      <a:pt x="129" y="55"/>
                    </a:lnTo>
                    <a:lnTo>
                      <a:pt x="124" y="76"/>
                    </a:lnTo>
                    <a:lnTo>
                      <a:pt x="133" y="81"/>
                    </a:lnTo>
                    <a:lnTo>
                      <a:pt x="150" y="91"/>
                    </a:lnTo>
                    <a:lnTo>
                      <a:pt x="137" y="126"/>
                    </a:lnTo>
                    <a:lnTo>
                      <a:pt x="60" y="106"/>
                    </a:lnTo>
                    <a:lnTo>
                      <a:pt x="26" y="40"/>
                    </a:lnTo>
                    <a:lnTo>
                      <a:pt x="0" y="25"/>
                    </a:lnTo>
                    <a:close/>
                  </a:path>
                </a:pathLst>
              </a:custGeom>
              <a:solidFill>
                <a:srgbClr val="FFFBC3"/>
              </a:solidFill>
              <a:ln w="6350">
                <a:solidFill>
                  <a:srgbClr val="000000"/>
                </a:solidFill>
                <a:prstDash val="solid"/>
                <a:round/>
                <a:headEnd/>
                <a:tailEnd/>
              </a:ln>
            </p:spPr>
            <p:txBody>
              <a:bodyPr/>
              <a:lstStyle/>
              <a:p>
                <a:endParaRPr lang="en-US" dirty="0"/>
              </a:p>
            </p:txBody>
          </p:sp>
          <p:sp>
            <p:nvSpPr>
              <p:cNvPr id="67" name="Freeform 1302">
                <a:extLst>
                  <a:ext uri="{FF2B5EF4-FFF2-40B4-BE49-F238E27FC236}">
                    <a16:creationId xmlns:a16="http://schemas.microsoft.com/office/drawing/2014/main" id="{F92E8F1B-5575-6BDC-6F86-D96A409CED5A}"/>
                  </a:ext>
                </a:extLst>
              </p:cNvPr>
              <p:cNvSpPr>
                <a:spLocks/>
              </p:cNvSpPr>
              <p:nvPr/>
            </p:nvSpPr>
            <p:spPr bwMode="auto">
              <a:xfrm>
                <a:off x="3587750" y="4257675"/>
                <a:ext cx="427038" cy="385763"/>
              </a:xfrm>
              <a:custGeom>
                <a:avLst/>
                <a:gdLst/>
                <a:ahLst/>
                <a:cxnLst>
                  <a:cxn ang="0">
                    <a:pos x="201" y="213"/>
                  </a:cxn>
                  <a:cxn ang="0">
                    <a:pos x="192" y="213"/>
                  </a:cxn>
                  <a:cxn ang="0">
                    <a:pos x="188" y="223"/>
                  </a:cxn>
                  <a:cxn ang="0">
                    <a:pos x="179" y="223"/>
                  </a:cxn>
                  <a:cxn ang="0">
                    <a:pos x="184" y="233"/>
                  </a:cxn>
                  <a:cxn ang="0">
                    <a:pos x="179" y="238"/>
                  </a:cxn>
                  <a:cxn ang="0">
                    <a:pos x="162" y="228"/>
                  </a:cxn>
                  <a:cxn ang="0">
                    <a:pos x="149" y="243"/>
                  </a:cxn>
                  <a:cxn ang="0">
                    <a:pos x="149" y="218"/>
                  </a:cxn>
                  <a:cxn ang="0">
                    <a:pos x="124" y="198"/>
                  </a:cxn>
                  <a:cxn ang="0">
                    <a:pos x="119" y="193"/>
                  </a:cxn>
                  <a:cxn ang="0">
                    <a:pos x="107" y="182"/>
                  </a:cxn>
                  <a:cxn ang="0">
                    <a:pos x="102" y="172"/>
                  </a:cxn>
                  <a:cxn ang="0">
                    <a:pos x="89" y="177"/>
                  </a:cxn>
                  <a:cxn ang="0">
                    <a:pos x="85" y="167"/>
                  </a:cxn>
                  <a:cxn ang="0">
                    <a:pos x="68" y="172"/>
                  </a:cxn>
                  <a:cxn ang="0">
                    <a:pos x="47" y="162"/>
                  </a:cxn>
                  <a:cxn ang="0">
                    <a:pos x="25" y="117"/>
                  </a:cxn>
                  <a:cxn ang="0">
                    <a:pos x="0" y="106"/>
                  </a:cxn>
                  <a:cxn ang="0">
                    <a:pos x="21" y="101"/>
                  </a:cxn>
                  <a:cxn ang="0">
                    <a:pos x="42" y="81"/>
                  </a:cxn>
                  <a:cxn ang="0">
                    <a:pos x="47" y="71"/>
                  </a:cxn>
                  <a:cxn ang="0">
                    <a:pos x="55" y="66"/>
                  </a:cxn>
                  <a:cxn ang="0">
                    <a:pos x="59" y="51"/>
                  </a:cxn>
                  <a:cxn ang="0">
                    <a:pos x="64" y="46"/>
                  </a:cxn>
                  <a:cxn ang="0">
                    <a:pos x="64" y="35"/>
                  </a:cxn>
                  <a:cxn ang="0">
                    <a:pos x="77" y="25"/>
                  </a:cxn>
                  <a:cxn ang="0">
                    <a:pos x="77" y="15"/>
                  </a:cxn>
                  <a:cxn ang="0">
                    <a:pos x="89" y="0"/>
                  </a:cxn>
                  <a:cxn ang="0">
                    <a:pos x="98" y="0"/>
                  </a:cxn>
                  <a:cxn ang="0">
                    <a:pos x="115" y="10"/>
                  </a:cxn>
                  <a:cxn ang="0">
                    <a:pos x="124" y="5"/>
                  </a:cxn>
                  <a:cxn ang="0">
                    <a:pos x="149" y="5"/>
                  </a:cxn>
                  <a:cxn ang="0">
                    <a:pos x="175" y="15"/>
                  </a:cxn>
                  <a:cxn ang="0">
                    <a:pos x="179" y="20"/>
                  </a:cxn>
                  <a:cxn ang="0">
                    <a:pos x="179" y="51"/>
                  </a:cxn>
                  <a:cxn ang="0">
                    <a:pos x="192" y="56"/>
                  </a:cxn>
                  <a:cxn ang="0">
                    <a:pos x="209" y="61"/>
                  </a:cxn>
                  <a:cxn ang="0">
                    <a:pos x="218" y="66"/>
                  </a:cxn>
                  <a:cxn ang="0">
                    <a:pos x="235" y="91"/>
                  </a:cxn>
                  <a:cxn ang="0">
                    <a:pos x="252" y="142"/>
                  </a:cxn>
                  <a:cxn ang="0">
                    <a:pos x="269" y="147"/>
                  </a:cxn>
                  <a:cxn ang="0">
                    <a:pos x="269" y="152"/>
                  </a:cxn>
                  <a:cxn ang="0">
                    <a:pos x="265" y="157"/>
                  </a:cxn>
                  <a:cxn ang="0">
                    <a:pos x="261" y="157"/>
                  </a:cxn>
                  <a:cxn ang="0">
                    <a:pos x="256" y="167"/>
                  </a:cxn>
                  <a:cxn ang="0">
                    <a:pos x="248" y="177"/>
                  </a:cxn>
                  <a:cxn ang="0">
                    <a:pos x="235" y="177"/>
                  </a:cxn>
                  <a:cxn ang="0">
                    <a:pos x="235" y="187"/>
                  </a:cxn>
                  <a:cxn ang="0">
                    <a:pos x="218" y="193"/>
                  </a:cxn>
                  <a:cxn ang="0">
                    <a:pos x="201" y="213"/>
                  </a:cxn>
                </a:cxnLst>
                <a:rect l="0" t="0" r="r" b="b"/>
                <a:pathLst>
                  <a:path w="269" h="243">
                    <a:moveTo>
                      <a:pt x="201" y="213"/>
                    </a:moveTo>
                    <a:lnTo>
                      <a:pt x="192" y="213"/>
                    </a:lnTo>
                    <a:lnTo>
                      <a:pt x="188" y="223"/>
                    </a:lnTo>
                    <a:lnTo>
                      <a:pt x="179" y="223"/>
                    </a:lnTo>
                    <a:lnTo>
                      <a:pt x="184" y="233"/>
                    </a:lnTo>
                    <a:lnTo>
                      <a:pt x="179" y="238"/>
                    </a:lnTo>
                    <a:lnTo>
                      <a:pt x="162" y="228"/>
                    </a:lnTo>
                    <a:lnTo>
                      <a:pt x="149" y="243"/>
                    </a:lnTo>
                    <a:lnTo>
                      <a:pt x="149" y="218"/>
                    </a:lnTo>
                    <a:lnTo>
                      <a:pt x="124" y="198"/>
                    </a:lnTo>
                    <a:lnTo>
                      <a:pt x="119" y="193"/>
                    </a:lnTo>
                    <a:lnTo>
                      <a:pt x="107" y="182"/>
                    </a:lnTo>
                    <a:lnTo>
                      <a:pt x="102" y="172"/>
                    </a:lnTo>
                    <a:lnTo>
                      <a:pt x="89" y="177"/>
                    </a:lnTo>
                    <a:lnTo>
                      <a:pt x="85" y="167"/>
                    </a:lnTo>
                    <a:lnTo>
                      <a:pt x="68" y="172"/>
                    </a:lnTo>
                    <a:lnTo>
                      <a:pt x="47" y="162"/>
                    </a:lnTo>
                    <a:lnTo>
                      <a:pt x="25" y="117"/>
                    </a:lnTo>
                    <a:lnTo>
                      <a:pt x="0" y="106"/>
                    </a:lnTo>
                    <a:lnTo>
                      <a:pt x="21" y="101"/>
                    </a:lnTo>
                    <a:lnTo>
                      <a:pt x="42" y="81"/>
                    </a:lnTo>
                    <a:lnTo>
                      <a:pt x="47" y="71"/>
                    </a:lnTo>
                    <a:lnTo>
                      <a:pt x="55" y="66"/>
                    </a:lnTo>
                    <a:lnTo>
                      <a:pt x="59" y="51"/>
                    </a:lnTo>
                    <a:lnTo>
                      <a:pt x="64" y="46"/>
                    </a:lnTo>
                    <a:lnTo>
                      <a:pt x="64" y="35"/>
                    </a:lnTo>
                    <a:lnTo>
                      <a:pt x="77" y="25"/>
                    </a:lnTo>
                    <a:lnTo>
                      <a:pt x="77" y="15"/>
                    </a:lnTo>
                    <a:lnTo>
                      <a:pt x="89" y="0"/>
                    </a:lnTo>
                    <a:lnTo>
                      <a:pt x="98" y="0"/>
                    </a:lnTo>
                    <a:lnTo>
                      <a:pt x="115" y="10"/>
                    </a:lnTo>
                    <a:lnTo>
                      <a:pt x="124" y="5"/>
                    </a:lnTo>
                    <a:lnTo>
                      <a:pt x="149" y="5"/>
                    </a:lnTo>
                    <a:lnTo>
                      <a:pt x="175" y="15"/>
                    </a:lnTo>
                    <a:lnTo>
                      <a:pt x="179" y="20"/>
                    </a:lnTo>
                    <a:lnTo>
                      <a:pt x="179" y="51"/>
                    </a:lnTo>
                    <a:lnTo>
                      <a:pt x="192" y="56"/>
                    </a:lnTo>
                    <a:lnTo>
                      <a:pt x="209" y="61"/>
                    </a:lnTo>
                    <a:lnTo>
                      <a:pt x="218" y="66"/>
                    </a:lnTo>
                    <a:lnTo>
                      <a:pt x="235" y="91"/>
                    </a:lnTo>
                    <a:lnTo>
                      <a:pt x="252" y="142"/>
                    </a:lnTo>
                    <a:lnTo>
                      <a:pt x="269" y="147"/>
                    </a:lnTo>
                    <a:lnTo>
                      <a:pt x="269" y="152"/>
                    </a:lnTo>
                    <a:lnTo>
                      <a:pt x="265" y="157"/>
                    </a:lnTo>
                    <a:lnTo>
                      <a:pt x="261" y="157"/>
                    </a:lnTo>
                    <a:lnTo>
                      <a:pt x="256" y="167"/>
                    </a:lnTo>
                    <a:lnTo>
                      <a:pt x="248" y="177"/>
                    </a:lnTo>
                    <a:lnTo>
                      <a:pt x="235" y="177"/>
                    </a:lnTo>
                    <a:lnTo>
                      <a:pt x="235" y="187"/>
                    </a:lnTo>
                    <a:lnTo>
                      <a:pt x="218" y="193"/>
                    </a:lnTo>
                    <a:lnTo>
                      <a:pt x="201" y="213"/>
                    </a:lnTo>
                    <a:close/>
                  </a:path>
                </a:pathLst>
              </a:custGeom>
              <a:solidFill>
                <a:srgbClr val="FFFBC3"/>
              </a:solidFill>
              <a:ln w="6350">
                <a:solidFill>
                  <a:srgbClr val="000000"/>
                </a:solidFill>
                <a:prstDash val="solid"/>
                <a:round/>
                <a:headEnd/>
                <a:tailEnd/>
              </a:ln>
            </p:spPr>
            <p:txBody>
              <a:bodyPr/>
              <a:lstStyle/>
              <a:p>
                <a:endParaRPr lang="en-US" dirty="0"/>
              </a:p>
            </p:txBody>
          </p:sp>
          <p:sp>
            <p:nvSpPr>
              <p:cNvPr id="68" name="Freeform 1303">
                <a:extLst>
                  <a:ext uri="{FF2B5EF4-FFF2-40B4-BE49-F238E27FC236}">
                    <a16:creationId xmlns:a16="http://schemas.microsoft.com/office/drawing/2014/main" id="{648425F7-6190-6F6F-BAD2-DA413227848E}"/>
                  </a:ext>
                </a:extLst>
              </p:cNvPr>
              <p:cNvSpPr>
                <a:spLocks/>
              </p:cNvSpPr>
              <p:nvPr/>
            </p:nvSpPr>
            <p:spPr bwMode="auto">
              <a:xfrm>
                <a:off x="3144838" y="4257675"/>
                <a:ext cx="41275" cy="47625"/>
              </a:xfrm>
              <a:custGeom>
                <a:avLst/>
                <a:gdLst/>
                <a:ahLst/>
                <a:cxnLst>
                  <a:cxn ang="0">
                    <a:pos x="22" y="25"/>
                  </a:cxn>
                  <a:cxn ang="0">
                    <a:pos x="9" y="30"/>
                  </a:cxn>
                  <a:cxn ang="0">
                    <a:pos x="0" y="25"/>
                  </a:cxn>
                  <a:cxn ang="0">
                    <a:pos x="9" y="0"/>
                  </a:cxn>
                  <a:cxn ang="0">
                    <a:pos x="22" y="0"/>
                  </a:cxn>
                  <a:cxn ang="0">
                    <a:pos x="26" y="20"/>
                  </a:cxn>
                  <a:cxn ang="0">
                    <a:pos x="22" y="25"/>
                  </a:cxn>
                </a:cxnLst>
                <a:rect l="0" t="0" r="r" b="b"/>
                <a:pathLst>
                  <a:path w="26" h="30">
                    <a:moveTo>
                      <a:pt x="22" y="25"/>
                    </a:moveTo>
                    <a:lnTo>
                      <a:pt x="9" y="30"/>
                    </a:lnTo>
                    <a:lnTo>
                      <a:pt x="0" y="25"/>
                    </a:lnTo>
                    <a:lnTo>
                      <a:pt x="9" y="0"/>
                    </a:lnTo>
                    <a:lnTo>
                      <a:pt x="22" y="0"/>
                    </a:lnTo>
                    <a:lnTo>
                      <a:pt x="26" y="20"/>
                    </a:lnTo>
                    <a:lnTo>
                      <a:pt x="22" y="25"/>
                    </a:lnTo>
                    <a:close/>
                  </a:path>
                </a:pathLst>
              </a:custGeom>
              <a:solidFill>
                <a:srgbClr val="FFFBC3"/>
              </a:solidFill>
              <a:ln w="6350">
                <a:solidFill>
                  <a:srgbClr val="000000"/>
                </a:solidFill>
                <a:prstDash val="solid"/>
                <a:round/>
                <a:headEnd/>
                <a:tailEnd/>
              </a:ln>
            </p:spPr>
            <p:txBody>
              <a:bodyPr/>
              <a:lstStyle/>
              <a:p>
                <a:endParaRPr lang="en-US" dirty="0"/>
              </a:p>
            </p:txBody>
          </p:sp>
          <p:sp>
            <p:nvSpPr>
              <p:cNvPr id="69" name="Freeform 1304">
                <a:extLst>
                  <a:ext uri="{FF2B5EF4-FFF2-40B4-BE49-F238E27FC236}">
                    <a16:creationId xmlns:a16="http://schemas.microsoft.com/office/drawing/2014/main" id="{CA5853F6-DB14-8D1D-FF4D-128453F9ABB6}"/>
                  </a:ext>
                </a:extLst>
              </p:cNvPr>
              <p:cNvSpPr>
                <a:spLocks/>
              </p:cNvSpPr>
              <p:nvPr/>
            </p:nvSpPr>
            <p:spPr bwMode="auto">
              <a:xfrm>
                <a:off x="3567113" y="4265613"/>
                <a:ext cx="33337" cy="31750"/>
              </a:xfrm>
              <a:custGeom>
                <a:avLst/>
                <a:gdLst/>
                <a:ahLst/>
                <a:cxnLst>
                  <a:cxn ang="0">
                    <a:pos x="21" y="0"/>
                  </a:cxn>
                  <a:cxn ang="0">
                    <a:pos x="17" y="20"/>
                  </a:cxn>
                  <a:cxn ang="0">
                    <a:pos x="4" y="20"/>
                  </a:cxn>
                  <a:cxn ang="0">
                    <a:pos x="0" y="15"/>
                  </a:cxn>
                  <a:cxn ang="0">
                    <a:pos x="0" y="0"/>
                  </a:cxn>
                  <a:cxn ang="0">
                    <a:pos x="21" y="0"/>
                  </a:cxn>
                </a:cxnLst>
                <a:rect l="0" t="0" r="r" b="b"/>
                <a:pathLst>
                  <a:path w="21" h="20">
                    <a:moveTo>
                      <a:pt x="21" y="0"/>
                    </a:moveTo>
                    <a:lnTo>
                      <a:pt x="17" y="20"/>
                    </a:lnTo>
                    <a:lnTo>
                      <a:pt x="4" y="20"/>
                    </a:lnTo>
                    <a:lnTo>
                      <a:pt x="0" y="15"/>
                    </a:lnTo>
                    <a:lnTo>
                      <a:pt x="0" y="0"/>
                    </a:lnTo>
                    <a:lnTo>
                      <a:pt x="21" y="0"/>
                    </a:lnTo>
                    <a:close/>
                  </a:path>
                </a:pathLst>
              </a:custGeom>
              <a:solidFill>
                <a:srgbClr val="FFFBC3"/>
              </a:solidFill>
              <a:ln w="6350">
                <a:solidFill>
                  <a:srgbClr val="000000"/>
                </a:solidFill>
                <a:prstDash val="solid"/>
                <a:round/>
                <a:headEnd/>
                <a:tailEnd/>
              </a:ln>
            </p:spPr>
            <p:txBody>
              <a:bodyPr/>
              <a:lstStyle/>
              <a:p>
                <a:endParaRPr lang="en-US" dirty="0"/>
              </a:p>
            </p:txBody>
          </p:sp>
          <p:sp>
            <p:nvSpPr>
              <p:cNvPr id="70" name="Freeform 1305">
                <a:extLst>
                  <a:ext uri="{FF2B5EF4-FFF2-40B4-BE49-F238E27FC236}">
                    <a16:creationId xmlns:a16="http://schemas.microsoft.com/office/drawing/2014/main" id="{46EA7D0B-8B8D-EE94-C535-B0C27FB1FAA9}"/>
                  </a:ext>
                </a:extLst>
              </p:cNvPr>
              <p:cNvSpPr>
                <a:spLocks/>
              </p:cNvSpPr>
              <p:nvPr/>
            </p:nvSpPr>
            <p:spPr bwMode="auto">
              <a:xfrm>
                <a:off x="3097213" y="4265613"/>
                <a:ext cx="442912" cy="442912"/>
              </a:xfrm>
              <a:custGeom>
                <a:avLst/>
                <a:gdLst/>
                <a:ahLst/>
                <a:cxnLst>
                  <a:cxn ang="0">
                    <a:pos x="112" y="279"/>
                  </a:cxn>
                  <a:cxn ang="0">
                    <a:pos x="103" y="269"/>
                  </a:cxn>
                  <a:cxn ang="0">
                    <a:pos x="0" y="218"/>
                  </a:cxn>
                  <a:cxn ang="0">
                    <a:pos x="18" y="203"/>
                  </a:cxn>
                  <a:cxn ang="0">
                    <a:pos x="35" y="172"/>
                  </a:cxn>
                  <a:cxn ang="0">
                    <a:pos x="39" y="162"/>
                  </a:cxn>
                  <a:cxn ang="0">
                    <a:pos x="56" y="142"/>
                  </a:cxn>
                  <a:cxn ang="0">
                    <a:pos x="26" y="91"/>
                  </a:cxn>
                  <a:cxn ang="0">
                    <a:pos x="26" y="86"/>
                  </a:cxn>
                  <a:cxn ang="0">
                    <a:pos x="77" y="56"/>
                  </a:cxn>
                  <a:cxn ang="0">
                    <a:pos x="112" y="15"/>
                  </a:cxn>
                  <a:cxn ang="0">
                    <a:pos x="116" y="5"/>
                  </a:cxn>
                  <a:cxn ang="0">
                    <a:pos x="133" y="0"/>
                  </a:cxn>
                  <a:cxn ang="0">
                    <a:pos x="197" y="20"/>
                  </a:cxn>
                  <a:cxn ang="0">
                    <a:pos x="193" y="36"/>
                  </a:cxn>
                  <a:cxn ang="0">
                    <a:pos x="197" y="56"/>
                  </a:cxn>
                  <a:cxn ang="0">
                    <a:pos x="202" y="61"/>
                  </a:cxn>
                  <a:cxn ang="0">
                    <a:pos x="193" y="76"/>
                  </a:cxn>
                  <a:cxn ang="0">
                    <a:pos x="244" y="112"/>
                  </a:cxn>
                  <a:cxn ang="0">
                    <a:pos x="240" y="122"/>
                  </a:cxn>
                  <a:cxn ang="0">
                    <a:pos x="279" y="147"/>
                  </a:cxn>
                  <a:cxn ang="0">
                    <a:pos x="279" y="152"/>
                  </a:cxn>
                  <a:cxn ang="0">
                    <a:pos x="274" y="162"/>
                  </a:cxn>
                  <a:cxn ang="0">
                    <a:pos x="266" y="167"/>
                  </a:cxn>
                  <a:cxn ang="0">
                    <a:pos x="249" y="172"/>
                  </a:cxn>
                  <a:cxn ang="0">
                    <a:pos x="240" y="188"/>
                  </a:cxn>
                  <a:cxn ang="0">
                    <a:pos x="240" y="198"/>
                  </a:cxn>
                  <a:cxn ang="0">
                    <a:pos x="214" y="193"/>
                  </a:cxn>
                  <a:cxn ang="0">
                    <a:pos x="210" y="182"/>
                  </a:cxn>
                  <a:cxn ang="0">
                    <a:pos x="197" y="177"/>
                  </a:cxn>
                  <a:cxn ang="0">
                    <a:pos x="146" y="218"/>
                  </a:cxn>
                  <a:cxn ang="0">
                    <a:pos x="133" y="223"/>
                  </a:cxn>
                  <a:cxn ang="0">
                    <a:pos x="129" y="228"/>
                  </a:cxn>
                  <a:cxn ang="0">
                    <a:pos x="146" y="238"/>
                  </a:cxn>
                  <a:cxn ang="0">
                    <a:pos x="146" y="248"/>
                  </a:cxn>
                  <a:cxn ang="0">
                    <a:pos x="137" y="264"/>
                  </a:cxn>
                  <a:cxn ang="0">
                    <a:pos x="120" y="269"/>
                  </a:cxn>
                  <a:cxn ang="0">
                    <a:pos x="112" y="279"/>
                  </a:cxn>
                </a:cxnLst>
                <a:rect l="0" t="0" r="r" b="b"/>
                <a:pathLst>
                  <a:path w="279" h="279">
                    <a:moveTo>
                      <a:pt x="112" y="279"/>
                    </a:moveTo>
                    <a:lnTo>
                      <a:pt x="103" y="269"/>
                    </a:lnTo>
                    <a:lnTo>
                      <a:pt x="0" y="218"/>
                    </a:lnTo>
                    <a:lnTo>
                      <a:pt x="18" y="203"/>
                    </a:lnTo>
                    <a:lnTo>
                      <a:pt x="35" y="172"/>
                    </a:lnTo>
                    <a:lnTo>
                      <a:pt x="39" y="162"/>
                    </a:lnTo>
                    <a:lnTo>
                      <a:pt x="56" y="142"/>
                    </a:lnTo>
                    <a:lnTo>
                      <a:pt x="26" y="91"/>
                    </a:lnTo>
                    <a:lnTo>
                      <a:pt x="26" y="86"/>
                    </a:lnTo>
                    <a:lnTo>
                      <a:pt x="77" y="56"/>
                    </a:lnTo>
                    <a:lnTo>
                      <a:pt x="112" y="15"/>
                    </a:lnTo>
                    <a:lnTo>
                      <a:pt x="116" y="5"/>
                    </a:lnTo>
                    <a:lnTo>
                      <a:pt x="133" y="0"/>
                    </a:lnTo>
                    <a:lnTo>
                      <a:pt x="197" y="20"/>
                    </a:lnTo>
                    <a:lnTo>
                      <a:pt x="193" y="36"/>
                    </a:lnTo>
                    <a:lnTo>
                      <a:pt x="197" y="56"/>
                    </a:lnTo>
                    <a:lnTo>
                      <a:pt x="202" y="61"/>
                    </a:lnTo>
                    <a:lnTo>
                      <a:pt x="193" y="76"/>
                    </a:lnTo>
                    <a:lnTo>
                      <a:pt x="244" y="112"/>
                    </a:lnTo>
                    <a:lnTo>
                      <a:pt x="240" y="122"/>
                    </a:lnTo>
                    <a:lnTo>
                      <a:pt x="279" y="147"/>
                    </a:lnTo>
                    <a:lnTo>
                      <a:pt x="279" y="152"/>
                    </a:lnTo>
                    <a:lnTo>
                      <a:pt x="274" y="162"/>
                    </a:lnTo>
                    <a:lnTo>
                      <a:pt x="266" y="167"/>
                    </a:lnTo>
                    <a:lnTo>
                      <a:pt x="249" y="172"/>
                    </a:lnTo>
                    <a:lnTo>
                      <a:pt x="240" y="188"/>
                    </a:lnTo>
                    <a:lnTo>
                      <a:pt x="240" y="198"/>
                    </a:lnTo>
                    <a:lnTo>
                      <a:pt x="214" y="193"/>
                    </a:lnTo>
                    <a:lnTo>
                      <a:pt x="210" y="182"/>
                    </a:lnTo>
                    <a:lnTo>
                      <a:pt x="197" y="177"/>
                    </a:lnTo>
                    <a:lnTo>
                      <a:pt x="146" y="218"/>
                    </a:lnTo>
                    <a:lnTo>
                      <a:pt x="133" y="223"/>
                    </a:lnTo>
                    <a:lnTo>
                      <a:pt x="129" y="228"/>
                    </a:lnTo>
                    <a:lnTo>
                      <a:pt x="146" y="238"/>
                    </a:lnTo>
                    <a:lnTo>
                      <a:pt x="146" y="248"/>
                    </a:lnTo>
                    <a:lnTo>
                      <a:pt x="137" y="264"/>
                    </a:lnTo>
                    <a:lnTo>
                      <a:pt x="120" y="269"/>
                    </a:lnTo>
                    <a:lnTo>
                      <a:pt x="112" y="279"/>
                    </a:lnTo>
                    <a:close/>
                  </a:path>
                </a:pathLst>
              </a:custGeom>
              <a:solidFill>
                <a:srgbClr val="00FFFF"/>
              </a:solidFill>
              <a:ln w="6350">
                <a:solidFill>
                  <a:srgbClr val="000000"/>
                </a:solidFill>
                <a:prstDash val="solid"/>
                <a:round/>
                <a:headEnd/>
                <a:tailEnd/>
              </a:ln>
            </p:spPr>
            <p:txBody>
              <a:bodyPr/>
              <a:lstStyle/>
              <a:p>
                <a:endParaRPr lang="en-US" dirty="0"/>
              </a:p>
            </p:txBody>
          </p:sp>
          <p:sp>
            <p:nvSpPr>
              <p:cNvPr id="71" name="Freeform 1306">
                <a:extLst>
                  <a:ext uri="{FF2B5EF4-FFF2-40B4-BE49-F238E27FC236}">
                    <a16:creationId xmlns:a16="http://schemas.microsoft.com/office/drawing/2014/main" id="{73E30808-1D05-BCEB-6AA3-5A3EE723B7B8}"/>
                  </a:ext>
                </a:extLst>
              </p:cNvPr>
              <p:cNvSpPr>
                <a:spLocks/>
              </p:cNvSpPr>
              <p:nvPr/>
            </p:nvSpPr>
            <p:spPr bwMode="auto">
              <a:xfrm>
                <a:off x="4041775" y="4273550"/>
                <a:ext cx="455613" cy="411163"/>
              </a:xfrm>
              <a:custGeom>
                <a:avLst/>
                <a:gdLst/>
                <a:ahLst/>
                <a:cxnLst>
                  <a:cxn ang="0">
                    <a:pos x="124" y="223"/>
                  </a:cxn>
                  <a:cxn ang="0">
                    <a:pos x="112" y="228"/>
                  </a:cxn>
                  <a:cxn ang="0">
                    <a:pos x="103" y="228"/>
                  </a:cxn>
                  <a:cxn ang="0">
                    <a:pos x="95" y="213"/>
                  </a:cxn>
                  <a:cxn ang="0">
                    <a:pos x="82" y="203"/>
                  </a:cxn>
                  <a:cxn ang="0">
                    <a:pos x="9" y="132"/>
                  </a:cxn>
                  <a:cxn ang="0">
                    <a:pos x="0" y="112"/>
                  </a:cxn>
                  <a:cxn ang="0">
                    <a:pos x="13" y="107"/>
                  </a:cxn>
                  <a:cxn ang="0">
                    <a:pos x="13" y="86"/>
                  </a:cxn>
                  <a:cxn ang="0">
                    <a:pos x="56" y="86"/>
                  </a:cxn>
                  <a:cxn ang="0">
                    <a:pos x="60" y="71"/>
                  </a:cxn>
                  <a:cxn ang="0">
                    <a:pos x="69" y="66"/>
                  </a:cxn>
                  <a:cxn ang="0">
                    <a:pos x="69" y="51"/>
                  </a:cxn>
                  <a:cxn ang="0">
                    <a:pos x="86" y="61"/>
                  </a:cxn>
                  <a:cxn ang="0">
                    <a:pos x="90" y="56"/>
                  </a:cxn>
                  <a:cxn ang="0">
                    <a:pos x="86" y="51"/>
                  </a:cxn>
                  <a:cxn ang="0">
                    <a:pos x="95" y="36"/>
                  </a:cxn>
                  <a:cxn ang="0">
                    <a:pos x="103" y="20"/>
                  </a:cxn>
                  <a:cxn ang="0">
                    <a:pos x="129" y="20"/>
                  </a:cxn>
                  <a:cxn ang="0">
                    <a:pos x="137" y="15"/>
                  </a:cxn>
                  <a:cxn ang="0">
                    <a:pos x="159" y="20"/>
                  </a:cxn>
                  <a:cxn ang="0">
                    <a:pos x="163" y="15"/>
                  </a:cxn>
                  <a:cxn ang="0">
                    <a:pos x="172" y="0"/>
                  </a:cxn>
                  <a:cxn ang="0">
                    <a:pos x="180" y="15"/>
                  </a:cxn>
                  <a:cxn ang="0">
                    <a:pos x="214" y="31"/>
                  </a:cxn>
                  <a:cxn ang="0">
                    <a:pos x="236" y="31"/>
                  </a:cxn>
                  <a:cxn ang="0">
                    <a:pos x="257" y="41"/>
                  </a:cxn>
                  <a:cxn ang="0">
                    <a:pos x="274" y="46"/>
                  </a:cxn>
                  <a:cxn ang="0">
                    <a:pos x="287" y="56"/>
                  </a:cxn>
                  <a:cxn ang="0">
                    <a:pos x="283" y="91"/>
                  </a:cxn>
                  <a:cxn ang="0">
                    <a:pos x="180" y="259"/>
                  </a:cxn>
                  <a:cxn ang="0">
                    <a:pos x="172" y="259"/>
                  </a:cxn>
                  <a:cxn ang="0">
                    <a:pos x="167" y="259"/>
                  </a:cxn>
                  <a:cxn ang="0">
                    <a:pos x="154" y="259"/>
                  </a:cxn>
                  <a:cxn ang="0">
                    <a:pos x="146" y="248"/>
                  </a:cxn>
                  <a:cxn ang="0">
                    <a:pos x="142" y="248"/>
                  </a:cxn>
                  <a:cxn ang="0">
                    <a:pos x="137" y="238"/>
                  </a:cxn>
                  <a:cxn ang="0">
                    <a:pos x="129" y="238"/>
                  </a:cxn>
                  <a:cxn ang="0">
                    <a:pos x="133" y="233"/>
                  </a:cxn>
                  <a:cxn ang="0">
                    <a:pos x="124" y="233"/>
                  </a:cxn>
                  <a:cxn ang="0">
                    <a:pos x="124" y="223"/>
                  </a:cxn>
                </a:cxnLst>
                <a:rect l="0" t="0" r="r" b="b"/>
                <a:pathLst>
                  <a:path w="287" h="259">
                    <a:moveTo>
                      <a:pt x="124" y="223"/>
                    </a:moveTo>
                    <a:lnTo>
                      <a:pt x="112" y="228"/>
                    </a:lnTo>
                    <a:lnTo>
                      <a:pt x="103" y="228"/>
                    </a:lnTo>
                    <a:lnTo>
                      <a:pt x="95" y="213"/>
                    </a:lnTo>
                    <a:lnTo>
                      <a:pt x="82" y="203"/>
                    </a:lnTo>
                    <a:lnTo>
                      <a:pt x="9" y="132"/>
                    </a:lnTo>
                    <a:lnTo>
                      <a:pt x="0" y="112"/>
                    </a:lnTo>
                    <a:lnTo>
                      <a:pt x="13" y="107"/>
                    </a:lnTo>
                    <a:lnTo>
                      <a:pt x="13" y="86"/>
                    </a:lnTo>
                    <a:lnTo>
                      <a:pt x="56" y="86"/>
                    </a:lnTo>
                    <a:lnTo>
                      <a:pt x="60" y="71"/>
                    </a:lnTo>
                    <a:lnTo>
                      <a:pt x="69" y="66"/>
                    </a:lnTo>
                    <a:lnTo>
                      <a:pt x="69" y="51"/>
                    </a:lnTo>
                    <a:lnTo>
                      <a:pt x="86" y="61"/>
                    </a:lnTo>
                    <a:lnTo>
                      <a:pt x="90" y="56"/>
                    </a:lnTo>
                    <a:lnTo>
                      <a:pt x="86" y="51"/>
                    </a:lnTo>
                    <a:lnTo>
                      <a:pt x="95" y="36"/>
                    </a:lnTo>
                    <a:lnTo>
                      <a:pt x="103" y="20"/>
                    </a:lnTo>
                    <a:lnTo>
                      <a:pt x="129" y="20"/>
                    </a:lnTo>
                    <a:lnTo>
                      <a:pt x="137" y="15"/>
                    </a:lnTo>
                    <a:lnTo>
                      <a:pt x="159" y="20"/>
                    </a:lnTo>
                    <a:lnTo>
                      <a:pt x="163" y="15"/>
                    </a:lnTo>
                    <a:lnTo>
                      <a:pt x="172" y="0"/>
                    </a:lnTo>
                    <a:lnTo>
                      <a:pt x="180" y="15"/>
                    </a:lnTo>
                    <a:lnTo>
                      <a:pt x="214" y="31"/>
                    </a:lnTo>
                    <a:lnTo>
                      <a:pt x="236" y="31"/>
                    </a:lnTo>
                    <a:lnTo>
                      <a:pt x="257" y="41"/>
                    </a:lnTo>
                    <a:lnTo>
                      <a:pt x="274" y="46"/>
                    </a:lnTo>
                    <a:lnTo>
                      <a:pt x="287" y="56"/>
                    </a:lnTo>
                    <a:lnTo>
                      <a:pt x="283" y="91"/>
                    </a:lnTo>
                    <a:lnTo>
                      <a:pt x="180" y="259"/>
                    </a:lnTo>
                    <a:lnTo>
                      <a:pt x="172" y="259"/>
                    </a:lnTo>
                    <a:lnTo>
                      <a:pt x="167" y="259"/>
                    </a:lnTo>
                    <a:lnTo>
                      <a:pt x="154" y="259"/>
                    </a:lnTo>
                    <a:lnTo>
                      <a:pt x="146" y="248"/>
                    </a:lnTo>
                    <a:lnTo>
                      <a:pt x="142" y="248"/>
                    </a:lnTo>
                    <a:lnTo>
                      <a:pt x="137" y="238"/>
                    </a:lnTo>
                    <a:lnTo>
                      <a:pt x="129" y="238"/>
                    </a:lnTo>
                    <a:lnTo>
                      <a:pt x="133" y="233"/>
                    </a:lnTo>
                    <a:lnTo>
                      <a:pt x="124" y="233"/>
                    </a:lnTo>
                    <a:lnTo>
                      <a:pt x="124" y="223"/>
                    </a:lnTo>
                    <a:close/>
                  </a:path>
                </a:pathLst>
              </a:custGeom>
              <a:solidFill>
                <a:srgbClr val="FFFBC3"/>
              </a:solidFill>
              <a:ln w="6350">
                <a:solidFill>
                  <a:srgbClr val="000000"/>
                </a:solidFill>
                <a:prstDash val="solid"/>
                <a:round/>
                <a:headEnd/>
                <a:tailEnd/>
              </a:ln>
            </p:spPr>
            <p:txBody>
              <a:bodyPr/>
              <a:lstStyle/>
              <a:p>
                <a:endParaRPr lang="en-US" dirty="0"/>
              </a:p>
            </p:txBody>
          </p:sp>
          <p:sp>
            <p:nvSpPr>
              <p:cNvPr id="72" name="Freeform 1307">
                <a:extLst>
                  <a:ext uri="{FF2B5EF4-FFF2-40B4-BE49-F238E27FC236}">
                    <a16:creationId xmlns:a16="http://schemas.microsoft.com/office/drawing/2014/main" id="{F673BBD0-0AF5-5A60-4679-0BBB1B50B5FF}"/>
                  </a:ext>
                </a:extLst>
              </p:cNvPr>
              <p:cNvSpPr>
                <a:spLocks/>
              </p:cNvSpPr>
              <p:nvPr/>
            </p:nvSpPr>
            <p:spPr bwMode="auto">
              <a:xfrm>
                <a:off x="5638800" y="4289425"/>
                <a:ext cx="339725" cy="225425"/>
              </a:xfrm>
              <a:custGeom>
                <a:avLst/>
                <a:gdLst/>
                <a:ahLst/>
                <a:cxnLst>
                  <a:cxn ang="0">
                    <a:pos x="116" y="127"/>
                  </a:cxn>
                  <a:cxn ang="0">
                    <a:pos x="107" y="117"/>
                  </a:cxn>
                  <a:cxn ang="0">
                    <a:pos x="99" y="122"/>
                  </a:cxn>
                  <a:cxn ang="0">
                    <a:pos x="90" y="117"/>
                  </a:cxn>
                  <a:cxn ang="0">
                    <a:pos x="82" y="107"/>
                  </a:cxn>
                  <a:cxn ang="0">
                    <a:pos x="73" y="107"/>
                  </a:cxn>
                  <a:cxn ang="0">
                    <a:pos x="52" y="97"/>
                  </a:cxn>
                  <a:cxn ang="0">
                    <a:pos x="26" y="81"/>
                  </a:cxn>
                  <a:cxn ang="0">
                    <a:pos x="26" y="66"/>
                  </a:cxn>
                  <a:cxn ang="0">
                    <a:pos x="17" y="61"/>
                  </a:cxn>
                  <a:cxn ang="0">
                    <a:pos x="0" y="21"/>
                  </a:cxn>
                  <a:cxn ang="0">
                    <a:pos x="13" y="5"/>
                  </a:cxn>
                  <a:cxn ang="0">
                    <a:pos x="34" y="0"/>
                  </a:cxn>
                  <a:cxn ang="0">
                    <a:pos x="90" y="76"/>
                  </a:cxn>
                  <a:cxn ang="0">
                    <a:pos x="214" y="127"/>
                  </a:cxn>
                  <a:cxn ang="0">
                    <a:pos x="197" y="142"/>
                  </a:cxn>
                  <a:cxn ang="0">
                    <a:pos x="116" y="127"/>
                  </a:cxn>
                </a:cxnLst>
                <a:rect l="0" t="0" r="r" b="b"/>
                <a:pathLst>
                  <a:path w="214" h="142">
                    <a:moveTo>
                      <a:pt x="116" y="127"/>
                    </a:moveTo>
                    <a:lnTo>
                      <a:pt x="107" y="117"/>
                    </a:lnTo>
                    <a:lnTo>
                      <a:pt x="99" y="122"/>
                    </a:lnTo>
                    <a:lnTo>
                      <a:pt x="90" y="117"/>
                    </a:lnTo>
                    <a:lnTo>
                      <a:pt x="82" y="107"/>
                    </a:lnTo>
                    <a:lnTo>
                      <a:pt x="73" y="107"/>
                    </a:lnTo>
                    <a:lnTo>
                      <a:pt x="52" y="97"/>
                    </a:lnTo>
                    <a:lnTo>
                      <a:pt x="26" y="81"/>
                    </a:lnTo>
                    <a:lnTo>
                      <a:pt x="26" y="66"/>
                    </a:lnTo>
                    <a:lnTo>
                      <a:pt x="17" y="61"/>
                    </a:lnTo>
                    <a:lnTo>
                      <a:pt x="0" y="21"/>
                    </a:lnTo>
                    <a:lnTo>
                      <a:pt x="13" y="5"/>
                    </a:lnTo>
                    <a:lnTo>
                      <a:pt x="34" y="0"/>
                    </a:lnTo>
                    <a:lnTo>
                      <a:pt x="90" y="76"/>
                    </a:lnTo>
                    <a:lnTo>
                      <a:pt x="214" y="127"/>
                    </a:lnTo>
                    <a:lnTo>
                      <a:pt x="197" y="142"/>
                    </a:lnTo>
                    <a:lnTo>
                      <a:pt x="116" y="127"/>
                    </a:lnTo>
                    <a:close/>
                  </a:path>
                </a:pathLst>
              </a:custGeom>
              <a:solidFill>
                <a:srgbClr val="FFFBC3"/>
              </a:solidFill>
              <a:ln w="6350">
                <a:solidFill>
                  <a:srgbClr val="000000"/>
                </a:solidFill>
                <a:prstDash val="solid"/>
                <a:round/>
                <a:headEnd/>
                <a:tailEnd/>
              </a:ln>
            </p:spPr>
            <p:txBody>
              <a:bodyPr/>
              <a:lstStyle/>
              <a:p>
                <a:endParaRPr lang="en-US" dirty="0"/>
              </a:p>
            </p:txBody>
          </p:sp>
          <p:sp>
            <p:nvSpPr>
              <p:cNvPr id="73" name="Freeform 1308">
                <a:extLst>
                  <a:ext uri="{FF2B5EF4-FFF2-40B4-BE49-F238E27FC236}">
                    <a16:creationId xmlns:a16="http://schemas.microsoft.com/office/drawing/2014/main" id="{514082A3-285F-7E79-846C-C50410F37F57}"/>
                  </a:ext>
                </a:extLst>
              </p:cNvPr>
              <p:cNvSpPr>
                <a:spLocks/>
              </p:cNvSpPr>
              <p:nvPr/>
            </p:nvSpPr>
            <p:spPr bwMode="auto">
              <a:xfrm>
                <a:off x="4327525" y="4313238"/>
                <a:ext cx="298450" cy="403225"/>
              </a:xfrm>
              <a:custGeom>
                <a:avLst/>
                <a:gdLst/>
                <a:ahLst/>
                <a:cxnLst>
                  <a:cxn ang="0">
                    <a:pos x="111" y="213"/>
                  </a:cxn>
                  <a:cxn ang="0">
                    <a:pos x="103" y="218"/>
                  </a:cxn>
                  <a:cxn ang="0">
                    <a:pos x="99" y="228"/>
                  </a:cxn>
                  <a:cxn ang="0">
                    <a:pos x="99" y="223"/>
                  </a:cxn>
                  <a:cxn ang="0">
                    <a:pos x="94" y="223"/>
                  </a:cxn>
                  <a:cxn ang="0">
                    <a:pos x="94" y="234"/>
                  </a:cxn>
                  <a:cxn ang="0">
                    <a:pos x="86" y="234"/>
                  </a:cxn>
                  <a:cxn ang="0">
                    <a:pos x="86" y="244"/>
                  </a:cxn>
                  <a:cxn ang="0">
                    <a:pos x="77" y="239"/>
                  </a:cxn>
                  <a:cxn ang="0">
                    <a:pos x="69" y="249"/>
                  </a:cxn>
                  <a:cxn ang="0">
                    <a:pos x="64" y="244"/>
                  </a:cxn>
                  <a:cxn ang="0">
                    <a:pos x="56" y="254"/>
                  </a:cxn>
                  <a:cxn ang="0">
                    <a:pos x="51" y="249"/>
                  </a:cxn>
                  <a:cxn ang="0">
                    <a:pos x="39" y="249"/>
                  </a:cxn>
                  <a:cxn ang="0">
                    <a:pos x="22" y="234"/>
                  </a:cxn>
                  <a:cxn ang="0">
                    <a:pos x="0" y="234"/>
                  </a:cxn>
                  <a:cxn ang="0">
                    <a:pos x="103" y="66"/>
                  </a:cxn>
                  <a:cxn ang="0">
                    <a:pos x="107" y="31"/>
                  </a:cxn>
                  <a:cxn ang="0">
                    <a:pos x="116" y="26"/>
                  </a:cxn>
                  <a:cxn ang="0">
                    <a:pos x="116" y="21"/>
                  </a:cxn>
                  <a:cxn ang="0">
                    <a:pos x="129" y="11"/>
                  </a:cxn>
                  <a:cxn ang="0">
                    <a:pos x="150" y="0"/>
                  </a:cxn>
                  <a:cxn ang="0">
                    <a:pos x="180" y="16"/>
                  </a:cxn>
                  <a:cxn ang="0">
                    <a:pos x="180" y="26"/>
                  </a:cxn>
                  <a:cxn ang="0">
                    <a:pos x="167" y="41"/>
                  </a:cxn>
                  <a:cxn ang="0">
                    <a:pos x="188" y="51"/>
                  </a:cxn>
                  <a:cxn ang="0">
                    <a:pos x="180" y="61"/>
                  </a:cxn>
                  <a:cxn ang="0">
                    <a:pos x="158" y="163"/>
                  </a:cxn>
                  <a:cxn ang="0">
                    <a:pos x="150" y="173"/>
                  </a:cxn>
                  <a:cxn ang="0">
                    <a:pos x="137" y="173"/>
                  </a:cxn>
                  <a:cxn ang="0">
                    <a:pos x="137" y="178"/>
                  </a:cxn>
                  <a:cxn ang="0">
                    <a:pos x="133" y="183"/>
                  </a:cxn>
                  <a:cxn ang="0">
                    <a:pos x="116" y="203"/>
                  </a:cxn>
                  <a:cxn ang="0">
                    <a:pos x="111" y="213"/>
                  </a:cxn>
                </a:cxnLst>
                <a:rect l="0" t="0" r="r" b="b"/>
                <a:pathLst>
                  <a:path w="188" h="254">
                    <a:moveTo>
                      <a:pt x="111" y="213"/>
                    </a:moveTo>
                    <a:lnTo>
                      <a:pt x="103" y="218"/>
                    </a:lnTo>
                    <a:lnTo>
                      <a:pt x="99" y="228"/>
                    </a:lnTo>
                    <a:lnTo>
                      <a:pt x="99" y="223"/>
                    </a:lnTo>
                    <a:lnTo>
                      <a:pt x="94" y="223"/>
                    </a:lnTo>
                    <a:lnTo>
                      <a:pt x="94" y="234"/>
                    </a:lnTo>
                    <a:lnTo>
                      <a:pt x="86" y="234"/>
                    </a:lnTo>
                    <a:lnTo>
                      <a:pt x="86" y="244"/>
                    </a:lnTo>
                    <a:lnTo>
                      <a:pt x="77" y="239"/>
                    </a:lnTo>
                    <a:lnTo>
                      <a:pt x="69" y="249"/>
                    </a:lnTo>
                    <a:lnTo>
                      <a:pt x="64" y="244"/>
                    </a:lnTo>
                    <a:lnTo>
                      <a:pt x="56" y="254"/>
                    </a:lnTo>
                    <a:lnTo>
                      <a:pt x="51" y="249"/>
                    </a:lnTo>
                    <a:lnTo>
                      <a:pt x="39" y="249"/>
                    </a:lnTo>
                    <a:lnTo>
                      <a:pt x="22" y="234"/>
                    </a:lnTo>
                    <a:lnTo>
                      <a:pt x="0" y="234"/>
                    </a:lnTo>
                    <a:lnTo>
                      <a:pt x="103" y="66"/>
                    </a:lnTo>
                    <a:lnTo>
                      <a:pt x="107" y="31"/>
                    </a:lnTo>
                    <a:lnTo>
                      <a:pt x="116" y="26"/>
                    </a:lnTo>
                    <a:lnTo>
                      <a:pt x="116" y="21"/>
                    </a:lnTo>
                    <a:lnTo>
                      <a:pt x="129" y="11"/>
                    </a:lnTo>
                    <a:lnTo>
                      <a:pt x="150" y="0"/>
                    </a:lnTo>
                    <a:lnTo>
                      <a:pt x="180" y="16"/>
                    </a:lnTo>
                    <a:lnTo>
                      <a:pt x="180" y="26"/>
                    </a:lnTo>
                    <a:lnTo>
                      <a:pt x="167" y="41"/>
                    </a:lnTo>
                    <a:lnTo>
                      <a:pt x="188" y="51"/>
                    </a:lnTo>
                    <a:lnTo>
                      <a:pt x="180" y="61"/>
                    </a:lnTo>
                    <a:lnTo>
                      <a:pt x="158" y="163"/>
                    </a:lnTo>
                    <a:lnTo>
                      <a:pt x="150" y="173"/>
                    </a:lnTo>
                    <a:lnTo>
                      <a:pt x="137" y="173"/>
                    </a:lnTo>
                    <a:lnTo>
                      <a:pt x="137" y="178"/>
                    </a:lnTo>
                    <a:lnTo>
                      <a:pt x="133" y="183"/>
                    </a:lnTo>
                    <a:lnTo>
                      <a:pt x="116" y="203"/>
                    </a:lnTo>
                    <a:lnTo>
                      <a:pt x="111" y="213"/>
                    </a:lnTo>
                    <a:close/>
                  </a:path>
                </a:pathLst>
              </a:custGeom>
              <a:solidFill>
                <a:srgbClr val="FFFBC3"/>
              </a:solidFill>
              <a:ln w="6350">
                <a:solidFill>
                  <a:srgbClr val="000000"/>
                </a:solidFill>
                <a:prstDash val="solid"/>
                <a:round/>
                <a:headEnd/>
                <a:tailEnd/>
              </a:ln>
            </p:spPr>
            <p:txBody>
              <a:bodyPr/>
              <a:lstStyle/>
              <a:p>
                <a:endParaRPr lang="en-US" dirty="0"/>
              </a:p>
            </p:txBody>
          </p:sp>
          <p:sp>
            <p:nvSpPr>
              <p:cNvPr id="74" name="Freeform 1309">
                <a:extLst>
                  <a:ext uri="{FF2B5EF4-FFF2-40B4-BE49-F238E27FC236}">
                    <a16:creationId xmlns:a16="http://schemas.microsoft.com/office/drawing/2014/main" id="{4671F6D8-51C3-0C05-6AB9-20A45CCDBBE0}"/>
                  </a:ext>
                </a:extLst>
              </p:cNvPr>
              <p:cNvSpPr>
                <a:spLocks/>
              </p:cNvSpPr>
              <p:nvPr/>
            </p:nvSpPr>
            <p:spPr bwMode="auto">
              <a:xfrm>
                <a:off x="3627438" y="4313238"/>
                <a:ext cx="41275" cy="33337"/>
              </a:xfrm>
              <a:custGeom>
                <a:avLst/>
                <a:gdLst/>
                <a:ahLst/>
                <a:cxnLst>
                  <a:cxn ang="0">
                    <a:pos x="22" y="21"/>
                  </a:cxn>
                  <a:cxn ang="0">
                    <a:pos x="9" y="21"/>
                  </a:cxn>
                  <a:cxn ang="0">
                    <a:pos x="0" y="21"/>
                  </a:cxn>
                  <a:cxn ang="0">
                    <a:pos x="0" y="16"/>
                  </a:cxn>
                  <a:cxn ang="0">
                    <a:pos x="13" y="6"/>
                  </a:cxn>
                  <a:cxn ang="0">
                    <a:pos x="26" y="0"/>
                  </a:cxn>
                  <a:cxn ang="0">
                    <a:pos x="22" y="21"/>
                  </a:cxn>
                </a:cxnLst>
                <a:rect l="0" t="0" r="r" b="b"/>
                <a:pathLst>
                  <a:path w="26" h="21">
                    <a:moveTo>
                      <a:pt x="22" y="21"/>
                    </a:moveTo>
                    <a:lnTo>
                      <a:pt x="9" y="21"/>
                    </a:lnTo>
                    <a:lnTo>
                      <a:pt x="0" y="21"/>
                    </a:lnTo>
                    <a:lnTo>
                      <a:pt x="0" y="16"/>
                    </a:lnTo>
                    <a:lnTo>
                      <a:pt x="13" y="6"/>
                    </a:lnTo>
                    <a:lnTo>
                      <a:pt x="26" y="0"/>
                    </a:lnTo>
                    <a:lnTo>
                      <a:pt x="22" y="21"/>
                    </a:lnTo>
                    <a:close/>
                  </a:path>
                </a:pathLst>
              </a:custGeom>
              <a:solidFill>
                <a:srgbClr val="FFFBC3"/>
              </a:solidFill>
              <a:ln w="6350">
                <a:solidFill>
                  <a:srgbClr val="000000"/>
                </a:solidFill>
                <a:prstDash val="solid"/>
                <a:round/>
                <a:headEnd/>
                <a:tailEnd/>
              </a:ln>
            </p:spPr>
            <p:txBody>
              <a:bodyPr/>
              <a:lstStyle/>
              <a:p>
                <a:endParaRPr lang="en-US" dirty="0"/>
              </a:p>
            </p:txBody>
          </p:sp>
          <p:sp>
            <p:nvSpPr>
              <p:cNvPr id="75" name="Freeform 1310">
                <a:extLst>
                  <a:ext uri="{FF2B5EF4-FFF2-40B4-BE49-F238E27FC236}">
                    <a16:creationId xmlns:a16="http://schemas.microsoft.com/office/drawing/2014/main" id="{8360BAD4-6AC7-ADFB-46F4-39EC522486E0}"/>
                  </a:ext>
                </a:extLst>
              </p:cNvPr>
              <p:cNvSpPr>
                <a:spLocks/>
              </p:cNvSpPr>
              <p:nvPr/>
            </p:nvSpPr>
            <p:spPr bwMode="auto">
              <a:xfrm>
                <a:off x="4946650" y="4346575"/>
                <a:ext cx="366713" cy="320675"/>
              </a:xfrm>
              <a:custGeom>
                <a:avLst/>
                <a:gdLst/>
                <a:ahLst/>
                <a:cxnLst>
                  <a:cxn ang="0">
                    <a:pos x="119" y="142"/>
                  </a:cxn>
                  <a:cxn ang="0">
                    <a:pos x="128" y="111"/>
                  </a:cxn>
                  <a:cxn ang="0">
                    <a:pos x="124" y="86"/>
                  </a:cxn>
                  <a:cxn ang="0">
                    <a:pos x="115" y="81"/>
                  </a:cxn>
                  <a:cxn ang="0">
                    <a:pos x="107" y="66"/>
                  </a:cxn>
                  <a:cxn ang="0">
                    <a:pos x="94" y="55"/>
                  </a:cxn>
                  <a:cxn ang="0">
                    <a:pos x="77" y="61"/>
                  </a:cxn>
                  <a:cxn ang="0">
                    <a:pos x="60" y="66"/>
                  </a:cxn>
                  <a:cxn ang="0">
                    <a:pos x="64" y="81"/>
                  </a:cxn>
                  <a:cxn ang="0">
                    <a:pos x="42" y="86"/>
                  </a:cxn>
                  <a:cxn ang="0">
                    <a:pos x="30" y="86"/>
                  </a:cxn>
                  <a:cxn ang="0">
                    <a:pos x="17" y="71"/>
                  </a:cxn>
                  <a:cxn ang="0">
                    <a:pos x="0" y="40"/>
                  </a:cxn>
                  <a:cxn ang="0">
                    <a:pos x="30" y="0"/>
                  </a:cxn>
                  <a:cxn ang="0">
                    <a:pos x="72" y="5"/>
                  </a:cxn>
                  <a:cxn ang="0">
                    <a:pos x="94" y="15"/>
                  </a:cxn>
                  <a:cxn ang="0">
                    <a:pos x="111" y="40"/>
                  </a:cxn>
                  <a:cxn ang="0">
                    <a:pos x="141" y="71"/>
                  </a:cxn>
                  <a:cxn ang="0">
                    <a:pos x="205" y="96"/>
                  </a:cxn>
                  <a:cxn ang="0">
                    <a:pos x="218" y="111"/>
                  </a:cxn>
                  <a:cxn ang="0">
                    <a:pos x="231" y="126"/>
                  </a:cxn>
                  <a:cxn ang="0">
                    <a:pos x="214" y="182"/>
                  </a:cxn>
                  <a:cxn ang="0">
                    <a:pos x="197" y="177"/>
                  </a:cxn>
                  <a:cxn ang="0">
                    <a:pos x="184" y="202"/>
                  </a:cxn>
                  <a:cxn ang="0">
                    <a:pos x="167" y="192"/>
                  </a:cxn>
                  <a:cxn ang="0">
                    <a:pos x="171" y="172"/>
                  </a:cxn>
                  <a:cxn ang="0">
                    <a:pos x="145" y="187"/>
                  </a:cxn>
                  <a:cxn ang="0">
                    <a:pos x="132" y="197"/>
                  </a:cxn>
                  <a:cxn ang="0">
                    <a:pos x="145" y="187"/>
                  </a:cxn>
                  <a:cxn ang="0">
                    <a:pos x="132" y="182"/>
                  </a:cxn>
                  <a:cxn ang="0">
                    <a:pos x="124" y="162"/>
                  </a:cxn>
                  <a:cxn ang="0">
                    <a:pos x="115" y="157"/>
                  </a:cxn>
                </a:cxnLst>
                <a:rect l="0" t="0" r="r" b="b"/>
                <a:pathLst>
                  <a:path w="231" h="202">
                    <a:moveTo>
                      <a:pt x="115" y="157"/>
                    </a:moveTo>
                    <a:lnTo>
                      <a:pt x="119" y="142"/>
                    </a:lnTo>
                    <a:lnTo>
                      <a:pt x="115" y="111"/>
                    </a:lnTo>
                    <a:lnTo>
                      <a:pt x="128" y="111"/>
                    </a:lnTo>
                    <a:lnTo>
                      <a:pt x="132" y="101"/>
                    </a:lnTo>
                    <a:lnTo>
                      <a:pt x="124" y="86"/>
                    </a:lnTo>
                    <a:lnTo>
                      <a:pt x="119" y="91"/>
                    </a:lnTo>
                    <a:lnTo>
                      <a:pt x="115" y="81"/>
                    </a:lnTo>
                    <a:lnTo>
                      <a:pt x="119" y="71"/>
                    </a:lnTo>
                    <a:lnTo>
                      <a:pt x="107" y="66"/>
                    </a:lnTo>
                    <a:lnTo>
                      <a:pt x="102" y="55"/>
                    </a:lnTo>
                    <a:lnTo>
                      <a:pt x="94" y="55"/>
                    </a:lnTo>
                    <a:lnTo>
                      <a:pt x="94" y="61"/>
                    </a:lnTo>
                    <a:lnTo>
                      <a:pt x="77" y="61"/>
                    </a:lnTo>
                    <a:lnTo>
                      <a:pt x="77" y="76"/>
                    </a:lnTo>
                    <a:lnTo>
                      <a:pt x="60" y="66"/>
                    </a:lnTo>
                    <a:lnTo>
                      <a:pt x="55" y="76"/>
                    </a:lnTo>
                    <a:lnTo>
                      <a:pt x="64" y="81"/>
                    </a:lnTo>
                    <a:lnTo>
                      <a:pt x="64" y="86"/>
                    </a:lnTo>
                    <a:lnTo>
                      <a:pt x="42" y="86"/>
                    </a:lnTo>
                    <a:lnTo>
                      <a:pt x="38" y="86"/>
                    </a:lnTo>
                    <a:lnTo>
                      <a:pt x="30" y="86"/>
                    </a:lnTo>
                    <a:lnTo>
                      <a:pt x="0" y="86"/>
                    </a:lnTo>
                    <a:lnTo>
                      <a:pt x="17" y="71"/>
                    </a:lnTo>
                    <a:lnTo>
                      <a:pt x="8" y="66"/>
                    </a:lnTo>
                    <a:lnTo>
                      <a:pt x="0" y="40"/>
                    </a:lnTo>
                    <a:lnTo>
                      <a:pt x="12" y="0"/>
                    </a:lnTo>
                    <a:lnTo>
                      <a:pt x="30" y="0"/>
                    </a:lnTo>
                    <a:lnTo>
                      <a:pt x="51" y="15"/>
                    </a:lnTo>
                    <a:lnTo>
                      <a:pt x="72" y="5"/>
                    </a:lnTo>
                    <a:lnTo>
                      <a:pt x="85" y="15"/>
                    </a:lnTo>
                    <a:lnTo>
                      <a:pt x="94" y="15"/>
                    </a:lnTo>
                    <a:lnTo>
                      <a:pt x="102" y="20"/>
                    </a:lnTo>
                    <a:lnTo>
                      <a:pt x="111" y="40"/>
                    </a:lnTo>
                    <a:lnTo>
                      <a:pt x="128" y="66"/>
                    </a:lnTo>
                    <a:lnTo>
                      <a:pt x="141" y="71"/>
                    </a:lnTo>
                    <a:lnTo>
                      <a:pt x="188" y="86"/>
                    </a:lnTo>
                    <a:lnTo>
                      <a:pt x="205" y="96"/>
                    </a:lnTo>
                    <a:lnTo>
                      <a:pt x="214" y="96"/>
                    </a:lnTo>
                    <a:lnTo>
                      <a:pt x="218" y="111"/>
                    </a:lnTo>
                    <a:lnTo>
                      <a:pt x="226" y="116"/>
                    </a:lnTo>
                    <a:lnTo>
                      <a:pt x="231" y="126"/>
                    </a:lnTo>
                    <a:lnTo>
                      <a:pt x="209" y="172"/>
                    </a:lnTo>
                    <a:lnTo>
                      <a:pt x="214" y="182"/>
                    </a:lnTo>
                    <a:lnTo>
                      <a:pt x="205" y="187"/>
                    </a:lnTo>
                    <a:lnTo>
                      <a:pt x="197" y="177"/>
                    </a:lnTo>
                    <a:lnTo>
                      <a:pt x="197" y="187"/>
                    </a:lnTo>
                    <a:lnTo>
                      <a:pt x="184" y="202"/>
                    </a:lnTo>
                    <a:lnTo>
                      <a:pt x="167" y="197"/>
                    </a:lnTo>
                    <a:lnTo>
                      <a:pt x="167" y="192"/>
                    </a:lnTo>
                    <a:lnTo>
                      <a:pt x="175" y="177"/>
                    </a:lnTo>
                    <a:lnTo>
                      <a:pt x="171" y="172"/>
                    </a:lnTo>
                    <a:lnTo>
                      <a:pt x="158" y="187"/>
                    </a:lnTo>
                    <a:lnTo>
                      <a:pt x="145" y="187"/>
                    </a:lnTo>
                    <a:lnTo>
                      <a:pt x="141" y="197"/>
                    </a:lnTo>
                    <a:lnTo>
                      <a:pt x="132" y="197"/>
                    </a:lnTo>
                    <a:lnTo>
                      <a:pt x="132" y="192"/>
                    </a:lnTo>
                    <a:lnTo>
                      <a:pt x="145" y="187"/>
                    </a:lnTo>
                    <a:lnTo>
                      <a:pt x="145" y="182"/>
                    </a:lnTo>
                    <a:lnTo>
                      <a:pt x="132" y="182"/>
                    </a:lnTo>
                    <a:lnTo>
                      <a:pt x="132" y="172"/>
                    </a:lnTo>
                    <a:lnTo>
                      <a:pt x="124" y="162"/>
                    </a:lnTo>
                    <a:lnTo>
                      <a:pt x="115" y="162"/>
                    </a:lnTo>
                    <a:lnTo>
                      <a:pt x="115" y="157"/>
                    </a:lnTo>
                    <a:close/>
                  </a:path>
                </a:pathLst>
              </a:custGeom>
              <a:solidFill>
                <a:srgbClr val="FFFF00"/>
              </a:solidFill>
              <a:ln w="6350">
                <a:solidFill>
                  <a:srgbClr val="000000"/>
                </a:solidFill>
                <a:prstDash val="solid"/>
                <a:round/>
                <a:headEnd/>
                <a:tailEnd/>
              </a:ln>
            </p:spPr>
            <p:txBody>
              <a:bodyPr/>
              <a:lstStyle/>
              <a:p>
                <a:endParaRPr lang="en-US" dirty="0"/>
              </a:p>
            </p:txBody>
          </p:sp>
          <p:sp>
            <p:nvSpPr>
              <p:cNvPr id="76" name="Freeform 1311">
                <a:extLst>
                  <a:ext uri="{FF2B5EF4-FFF2-40B4-BE49-F238E27FC236}">
                    <a16:creationId xmlns:a16="http://schemas.microsoft.com/office/drawing/2014/main" id="{F2141AD1-37E8-6C41-C7D6-A7E9DCD0555E}"/>
                  </a:ext>
                </a:extLst>
              </p:cNvPr>
              <p:cNvSpPr>
                <a:spLocks/>
              </p:cNvSpPr>
              <p:nvPr/>
            </p:nvSpPr>
            <p:spPr bwMode="auto">
              <a:xfrm>
                <a:off x="4578350" y="4362450"/>
                <a:ext cx="368300" cy="249238"/>
              </a:xfrm>
              <a:custGeom>
                <a:avLst/>
                <a:gdLst/>
                <a:ahLst/>
                <a:cxnLst>
                  <a:cxn ang="0">
                    <a:pos x="0" y="132"/>
                  </a:cxn>
                  <a:cxn ang="0">
                    <a:pos x="22" y="30"/>
                  </a:cxn>
                  <a:cxn ang="0">
                    <a:pos x="30" y="20"/>
                  </a:cxn>
                  <a:cxn ang="0">
                    <a:pos x="60" y="25"/>
                  </a:cxn>
                  <a:cxn ang="0">
                    <a:pos x="78" y="35"/>
                  </a:cxn>
                  <a:cxn ang="0">
                    <a:pos x="90" y="40"/>
                  </a:cxn>
                  <a:cxn ang="0">
                    <a:pos x="95" y="30"/>
                  </a:cxn>
                  <a:cxn ang="0">
                    <a:pos x="90" y="10"/>
                  </a:cxn>
                  <a:cxn ang="0">
                    <a:pos x="107" y="0"/>
                  </a:cxn>
                  <a:cxn ang="0">
                    <a:pos x="120" y="15"/>
                  </a:cxn>
                  <a:cxn ang="0">
                    <a:pos x="146" y="35"/>
                  </a:cxn>
                  <a:cxn ang="0">
                    <a:pos x="150" y="45"/>
                  </a:cxn>
                  <a:cxn ang="0">
                    <a:pos x="180" y="45"/>
                  </a:cxn>
                  <a:cxn ang="0">
                    <a:pos x="197" y="61"/>
                  </a:cxn>
                  <a:cxn ang="0">
                    <a:pos x="215" y="61"/>
                  </a:cxn>
                  <a:cxn ang="0">
                    <a:pos x="232" y="76"/>
                  </a:cxn>
                  <a:cxn ang="0">
                    <a:pos x="172" y="127"/>
                  </a:cxn>
                  <a:cxn ang="0">
                    <a:pos x="159" y="152"/>
                  </a:cxn>
                  <a:cxn ang="0">
                    <a:pos x="150" y="152"/>
                  </a:cxn>
                  <a:cxn ang="0">
                    <a:pos x="146" y="157"/>
                  </a:cxn>
                  <a:cxn ang="0">
                    <a:pos x="137" y="157"/>
                  </a:cxn>
                  <a:cxn ang="0">
                    <a:pos x="133" y="137"/>
                  </a:cxn>
                  <a:cxn ang="0">
                    <a:pos x="120" y="137"/>
                  </a:cxn>
                  <a:cxn ang="0">
                    <a:pos x="120" y="127"/>
                  </a:cxn>
                  <a:cxn ang="0">
                    <a:pos x="107" y="121"/>
                  </a:cxn>
                  <a:cxn ang="0">
                    <a:pos x="73" y="116"/>
                  </a:cxn>
                  <a:cxn ang="0">
                    <a:pos x="65" y="116"/>
                  </a:cxn>
                  <a:cxn ang="0">
                    <a:pos x="60" y="116"/>
                  </a:cxn>
                  <a:cxn ang="0">
                    <a:pos x="60" y="127"/>
                  </a:cxn>
                  <a:cxn ang="0">
                    <a:pos x="43" y="127"/>
                  </a:cxn>
                  <a:cxn ang="0">
                    <a:pos x="39" y="137"/>
                  </a:cxn>
                  <a:cxn ang="0">
                    <a:pos x="30" y="137"/>
                  </a:cxn>
                  <a:cxn ang="0">
                    <a:pos x="22" y="142"/>
                  </a:cxn>
                  <a:cxn ang="0">
                    <a:pos x="0" y="132"/>
                  </a:cxn>
                </a:cxnLst>
                <a:rect l="0" t="0" r="r" b="b"/>
                <a:pathLst>
                  <a:path w="232" h="157">
                    <a:moveTo>
                      <a:pt x="0" y="132"/>
                    </a:moveTo>
                    <a:lnTo>
                      <a:pt x="22" y="30"/>
                    </a:lnTo>
                    <a:lnTo>
                      <a:pt x="30" y="20"/>
                    </a:lnTo>
                    <a:lnTo>
                      <a:pt x="60" y="25"/>
                    </a:lnTo>
                    <a:lnTo>
                      <a:pt x="78" y="35"/>
                    </a:lnTo>
                    <a:lnTo>
                      <a:pt x="90" y="40"/>
                    </a:lnTo>
                    <a:lnTo>
                      <a:pt x="95" y="30"/>
                    </a:lnTo>
                    <a:lnTo>
                      <a:pt x="90" y="10"/>
                    </a:lnTo>
                    <a:lnTo>
                      <a:pt x="107" y="0"/>
                    </a:lnTo>
                    <a:lnTo>
                      <a:pt x="120" y="15"/>
                    </a:lnTo>
                    <a:lnTo>
                      <a:pt x="146" y="35"/>
                    </a:lnTo>
                    <a:lnTo>
                      <a:pt x="150" y="45"/>
                    </a:lnTo>
                    <a:lnTo>
                      <a:pt x="180" y="45"/>
                    </a:lnTo>
                    <a:lnTo>
                      <a:pt x="197" y="61"/>
                    </a:lnTo>
                    <a:lnTo>
                      <a:pt x="215" y="61"/>
                    </a:lnTo>
                    <a:lnTo>
                      <a:pt x="232" y="76"/>
                    </a:lnTo>
                    <a:lnTo>
                      <a:pt x="172" y="127"/>
                    </a:lnTo>
                    <a:lnTo>
                      <a:pt x="159" y="152"/>
                    </a:lnTo>
                    <a:lnTo>
                      <a:pt x="150" y="152"/>
                    </a:lnTo>
                    <a:lnTo>
                      <a:pt x="146" y="157"/>
                    </a:lnTo>
                    <a:lnTo>
                      <a:pt x="137" y="157"/>
                    </a:lnTo>
                    <a:lnTo>
                      <a:pt x="133" y="137"/>
                    </a:lnTo>
                    <a:lnTo>
                      <a:pt x="120" y="137"/>
                    </a:lnTo>
                    <a:lnTo>
                      <a:pt x="120" y="127"/>
                    </a:lnTo>
                    <a:lnTo>
                      <a:pt x="107" y="121"/>
                    </a:lnTo>
                    <a:lnTo>
                      <a:pt x="73" y="116"/>
                    </a:lnTo>
                    <a:lnTo>
                      <a:pt x="65" y="116"/>
                    </a:lnTo>
                    <a:lnTo>
                      <a:pt x="60" y="116"/>
                    </a:lnTo>
                    <a:lnTo>
                      <a:pt x="60" y="127"/>
                    </a:lnTo>
                    <a:lnTo>
                      <a:pt x="43" y="127"/>
                    </a:lnTo>
                    <a:lnTo>
                      <a:pt x="39" y="137"/>
                    </a:lnTo>
                    <a:lnTo>
                      <a:pt x="30" y="137"/>
                    </a:lnTo>
                    <a:lnTo>
                      <a:pt x="22" y="142"/>
                    </a:lnTo>
                    <a:lnTo>
                      <a:pt x="0" y="132"/>
                    </a:lnTo>
                    <a:close/>
                  </a:path>
                </a:pathLst>
              </a:custGeom>
              <a:solidFill>
                <a:srgbClr val="FFFBC3"/>
              </a:solidFill>
              <a:ln w="6350">
                <a:solidFill>
                  <a:srgbClr val="000000"/>
                </a:solidFill>
                <a:prstDash val="solid"/>
                <a:round/>
                <a:headEnd/>
                <a:tailEnd/>
              </a:ln>
            </p:spPr>
            <p:txBody>
              <a:bodyPr/>
              <a:lstStyle/>
              <a:p>
                <a:endParaRPr lang="en-US" dirty="0"/>
              </a:p>
            </p:txBody>
          </p:sp>
          <p:sp>
            <p:nvSpPr>
              <p:cNvPr id="77" name="Freeform 1312">
                <a:extLst>
                  <a:ext uri="{FF2B5EF4-FFF2-40B4-BE49-F238E27FC236}">
                    <a16:creationId xmlns:a16="http://schemas.microsoft.com/office/drawing/2014/main" id="{EEE1CF02-2CE7-EC02-DE7E-851B780D150F}"/>
                  </a:ext>
                </a:extLst>
              </p:cNvPr>
              <p:cNvSpPr>
                <a:spLocks/>
              </p:cNvSpPr>
              <p:nvPr/>
            </p:nvSpPr>
            <p:spPr bwMode="auto">
              <a:xfrm>
                <a:off x="2798763" y="4394200"/>
                <a:ext cx="387350" cy="306388"/>
              </a:xfrm>
              <a:custGeom>
                <a:avLst/>
                <a:gdLst/>
                <a:ahLst/>
                <a:cxnLst>
                  <a:cxn ang="0">
                    <a:pos x="103" y="177"/>
                  </a:cxn>
                  <a:cxn ang="0">
                    <a:pos x="64" y="167"/>
                  </a:cxn>
                  <a:cxn ang="0">
                    <a:pos x="51" y="177"/>
                  </a:cxn>
                  <a:cxn ang="0">
                    <a:pos x="21" y="193"/>
                  </a:cxn>
                  <a:cxn ang="0">
                    <a:pos x="0" y="132"/>
                  </a:cxn>
                  <a:cxn ang="0">
                    <a:pos x="21" y="127"/>
                  </a:cxn>
                  <a:cxn ang="0">
                    <a:pos x="39" y="107"/>
                  </a:cxn>
                  <a:cxn ang="0">
                    <a:pos x="60" y="101"/>
                  </a:cxn>
                  <a:cxn ang="0">
                    <a:pos x="60" y="96"/>
                  </a:cxn>
                  <a:cxn ang="0">
                    <a:pos x="90" y="81"/>
                  </a:cxn>
                  <a:cxn ang="0">
                    <a:pos x="94" y="66"/>
                  </a:cxn>
                  <a:cxn ang="0">
                    <a:pos x="77" y="71"/>
                  </a:cxn>
                  <a:cxn ang="0">
                    <a:pos x="69" y="71"/>
                  </a:cxn>
                  <a:cxn ang="0">
                    <a:pos x="73" y="51"/>
                  </a:cxn>
                  <a:cxn ang="0">
                    <a:pos x="107" y="36"/>
                  </a:cxn>
                  <a:cxn ang="0">
                    <a:pos x="120" y="20"/>
                  </a:cxn>
                  <a:cxn ang="0">
                    <a:pos x="128" y="25"/>
                  </a:cxn>
                  <a:cxn ang="0">
                    <a:pos x="146" y="20"/>
                  </a:cxn>
                  <a:cxn ang="0">
                    <a:pos x="158" y="31"/>
                  </a:cxn>
                  <a:cxn ang="0">
                    <a:pos x="210" y="0"/>
                  </a:cxn>
                  <a:cxn ang="0">
                    <a:pos x="214" y="5"/>
                  </a:cxn>
                  <a:cxn ang="0">
                    <a:pos x="214" y="10"/>
                  </a:cxn>
                  <a:cxn ang="0">
                    <a:pos x="244" y="61"/>
                  </a:cxn>
                  <a:cxn ang="0">
                    <a:pos x="227" y="81"/>
                  </a:cxn>
                  <a:cxn ang="0">
                    <a:pos x="223" y="91"/>
                  </a:cxn>
                  <a:cxn ang="0">
                    <a:pos x="206" y="122"/>
                  </a:cxn>
                  <a:cxn ang="0">
                    <a:pos x="188" y="137"/>
                  </a:cxn>
                  <a:cxn ang="0">
                    <a:pos x="154" y="157"/>
                  </a:cxn>
                  <a:cxn ang="0">
                    <a:pos x="128" y="157"/>
                  </a:cxn>
                  <a:cxn ang="0">
                    <a:pos x="103" y="177"/>
                  </a:cxn>
                </a:cxnLst>
                <a:rect l="0" t="0" r="r" b="b"/>
                <a:pathLst>
                  <a:path w="244" h="193">
                    <a:moveTo>
                      <a:pt x="103" y="177"/>
                    </a:moveTo>
                    <a:lnTo>
                      <a:pt x="64" y="167"/>
                    </a:lnTo>
                    <a:lnTo>
                      <a:pt x="51" y="177"/>
                    </a:lnTo>
                    <a:lnTo>
                      <a:pt x="21" y="193"/>
                    </a:lnTo>
                    <a:lnTo>
                      <a:pt x="0" y="132"/>
                    </a:lnTo>
                    <a:lnTo>
                      <a:pt x="21" y="127"/>
                    </a:lnTo>
                    <a:lnTo>
                      <a:pt x="39" y="107"/>
                    </a:lnTo>
                    <a:lnTo>
                      <a:pt x="60" y="101"/>
                    </a:lnTo>
                    <a:lnTo>
                      <a:pt x="60" y="96"/>
                    </a:lnTo>
                    <a:lnTo>
                      <a:pt x="90" y="81"/>
                    </a:lnTo>
                    <a:lnTo>
                      <a:pt x="94" y="66"/>
                    </a:lnTo>
                    <a:lnTo>
                      <a:pt x="77" y="71"/>
                    </a:lnTo>
                    <a:lnTo>
                      <a:pt x="69" y="71"/>
                    </a:lnTo>
                    <a:lnTo>
                      <a:pt x="73" y="51"/>
                    </a:lnTo>
                    <a:lnTo>
                      <a:pt x="107" y="36"/>
                    </a:lnTo>
                    <a:lnTo>
                      <a:pt x="120" y="20"/>
                    </a:lnTo>
                    <a:lnTo>
                      <a:pt x="128" y="25"/>
                    </a:lnTo>
                    <a:lnTo>
                      <a:pt x="146" y="20"/>
                    </a:lnTo>
                    <a:lnTo>
                      <a:pt x="158" y="31"/>
                    </a:lnTo>
                    <a:lnTo>
                      <a:pt x="210" y="0"/>
                    </a:lnTo>
                    <a:lnTo>
                      <a:pt x="214" y="5"/>
                    </a:lnTo>
                    <a:lnTo>
                      <a:pt x="214" y="10"/>
                    </a:lnTo>
                    <a:lnTo>
                      <a:pt x="244" y="61"/>
                    </a:lnTo>
                    <a:lnTo>
                      <a:pt x="227" y="81"/>
                    </a:lnTo>
                    <a:lnTo>
                      <a:pt x="223" y="91"/>
                    </a:lnTo>
                    <a:lnTo>
                      <a:pt x="206" y="122"/>
                    </a:lnTo>
                    <a:lnTo>
                      <a:pt x="188" y="137"/>
                    </a:lnTo>
                    <a:lnTo>
                      <a:pt x="154" y="157"/>
                    </a:lnTo>
                    <a:lnTo>
                      <a:pt x="128" y="157"/>
                    </a:lnTo>
                    <a:lnTo>
                      <a:pt x="103" y="177"/>
                    </a:lnTo>
                    <a:close/>
                  </a:path>
                </a:pathLst>
              </a:custGeom>
              <a:solidFill>
                <a:srgbClr val="FFFBC3"/>
              </a:solidFill>
              <a:ln w="6350">
                <a:solidFill>
                  <a:srgbClr val="000000"/>
                </a:solidFill>
                <a:prstDash val="solid"/>
                <a:round/>
                <a:headEnd/>
                <a:tailEnd/>
              </a:ln>
            </p:spPr>
            <p:txBody>
              <a:bodyPr/>
              <a:lstStyle/>
              <a:p>
                <a:endParaRPr lang="en-US" dirty="0"/>
              </a:p>
            </p:txBody>
          </p:sp>
          <p:sp>
            <p:nvSpPr>
              <p:cNvPr id="78" name="Freeform 1313">
                <a:extLst>
                  <a:ext uri="{FF2B5EF4-FFF2-40B4-BE49-F238E27FC236}">
                    <a16:creationId xmlns:a16="http://schemas.microsoft.com/office/drawing/2014/main" id="{4F553120-853F-85C3-B341-CC0525A7D4FE}"/>
                  </a:ext>
                </a:extLst>
              </p:cNvPr>
              <p:cNvSpPr>
                <a:spLocks/>
              </p:cNvSpPr>
              <p:nvPr/>
            </p:nvSpPr>
            <p:spPr bwMode="auto">
              <a:xfrm>
                <a:off x="5272088" y="4418013"/>
                <a:ext cx="381000" cy="225425"/>
              </a:xfrm>
              <a:custGeom>
                <a:avLst/>
                <a:gdLst/>
                <a:ahLst/>
                <a:cxnLst>
                  <a:cxn ang="0">
                    <a:pos x="240" y="97"/>
                  </a:cxn>
                  <a:cxn ang="0">
                    <a:pos x="231" y="97"/>
                  </a:cxn>
                  <a:cxn ang="0">
                    <a:pos x="227" y="112"/>
                  </a:cxn>
                  <a:cxn ang="0">
                    <a:pos x="223" y="112"/>
                  </a:cxn>
                  <a:cxn ang="0">
                    <a:pos x="197" y="102"/>
                  </a:cxn>
                  <a:cxn ang="0">
                    <a:pos x="167" y="112"/>
                  </a:cxn>
                  <a:cxn ang="0">
                    <a:pos x="167" y="137"/>
                  </a:cxn>
                  <a:cxn ang="0">
                    <a:pos x="163" y="142"/>
                  </a:cxn>
                  <a:cxn ang="0">
                    <a:pos x="158" y="142"/>
                  </a:cxn>
                  <a:cxn ang="0">
                    <a:pos x="158" y="132"/>
                  </a:cxn>
                  <a:cxn ang="0">
                    <a:pos x="150" y="132"/>
                  </a:cxn>
                  <a:cxn ang="0">
                    <a:pos x="150" y="137"/>
                  </a:cxn>
                  <a:cxn ang="0">
                    <a:pos x="141" y="137"/>
                  </a:cxn>
                  <a:cxn ang="0">
                    <a:pos x="141" y="127"/>
                  </a:cxn>
                  <a:cxn ang="0">
                    <a:pos x="133" y="132"/>
                  </a:cxn>
                  <a:cxn ang="0">
                    <a:pos x="128" y="122"/>
                  </a:cxn>
                  <a:cxn ang="0">
                    <a:pos x="120" y="117"/>
                  </a:cxn>
                  <a:cxn ang="0">
                    <a:pos x="107" y="122"/>
                  </a:cxn>
                  <a:cxn ang="0">
                    <a:pos x="103" y="117"/>
                  </a:cxn>
                  <a:cxn ang="0">
                    <a:pos x="90" y="117"/>
                  </a:cxn>
                  <a:cxn ang="0">
                    <a:pos x="81" y="112"/>
                  </a:cxn>
                  <a:cxn ang="0">
                    <a:pos x="73" y="107"/>
                  </a:cxn>
                  <a:cxn ang="0">
                    <a:pos x="51" y="92"/>
                  </a:cxn>
                  <a:cxn ang="0">
                    <a:pos x="26" y="81"/>
                  </a:cxn>
                  <a:cxn ang="0">
                    <a:pos x="21" y="71"/>
                  </a:cxn>
                  <a:cxn ang="0">
                    <a:pos x="13" y="66"/>
                  </a:cxn>
                  <a:cxn ang="0">
                    <a:pos x="9" y="51"/>
                  </a:cxn>
                  <a:cxn ang="0">
                    <a:pos x="0" y="51"/>
                  </a:cxn>
                  <a:cxn ang="0">
                    <a:pos x="4" y="46"/>
                  </a:cxn>
                  <a:cxn ang="0">
                    <a:pos x="9" y="46"/>
                  </a:cxn>
                  <a:cxn ang="0">
                    <a:pos x="26" y="21"/>
                  </a:cxn>
                  <a:cxn ang="0">
                    <a:pos x="43" y="21"/>
                  </a:cxn>
                  <a:cxn ang="0">
                    <a:pos x="51" y="0"/>
                  </a:cxn>
                  <a:cxn ang="0">
                    <a:pos x="73" y="10"/>
                  </a:cxn>
                  <a:cxn ang="0">
                    <a:pos x="69" y="16"/>
                  </a:cxn>
                  <a:cxn ang="0">
                    <a:pos x="73" y="21"/>
                  </a:cxn>
                  <a:cxn ang="0">
                    <a:pos x="77" y="16"/>
                  </a:cxn>
                  <a:cxn ang="0">
                    <a:pos x="94" y="21"/>
                  </a:cxn>
                  <a:cxn ang="0">
                    <a:pos x="107" y="36"/>
                  </a:cxn>
                  <a:cxn ang="0">
                    <a:pos x="120" y="36"/>
                  </a:cxn>
                  <a:cxn ang="0">
                    <a:pos x="120" y="26"/>
                  </a:cxn>
                  <a:cxn ang="0">
                    <a:pos x="128" y="31"/>
                  </a:cxn>
                  <a:cxn ang="0">
                    <a:pos x="133" y="36"/>
                  </a:cxn>
                  <a:cxn ang="0">
                    <a:pos x="124" y="46"/>
                  </a:cxn>
                  <a:cxn ang="0">
                    <a:pos x="133" y="51"/>
                  </a:cxn>
                  <a:cxn ang="0">
                    <a:pos x="141" y="51"/>
                  </a:cxn>
                  <a:cxn ang="0">
                    <a:pos x="146" y="36"/>
                  </a:cxn>
                  <a:cxn ang="0">
                    <a:pos x="154" y="36"/>
                  </a:cxn>
                  <a:cxn ang="0">
                    <a:pos x="163" y="46"/>
                  </a:cxn>
                  <a:cxn ang="0">
                    <a:pos x="167" y="46"/>
                  </a:cxn>
                  <a:cxn ang="0">
                    <a:pos x="171" y="41"/>
                  </a:cxn>
                  <a:cxn ang="0">
                    <a:pos x="171" y="31"/>
                  </a:cxn>
                  <a:cxn ang="0">
                    <a:pos x="180" y="31"/>
                  </a:cxn>
                  <a:cxn ang="0">
                    <a:pos x="184" y="41"/>
                  </a:cxn>
                  <a:cxn ang="0">
                    <a:pos x="176" y="56"/>
                  </a:cxn>
                  <a:cxn ang="0">
                    <a:pos x="184" y="61"/>
                  </a:cxn>
                  <a:cxn ang="0">
                    <a:pos x="201" y="46"/>
                  </a:cxn>
                  <a:cxn ang="0">
                    <a:pos x="214" y="66"/>
                  </a:cxn>
                  <a:cxn ang="0">
                    <a:pos x="240" y="97"/>
                  </a:cxn>
                </a:cxnLst>
                <a:rect l="0" t="0" r="r" b="b"/>
                <a:pathLst>
                  <a:path w="240" h="142">
                    <a:moveTo>
                      <a:pt x="240" y="97"/>
                    </a:moveTo>
                    <a:lnTo>
                      <a:pt x="231" y="97"/>
                    </a:lnTo>
                    <a:lnTo>
                      <a:pt x="227" y="112"/>
                    </a:lnTo>
                    <a:lnTo>
                      <a:pt x="223" y="112"/>
                    </a:lnTo>
                    <a:lnTo>
                      <a:pt x="197" y="102"/>
                    </a:lnTo>
                    <a:lnTo>
                      <a:pt x="167" y="112"/>
                    </a:lnTo>
                    <a:lnTo>
                      <a:pt x="167" y="137"/>
                    </a:lnTo>
                    <a:lnTo>
                      <a:pt x="163" y="142"/>
                    </a:lnTo>
                    <a:lnTo>
                      <a:pt x="158" y="142"/>
                    </a:lnTo>
                    <a:lnTo>
                      <a:pt x="158" y="132"/>
                    </a:lnTo>
                    <a:lnTo>
                      <a:pt x="150" y="132"/>
                    </a:lnTo>
                    <a:lnTo>
                      <a:pt x="150" y="137"/>
                    </a:lnTo>
                    <a:lnTo>
                      <a:pt x="141" y="137"/>
                    </a:lnTo>
                    <a:lnTo>
                      <a:pt x="141" y="127"/>
                    </a:lnTo>
                    <a:lnTo>
                      <a:pt x="133" y="132"/>
                    </a:lnTo>
                    <a:lnTo>
                      <a:pt x="128" y="122"/>
                    </a:lnTo>
                    <a:lnTo>
                      <a:pt x="120" y="117"/>
                    </a:lnTo>
                    <a:lnTo>
                      <a:pt x="107" y="122"/>
                    </a:lnTo>
                    <a:lnTo>
                      <a:pt x="103" y="117"/>
                    </a:lnTo>
                    <a:lnTo>
                      <a:pt x="90" y="117"/>
                    </a:lnTo>
                    <a:lnTo>
                      <a:pt x="81" y="112"/>
                    </a:lnTo>
                    <a:lnTo>
                      <a:pt x="73" y="107"/>
                    </a:lnTo>
                    <a:lnTo>
                      <a:pt x="51" y="92"/>
                    </a:lnTo>
                    <a:lnTo>
                      <a:pt x="26" y="81"/>
                    </a:lnTo>
                    <a:lnTo>
                      <a:pt x="21" y="71"/>
                    </a:lnTo>
                    <a:lnTo>
                      <a:pt x="13" y="66"/>
                    </a:lnTo>
                    <a:lnTo>
                      <a:pt x="9" y="51"/>
                    </a:lnTo>
                    <a:lnTo>
                      <a:pt x="0" y="51"/>
                    </a:lnTo>
                    <a:lnTo>
                      <a:pt x="4" y="46"/>
                    </a:lnTo>
                    <a:lnTo>
                      <a:pt x="9" y="46"/>
                    </a:lnTo>
                    <a:lnTo>
                      <a:pt x="26" y="21"/>
                    </a:lnTo>
                    <a:lnTo>
                      <a:pt x="43" y="21"/>
                    </a:lnTo>
                    <a:lnTo>
                      <a:pt x="51" y="0"/>
                    </a:lnTo>
                    <a:lnTo>
                      <a:pt x="73" y="10"/>
                    </a:lnTo>
                    <a:lnTo>
                      <a:pt x="69" y="16"/>
                    </a:lnTo>
                    <a:lnTo>
                      <a:pt x="73" y="21"/>
                    </a:lnTo>
                    <a:lnTo>
                      <a:pt x="77" y="16"/>
                    </a:lnTo>
                    <a:lnTo>
                      <a:pt x="94" y="21"/>
                    </a:lnTo>
                    <a:lnTo>
                      <a:pt x="107" y="36"/>
                    </a:lnTo>
                    <a:lnTo>
                      <a:pt x="120" y="36"/>
                    </a:lnTo>
                    <a:lnTo>
                      <a:pt x="120" y="26"/>
                    </a:lnTo>
                    <a:lnTo>
                      <a:pt x="128" y="31"/>
                    </a:lnTo>
                    <a:lnTo>
                      <a:pt x="133" y="36"/>
                    </a:lnTo>
                    <a:lnTo>
                      <a:pt x="124" y="46"/>
                    </a:lnTo>
                    <a:lnTo>
                      <a:pt x="133" y="51"/>
                    </a:lnTo>
                    <a:lnTo>
                      <a:pt x="141" y="51"/>
                    </a:lnTo>
                    <a:lnTo>
                      <a:pt x="146" y="36"/>
                    </a:lnTo>
                    <a:lnTo>
                      <a:pt x="154" y="36"/>
                    </a:lnTo>
                    <a:lnTo>
                      <a:pt x="163" y="46"/>
                    </a:lnTo>
                    <a:lnTo>
                      <a:pt x="167" y="46"/>
                    </a:lnTo>
                    <a:lnTo>
                      <a:pt x="171" y="41"/>
                    </a:lnTo>
                    <a:lnTo>
                      <a:pt x="171" y="31"/>
                    </a:lnTo>
                    <a:lnTo>
                      <a:pt x="180" y="31"/>
                    </a:lnTo>
                    <a:lnTo>
                      <a:pt x="184" y="41"/>
                    </a:lnTo>
                    <a:lnTo>
                      <a:pt x="176" y="56"/>
                    </a:lnTo>
                    <a:lnTo>
                      <a:pt x="184" y="61"/>
                    </a:lnTo>
                    <a:lnTo>
                      <a:pt x="201" y="46"/>
                    </a:lnTo>
                    <a:lnTo>
                      <a:pt x="214" y="66"/>
                    </a:lnTo>
                    <a:lnTo>
                      <a:pt x="240" y="97"/>
                    </a:lnTo>
                    <a:close/>
                  </a:path>
                </a:pathLst>
              </a:custGeom>
              <a:solidFill>
                <a:srgbClr val="FFFBC3"/>
              </a:solidFill>
              <a:ln w="6350">
                <a:solidFill>
                  <a:srgbClr val="000000"/>
                </a:solidFill>
                <a:prstDash val="solid"/>
                <a:round/>
                <a:headEnd/>
                <a:tailEnd/>
              </a:ln>
            </p:spPr>
            <p:txBody>
              <a:bodyPr/>
              <a:lstStyle/>
              <a:p>
                <a:endParaRPr lang="en-US" dirty="0"/>
              </a:p>
            </p:txBody>
          </p:sp>
          <p:sp>
            <p:nvSpPr>
              <p:cNvPr id="79" name="Freeform 1314">
                <a:extLst>
                  <a:ext uri="{FF2B5EF4-FFF2-40B4-BE49-F238E27FC236}">
                    <a16:creationId xmlns:a16="http://schemas.microsoft.com/office/drawing/2014/main" id="{7B2D6321-F717-350C-9012-D6BE7AC82CC4}"/>
                  </a:ext>
                </a:extLst>
              </p:cNvPr>
              <p:cNvSpPr>
                <a:spLocks noEditPoints="1"/>
              </p:cNvSpPr>
              <p:nvPr/>
            </p:nvSpPr>
            <p:spPr bwMode="auto">
              <a:xfrm>
                <a:off x="3275013" y="4425950"/>
                <a:ext cx="501650" cy="547688"/>
              </a:xfrm>
              <a:custGeom>
                <a:avLst/>
                <a:gdLst/>
                <a:ahLst/>
                <a:cxnLst>
                  <a:cxn ang="0">
                    <a:pos x="201" y="315"/>
                  </a:cxn>
                  <a:cxn ang="0">
                    <a:pos x="179" y="315"/>
                  </a:cxn>
                  <a:cxn ang="0">
                    <a:pos x="188" y="340"/>
                  </a:cxn>
                  <a:cxn ang="0">
                    <a:pos x="179" y="345"/>
                  </a:cxn>
                  <a:cxn ang="0">
                    <a:pos x="145" y="325"/>
                  </a:cxn>
                  <a:cxn ang="0">
                    <a:pos x="141" y="325"/>
                  </a:cxn>
                  <a:cxn ang="0">
                    <a:pos x="132" y="330"/>
                  </a:cxn>
                  <a:cxn ang="0">
                    <a:pos x="124" y="325"/>
                  </a:cxn>
                  <a:cxn ang="0">
                    <a:pos x="111" y="309"/>
                  </a:cxn>
                  <a:cxn ang="0">
                    <a:pos x="111" y="299"/>
                  </a:cxn>
                  <a:cxn ang="0">
                    <a:pos x="94" y="284"/>
                  </a:cxn>
                  <a:cxn ang="0">
                    <a:pos x="85" y="269"/>
                  </a:cxn>
                  <a:cxn ang="0">
                    <a:pos x="72" y="264"/>
                  </a:cxn>
                  <a:cxn ang="0">
                    <a:pos x="68" y="259"/>
                  </a:cxn>
                  <a:cxn ang="0">
                    <a:pos x="68" y="244"/>
                  </a:cxn>
                  <a:cxn ang="0">
                    <a:pos x="42" y="244"/>
                  </a:cxn>
                  <a:cxn ang="0">
                    <a:pos x="34" y="223"/>
                  </a:cxn>
                  <a:cxn ang="0">
                    <a:pos x="21" y="228"/>
                  </a:cxn>
                  <a:cxn ang="0">
                    <a:pos x="17" y="223"/>
                  </a:cxn>
                  <a:cxn ang="0">
                    <a:pos x="4" y="228"/>
                  </a:cxn>
                  <a:cxn ang="0">
                    <a:pos x="0" y="228"/>
                  </a:cxn>
                  <a:cxn ang="0">
                    <a:pos x="0" y="178"/>
                  </a:cxn>
                  <a:cxn ang="0">
                    <a:pos x="8" y="168"/>
                  </a:cxn>
                  <a:cxn ang="0">
                    <a:pos x="25" y="163"/>
                  </a:cxn>
                  <a:cxn ang="0">
                    <a:pos x="34" y="147"/>
                  </a:cxn>
                  <a:cxn ang="0">
                    <a:pos x="34" y="137"/>
                  </a:cxn>
                  <a:cxn ang="0">
                    <a:pos x="17" y="127"/>
                  </a:cxn>
                  <a:cxn ang="0">
                    <a:pos x="21" y="122"/>
                  </a:cxn>
                  <a:cxn ang="0">
                    <a:pos x="34" y="117"/>
                  </a:cxn>
                  <a:cxn ang="0">
                    <a:pos x="85" y="76"/>
                  </a:cxn>
                  <a:cxn ang="0">
                    <a:pos x="98" y="81"/>
                  </a:cxn>
                  <a:cxn ang="0">
                    <a:pos x="102" y="92"/>
                  </a:cxn>
                  <a:cxn ang="0">
                    <a:pos x="128" y="97"/>
                  </a:cxn>
                  <a:cxn ang="0">
                    <a:pos x="128" y="87"/>
                  </a:cxn>
                  <a:cxn ang="0">
                    <a:pos x="137" y="71"/>
                  </a:cxn>
                  <a:cxn ang="0">
                    <a:pos x="154" y="66"/>
                  </a:cxn>
                  <a:cxn ang="0">
                    <a:pos x="162" y="61"/>
                  </a:cxn>
                  <a:cxn ang="0">
                    <a:pos x="167" y="51"/>
                  </a:cxn>
                  <a:cxn ang="0">
                    <a:pos x="167" y="46"/>
                  </a:cxn>
                  <a:cxn ang="0">
                    <a:pos x="184" y="41"/>
                  </a:cxn>
                  <a:cxn ang="0">
                    <a:pos x="197" y="31"/>
                  </a:cxn>
                  <a:cxn ang="0">
                    <a:pos x="188" y="11"/>
                  </a:cxn>
                  <a:cxn ang="0">
                    <a:pos x="197" y="0"/>
                  </a:cxn>
                  <a:cxn ang="0">
                    <a:pos x="222" y="11"/>
                  </a:cxn>
                  <a:cxn ang="0">
                    <a:pos x="244" y="56"/>
                  </a:cxn>
                  <a:cxn ang="0">
                    <a:pos x="265" y="66"/>
                  </a:cxn>
                  <a:cxn ang="0">
                    <a:pos x="282" y="61"/>
                  </a:cxn>
                  <a:cxn ang="0">
                    <a:pos x="286" y="71"/>
                  </a:cxn>
                  <a:cxn ang="0">
                    <a:pos x="299" y="66"/>
                  </a:cxn>
                  <a:cxn ang="0">
                    <a:pos x="304" y="76"/>
                  </a:cxn>
                  <a:cxn ang="0">
                    <a:pos x="316" y="87"/>
                  </a:cxn>
                  <a:cxn ang="0">
                    <a:pos x="308" y="87"/>
                  </a:cxn>
                  <a:cxn ang="0">
                    <a:pos x="295" y="107"/>
                  </a:cxn>
                  <a:cxn ang="0">
                    <a:pos x="308" y="112"/>
                  </a:cxn>
                  <a:cxn ang="0">
                    <a:pos x="201" y="315"/>
                  </a:cxn>
                  <a:cxn ang="0">
                    <a:pos x="171" y="163"/>
                  </a:cxn>
                  <a:cxn ang="0">
                    <a:pos x="154" y="157"/>
                  </a:cxn>
                  <a:cxn ang="0">
                    <a:pos x="145" y="157"/>
                  </a:cxn>
                  <a:cxn ang="0">
                    <a:pos x="149" y="173"/>
                  </a:cxn>
                  <a:cxn ang="0">
                    <a:pos x="171" y="178"/>
                  </a:cxn>
                  <a:cxn ang="0">
                    <a:pos x="171" y="163"/>
                  </a:cxn>
                </a:cxnLst>
                <a:rect l="0" t="0" r="r" b="b"/>
                <a:pathLst>
                  <a:path w="316" h="345">
                    <a:moveTo>
                      <a:pt x="201" y="315"/>
                    </a:moveTo>
                    <a:lnTo>
                      <a:pt x="179" y="315"/>
                    </a:lnTo>
                    <a:lnTo>
                      <a:pt x="188" y="340"/>
                    </a:lnTo>
                    <a:lnTo>
                      <a:pt x="179" y="345"/>
                    </a:lnTo>
                    <a:lnTo>
                      <a:pt x="145" y="325"/>
                    </a:lnTo>
                    <a:lnTo>
                      <a:pt x="141" y="325"/>
                    </a:lnTo>
                    <a:lnTo>
                      <a:pt x="132" y="330"/>
                    </a:lnTo>
                    <a:lnTo>
                      <a:pt x="124" y="325"/>
                    </a:lnTo>
                    <a:lnTo>
                      <a:pt x="111" y="309"/>
                    </a:lnTo>
                    <a:lnTo>
                      <a:pt x="111" y="299"/>
                    </a:lnTo>
                    <a:lnTo>
                      <a:pt x="94" y="284"/>
                    </a:lnTo>
                    <a:lnTo>
                      <a:pt x="85" y="269"/>
                    </a:lnTo>
                    <a:lnTo>
                      <a:pt x="72" y="264"/>
                    </a:lnTo>
                    <a:lnTo>
                      <a:pt x="68" y="259"/>
                    </a:lnTo>
                    <a:lnTo>
                      <a:pt x="68" y="244"/>
                    </a:lnTo>
                    <a:lnTo>
                      <a:pt x="42" y="244"/>
                    </a:lnTo>
                    <a:lnTo>
                      <a:pt x="34" y="223"/>
                    </a:lnTo>
                    <a:lnTo>
                      <a:pt x="21" y="228"/>
                    </a:lnTo>
                    <a:lnTo>
                      <a:pt x="17" y="223"/>
                    </a:lnTo>
                    <a:lnTo>
                      <a:pt x="4" y="228"/>
                    </a:lnTo>
                    <a:lnTo>
                      <a:pt x="0" y="228"/>
                    </a:lnTo>
                    <a:lnTo>
                      <a:pt x="0" y="178"/>
                    </a:lnTo>
                    <a:lnTo>
                      <a:pt x="8" y="168"/>
                    </a:lnTo>
                    <a:lnTo>
                      <a:pt x="25" y="163"/>
                    </a:lnTo>
                    <a:lnTo>
                      <a:pt x="34" y="147"/>
                    </a:lnTo>
                    <a:lnTo>
                      <a:pt x="34" y="137"/>
                    </a:lnTo>
                    <a:lnTo>
                      <a:pt x="17" y="127"/>
                    </a:lnTo>
                    <a:lnTo>
                      <a:pt x="21" y="122"/>
                    </a:lnTo>
                    <a:lnTo>
                      <a:pt x="34" y="117"/>
                    </a:lnTo>
                    <a:lnTo>
                      <a:pt x="85" y="76"/>
                    </a:lnTo>
                    <a:lnTo>
                      <a:pt x="98" y="81"/>
                    </a:lnTo>
                    <a:lnTo>
                      <a:pt x="102" y="92"/>
                    </a:lnTo>
                    <a:lnTo>
                      <a:pt x="128" y="97"/>
                    </a:lnTo>
                    <a:lnTo>
                      <a:pt x="128" y="87"/>
                    </a:lnTo>
                    <a:lnTo>
                      <a:pt x="137" y="71"/>
                    </a:lnTo>
                    <a:lnTo>
                      <a:pt x="154" y="66"/>
                    </a:lnTo>
                    <a:lnTo>
                      <a:pt x="162" y="61"/>
                    </a:lnTo>
                    <a:lnTo>
                      <a:pt x="167" y="51"/>
                    </a:lnTo>
                    <a:lnTo>
                      <a:pt x="167" y="46"/>
                    </a:lnTo>
                    <a:lnTo>
                      <a:pt x="184" y="41"/>
                    </a:lnTo>
                    <a:lnTo>
                      <a:pt x="197" y="31"/>
                    </a:lnTo>
                    <a:lnTo>
                      <a:pt x="188" y="11"/>
                    </a:lnTo>
                    <a:lnTo>
                      <a:pt x="197" y="0"/>
                    </a:lnTo>
                    <a:lnTo>
                      <a:pt x="222" y="11"/>
                    </a:lnTo>
                    <a:lnTo>
                      <a:pt x="244" y="56"/>
                    </a:lnTo>
                    <a:lnTo>
                      <a:pt x="265" y="66"/>
                    </a:lnTo>
                    <a:lnTo>
                      <a:pt x="282" y="61"/>
                    </a:lnTo>
                    <a:lnTo>
                      <a:pt x="286" y="71"/>
                    </a:lnTo>
                    <a:lnTo>
                      <a:pt x="299" y="66"/>
                    </a:lnTo>
                    <a:lnTo>
                      <a:pt x="304" y="76"/>
                    </a:lnTo>
                    <a:lnTo>
                      <a:pt x="316" y="87"/>
                    </a:lnTo>
                    <a:lnTo>
                      <a:pt x="308" y="87"/>
                    </a:lnTo>
                    <a:lnTo>
                      <a:pt x="295" y="107"/>
                    </a:lnTo>
                    <a:lnTo>
                      <a:pt x="308" y="112"/>
                    </a:lnTo>
                    <a:lnTo>
                      <a:pt x="201" y="315"/>
                    </a:lnTo>
                    <a:close/>
                    <a:moveTo>
                      <a:pt x="171" y="163"/>
                    </a:moveTo>
                    <a:lnTo>
                      <a:pt x="154" y="157"/>
                    </a:lnTo>
                    <a:lnTo>
                      <a:pt x="145" y="157"/>
                    </a:lnTo>
                    <a:lnTo>
                      <a:pt x="149" y="173"/>
                    </a:lnTo>
                    <a:lnTo>
                      <a:pt x="171" y="178"/>
                    </a:lnTo>
                    <a:lnTo>
                      <a:pt x="171" y="163"/>
                    </a:lnTo>
                    <a:close/>
                  </a:path>
                </a:pathLst>
              </a:custGeom>
              <a:solidFill>
                <a:srgbClr val="FFFBC3"/>
              </a:solidFill>
              <a:ln w="6350">
                <a:solidFill>
                  <a:srgbClr val="000000"/>
                </a:solidFill>
                <a:prstDash val="solid"/>
                <a:round/>
                <a:headEnd/>
                <a:tailEnd/>
              </a:ln>
            </p:spPr>
            <p:txBody>
              <a:bodyPr/>
              <a:lstStyle/>
              <a:p>
                <a:endParaRPr lang="en-US" dirty="0"/>
              </a:p>
            </p:txBody>
          </p:sp>
          <p:sp>
            <p:nvSpPr>
              <p:cNvPr id="80" name="Freeform 1315">
                <a:extLst>
                  <a:ext uri="{FF2B5EF4-FFF2-40B4-BE49-F238E27FC236}">
                    <a16:creationId xmlns:a16="http://schemas.microsoft.com/office/drawing/2014/main" id="{498FFC53-6FB4-F6B3-4F74-C60C050C4B35}"/>
                  </a:ext>
                </a:extLst>
              </p:cNvPr>
              <p:cNvSpPr>
                <a:spLocks/>
              </p:cNvSpPr>
              <p:nvPr/>
            </p:nvSpPr>
            <p:spPr bwMode="auto">
              <a:xfrm>
                <a:off x="4994275" y="4433888"/>
                <a:ext cx="161925" cy="161925"/>
              </a:xfrm>
              <a:custGeom>
                <a:avLst/>
                <a:gdLst/>
                <a:ahLst/>
                <a:cxnLst>
                  <a:cxn ang="0">
                    <a:pos x="85" y="102"/>
                  </a:cxn>
                  <a:cxn ang="0">
                    <a:pos x="72" y="92"/>
                  </a:cxn>
                  <a:cxn ang="0">
                    <a:pos x="47" y="87"/>
                  </a:cxn>
                  <a:cxn ang="0">
                    <a:pos x="38" y="71"/>
                  </a:cxn>
                  <a:cxn ang="0">
                    <a:pos x="38" y="51"/>
                  </a:cxn>
                  <a:cxn ang="0">
                    <a:pos x="21" y="46"/>
                  </a:cxn>
                  <a:cxn ang="0">
                    <a:pos x="4" y="46"/>
                  </a:cxn>
                  <a:cxn ang="0">
                    <a:pos x="0" y="31"/>
                  </a:cxn>
                  <a:cxn ang="0">
                    <a:pos x="8" y="31"/>
                  </a:cxn>
                  <a:cxn ang="0">
                    <a:pos x="12" y="31"/>
                  </a:cxn>
                  <a:cxn ang="0">
                    <a:pos x="34" y="31"/>
                  </a:cxn>
                  <a:cxn ang="0">
                    <a:pos x="34" y="26"/>
                  </a:cxn>
                  <a:cxn ang="0">
                    <a:pos x="25" y="21"/>
                  </a:cxn>
                  <a:cxn ang="0">
                    <a:pos x="30" y="11"/>
                  </a:cxn>
                  <a:cxn ang="0">
                    <a:pos x="47" y="21"/>
                  </a:cxn>
                  <a:cxn ang="0">
                    <a:pos x="47" y="6"/>
                  </a:cxn>
                  <a:cxn ang="0">
                    <a:pos x="64" y="6"/>
                  </a:cxn>
                  <a:cxn ang="0">
                    <a:pos x="64" y="0"/>
                  </a:cxn>
                  <a:cxn ang="0">
                    <a:pos x="72" y="0"/>
                  </a:cxn>
                  <a:cxn ang="0">
                    <a:pos x="77" y="11"/>
                  </a:cxn>
                  <a:cxn ang="0">
                    <a:pos x="89" y="16"/>
                  </a:cxn>
                  <a:cxn ang="0">
                    <a:pos x="85" y="26"/>
                  </a:cxn>
                  <a:cxn ang="0">
                    <a:pos x="89" y="36"/>
                  </a:cxn>
                  <a:cxn ang="0">
                    <a:pos x="94" y="31"/>
                  </a:cxn>
                  <a:cxn ang="0">
                    <a:pos x="102" y="46"/>
                  </a:cxn>
                  <a:cxn ang="0">
                    <a:pos x="98" y="56"/>
                  </a:cxn>
                  <a:cxn ang="0">
                    <a:pos x="85" y="56"/>
                  </a:cxn>
                  <a:cxn ang="0">
                    <a:pos x="89" y="87"/>
                  </a:cxn>
                  <a:cxn ang="0">
                    <a:pos x="85" y="102"/>
                  </a:cxn>
                </a:cxnLst>
                <a:rect l="0" t="0" r="r" b="b"/>
                <a:pathLst>
                  <a:path w="102" h="102">
                    <a:moveTo>
                      <a:pt x="85" y="102"/>
                    </a:moveTo>
                    <a:lnTo>
                      <a:pt x="72" y="92"/>
                    </a:lnTo>
                    <a:lnTo>
                      <a:pt x="47" y="87"/>
                    </a:lnTo>
                    <a:lnTo>
                      <a:pt x="38" y="71"/>
                    </a:lnTo>
                    <a:lnTo>
                      <a:pt x="38" y="51"/>
                    </a:lnTo>
                    <a:lnTo>
                      <a:pt x="21" y="46"/>
                    </a:lnTo>
                    <a:lnTo>
                      <a:pt x="4" y="46"/>
                    </a:lnTo>
                    <a:lnTo>
                      <a:pt x="0" y="31"/>
                    </a:lnTo>
                    <a:lnTo>
                      <a:pt x="8" y="31"/>
                    </a:lnTo>
                    <a:lnTo>
                      <a:pt x="12" y="31"/>
                    </a:lnTo>
                    <a:lnTo>
                      <a:pt x="34" y="31"/>
                    </a:lnTo>
                    <a:lnTo>
                      <a:pt x="34" y="26"/>
                    </a:lnTo>
                    <a:lnTo>
                      <a:pt x="25" y="21"/>
                    </a:lnTo>
                    <a:lnTo>
                      <a:pt x="30" y="11"/>
                    </a:lnTo>
                    <a:lnTo>
                      <a:pt x="47" y="21"/>
                    </a:lnTo>
                    <a:lnTo>
                      <a:pt x="47" y="6"/>
                    </a:lnTo>
                    <a:lnTo>
                      <a:pt x="64" y="6"/>
                    </a:lnTo>
                    <a:lnTo>
                      <a:pt x="64" y="0"/>
                    </a:lnTo>
                    <a:lnTo>
                      <a:pt x="72" y="0"/>
                    </a:lnTo>
                    <a:lnTo>
                      <a:pt x="77" y="11"/>
                    </a:lnTo>
                    <a:lnTo>
                      <a:pt x="89" y="16"/>
                    </a:lnTo>
                    <a:lnTo>
                      <a:pt x="85" y="26"/>
                    </a:lnTo>
                    <a:lnTo>
                      <a:pt x="89" y="36"/>
                    </a:lnTo>
                    <a:lnTo>
                      <a:pt x="94" y="31"/>
                    </a:lnTo>
                    <a:lnTo>
                      <a:pt x="102" y="46"/>
                    </a:lnTo>
                    <a:lnTo>
                      <a:pt x="98" y="56"/>
                    </a:lnTo>
                    <a:lnTo>
                      <a:pt x="85" y="56"/>
                    </a:lnTo>
                    <a:lnTo>
                      <a:pt x="89" y="87"/>
                    </a:lnTo>
                    <a:lnTo>
                      <a:pt x="85" y="102"/>
                    </a:lnTo>
                    <a:close/>
                  </a:path>
                </a:pathLst>
              </a:custGeom>
              <a:solidFill>
                <a:srgbClr val="FFFF00"/>
              </a:solidFill>
              <a:ln w="6350">
                <a:solidFill>
                  <a:srgbClr val="000000"/>
                </a:solidFill>
                <a:prstDash val="solid"/>
                <a:round/>
                <a:headEnd/>
                <a:tailEnd/>
              </a:ln>
            </p:spPr>
            <p:txBody>
              <a:bodyPr/>
              <a:lstStyle/>
              <a:p>
                <a:endParaRPr lang="en-US" dirty="0"/>
              </a:p>
            </p:txBody>
          </p:sp>
          <p:sp>
            <p:nvSpPr>
              <p:cNvPr id="81" name="Freeform 1316">
                <a:extLst>
                  <a:ext uri="{FF2B5EF4-FFF2-40B4-BE49-F238E27FC236}">
                    <a16:creationId xmlns:a16="http://schemas.microsoft.com/office/drawing/2014/main" id="{3454C8DC-48C2-2934-2F25-8C7CF68A7558}"/>
                  </a:ext>
                </a:extLst>
              </p:cNvPr>
              <p:cNvSpPr>
                <a:spLocks/>
              </p:cNvSpPr>
              <p:nvPr/>
            </p:nvSpPr>
            <p:spPr bwMode="auto">
              <a:xfrm>
                <a:off x="5665788" y="4443413"/>
                <a:ext cx="252412" cy="312737"/>
              </a:xfrm>
              <a:custGeom>
                <a:avLst/>
                <a:gdLst/>
                <a:ahLst/>
                <a:cxnLst>
                  <a:cxn ang="0">
                    <a:pos x="9" y="106"/>
                  </a:cxn>
                  <a:cxn ang="0">
                    <a:pos x="0" y="96"/>
                  </a:cxn>
                  <a:cxn ang="0">
                    <a:pos x="9" y="91"/>
                  </a:cxn>
                  <a:cxn ang="0">
                    <a:pos x="30" y="76"/>
                  </a:cxn>
                  <a:cxn ang="0">
                    <a:pos x="35" y="65"/>
                  </a:cxn>
                  <a:cxn ang="0">
                    <a:pos x="22" y="40"/>
                  </a:cxn>
                  <a:cxn ang="0">
                    <a:pos x="26" y="10"/>
                  </a:cxn>
                  <a:cxn ang="0">
                    <a:pos x="35" y="0"/>
                  </a:cxn>
                  <a:cxn ang="0">
                    <a:pos x="56" y="10"/>
                  </a:cxn>
                  <a:cxn ang="0">
                    <a:pos x="65" y="10"/>
                  </a:cxn>
                  <a:cxn ang="0">
                    <a:pos x="73" y="20"/>
                  </a:cxn>
                  <a:cxn ang="0">
                    <a:pos x="82" y="25"/>
                  </a:cxn>
                  <a:cxn ang="0">
                    <a:pos x="90" y="20"/>
                  </a:cxn>
                  <a:cxn ang="0">
                    <a:pos x="99" y="30"/>
                  </a:cxn>
                  <a:cxn ang="0">
                    <a:pos x="137" y="50"/>
                  </a:cxn>
                  <a:cxn ang="0">
                    <a:pos x="129" y="65"/>
                  </a:cxn>
                  <a:cxn ang="0">
                    <a:pos x="133" y="81"/>
                  </a:cxn>
                  <a:cxn ang="0">
                    <a:pos x="124" y="106"/>
                  </a:cxn>
                  <a:cxn ang="0">
                    <a:pos x="146" y="106"/>
                  </a:cxn>
                  <a:cxn ang="0">
                    <a:pos x="154" y="131"/>
                  </a:cxn>
                  <a:cxn ang="0">
                    <a:pos x="129" y="126"/>
                  </a:cxn>
                  <a:cxn ang="0">
                    <a:pos x="159" y="177"/>
                  </a:cxn>
                  <a:cxn ang="0">
                    <a:pos x="124" y="197"/>
                  </a:cxn>
                  <a:cxn ang="0">
                    <a:pos x="35" y="106"/>
                  </a:cxn>
                  <a:cxn ang="0">
                    <a:pos x="9" y="106"/>
                  </a:cxn>
                </a:cxnLst>
                <a:rect l="0" t="0" r="r" b="b"/>
                <a:pathLst>
                  <a:path w="159" h="197">
                    <a:moveTo>
                      <a:pt x="9" y="106"/>
                    </a:moveTo>
                    <a:lnTo>
                      <a:pt x="0" y="96"/>
                    </a:lnTo>
                    <a:lnTo>
                      <a:pt x="9" y="91"/>
                    </a:lnTo>
                    <a:lnTo>
                      <a:pt x="30" y="76"/>
                    </a:lnTo>
                    <a:lnTo>
                      <a:pt x="35" y="65"/>
                    </a:lnTo>
                    <a:lnTo>
                      <a:pt x="22" y="40"/>
                    </a:lnTo>
                    <a:lnTo>
                      <a:pt x="26" y="10"/>
                    </a:lnTo>
                    <a:lnTo>
                      <a:pt x="35" y="0"/>
                    </a:lnTo>
                    <a:lnTo>
                      <a:pt x="56" y="10"/>
                    </a:lnTo>
                    <a:lnTo>
                      <a:pt x="65" y="10"/>
                    </a:lnTo>
                    <a:lnTo>
                      <a:pt x="73" y="20"/>
                    </a:lnTo>
                    <a:lnTo>
                      <a:pt x="82" y="25"/>
                    </a:lnTo>
                    <a:lnTo>
                      <a:pt x="90" y="20"/>
                    </a:lnTo>
                    <a:lnTo>
                      <a:pt x="99" y="30"/>
                    </a:lnTo>
                    <a:lnTo>
                      <a:pt x="137" y="50"/>
                    </a:lnTo>
                    <a:lnTo>
                      <a:pt x="129" y="65"/>
                    </a:lnTo>
                    <a:lnTo>
                      <a:pt x="133" y="81"/>
                    </a:lnTo>
                    <a:lnTo>
                      <a:pt x="124" y="106"/>
                    </a:lnTo>
                    <a:lnTo>
                      <a:pt x="146" y="106"/>
                    </a:lnTo>
                    <a:lnTo>
                      <a:pt x="154" y="131"/>
                    </a:lnTo>
                    <a:lnTo>
                      <a:pt x="129" y="126"/>
                    </a:lnTo>
                    <a:lnTo>
                      <a:pt x="159" y="177"/>
                    </a:lnTo>
                    <a:lnTo>
                      <a:pt x="124" y="197"/>
                    </a:lnTo>
                    <a:lnTo>
                      <a:pt x="35" y="106"/>
                    </a:lnTo>
                    <a:lnTo>
                      <a:pt x="9" y="106"/>
                    </a:lnTo>
                    <a:close/>
                  </a:path>
                </a:pathLst>
              </a:custGeom>
              <a:solidFill>
                <a:srgbClr val="00CC00"/>
              </a:solidFill>
              <a:ln w="6350">
                <a:solidFill>
                  <a:srgbClr val="000000"/>
                </a:solidFill>
                <a:prstDash val="solid"/>
                <a:round/>
                <a:headEnd/>
                <a:tailEnd/>
              </a:ln>
            </p:spPr>
            <p:txBody>
              <a:bodyPr/>
              <a:lstStyle/>
              <a:p>
                <a:endParaRPr lang="en-US" dirty="0"/>
              </a:p>
            </p:txBody>
          </p:sp>
          <p:sp>
            <p:nvSpPr>
              <p:cNvPr id="82" name="Freeform 1317">
                <a:extLst>
                  <a:ext uri="{FF2B5EF4-FFF2-40B4-BE49-F238E27FC236}">
                    <a16:creationId xmlns:a16="http://schemas.microsoft.com/office/drawing/2014/main" id="{3B0C6344-DC1F-5B2D-E048-88AC56609319}"/>
                  </a:ext>
                </a:extLst>
              </p:cNvPr>
              <p:cNvSpPr>
                <a:spLocks/>
              </p:cNvSpPr>
              <p:nvPr/>
            </p:nvSpPr>
            <p:spPr bwMode="auto">
              <a:xfrm>
                <a:off x="4776788" y="4483100"/>
                <a:ext cx="488950" cy="304800"/>
              </a:xfrm>
              <a:custGeom>
                <a:avLst/>
                <a:gdLst/>
                <a:ahLst/>
                <a:cxnLst>
                  <a:cxn ang="0">
                    <a:pos x="244" y="152"/>
                  </a:cxn>
                  <a:cxn ang="0">
                    <a:pos x="214" y="157"/>
                  </a:cxn>
                  <a:cxn ang="0">
                    <a:pos x="222" y="182"/>
                  </a:cxn>
                  <a:cxn ang="0">
                    <a:pos x="179" y="192"/>
                  </a:cxn>
                  <a:cxn ang="0">
                    <a:pos x="158" y="192"/>
                  </a:cxn>
                  <a:cxn ang="0">
                    <a:pos x="128" y="167"/>
                  </a:cxn>
                  <a:cxn ang="0">
                    <a:pos x="111" y="167"/>
                  </a:cxn>
                  <a:cxn ang="0">
                    <a:pos x="94" y="157"/>
                  </a:cxn>
                  <a:cxn ang="0">
                    <a:pos x="81" y="157"/>
                  </a:cxn>
                  <a:cxn ang="0">
                    <a:pos x="64" y="167"/>
                  </a:cxn>
                  <a:cxn ang="0">
                    <a:pos x="42" y="137"/>
                  </a:cxn>
                  <a:cxn ang="0">
                    <a:pos x="17" y="121"/>
                  </a:cxn>
                  <a:cxn ang="0">
                    <a:pos x="0" y="111"/>
                  </a:cxn>
                  <a:cxn ang="0">
                    <a:pos x="4" y="86"/>
                  </a:cxn>
                  <a:cxn ang="0">
                    <a:pos x="12" y="81"/>
                  </a:cxn>
                  <a:cxn ang="0">
                    <a:pos x="25" y="76"/>
                  </a:cxn>
                  <a:cxn ang="0">
                    <a:pos x="47" y="51"/>
                  </a:cxn>
                  <a:cxn ang="0">
                    <a:pos x="137" y="0"/>
                  </a:cxn>
                  <a:cxn ang="0">
                    <a:pos x="158" y="15"/>
                  </a:cxn>
                  <a:cxn ang="0">
                    <a:pos x="175" y="40"/>
                  </a:cxn>
                  <a:cxn ang="0">
                    <a:pos x="209" y="61"/>
                  </a:cxn>
                  <a:cxn ang="0">
                    <a:pos x="222" y="76"/>
                  </a:cxn>
                  <a:cxn ang="0">
                    <a:pos x="239" y="86"/>
                  </a:cxn>
                  <a:cxn ang="0">
                    <a:pos x="252" y="96"/>
                  </a:cxn>
                  <a:cxn ang="0">
                    <a:pos x="239" y="106"/>
                  </a:cxn>
                  <a:cxn ang="0">
                    <a:pos x="248" y="111"/>
                  </a:cxn>
                  <a:cxn ang="0">
                    <a:pos x="265" y="101"/>
                  </a:cxn>
                  <a:cxn ang="0">
                    <a:pos x="282" y="91"/>
                  </a:cxn>
                  <a:cxn ang="0">
                    <a:pos x="274" y="111"/>
                  </a:cxn>
                  <a:cxn ang="0">
                    <a:pos x="304" y="101"/>
                  </a:cxn>
                  <a:cxn ang="0">
                    <a:pos x="295" y="121"/>
                  </a:cxn>
                  <a:cxn ang="0">
                    <a:pos x="269" y="142"/>
                  </a:cxn>
                  <a:cxn ang="0">
                    <a:pos x="239" y="177"/>
                  </a:cxn>
                </a:cxnLst>
                <a:rect l="0" t="0" r="r" b="b"/>
                <a:pathLst>
                  <a:path w="308" h="192">
                    <a:moveTo>
                      <a:pt x="239" y="177"/>
                    </a:moveTo>
                    <a:lnTo>
                      <a:pt x="244" y="152"/>
                    </a:lnTo>
                    <a:lnTo>
                      <a:pt x="235" y="157"/>
                    </a:lnTo>
                    <a:lnTo>
                      <a:pt x="214" y="157"/>
                    </a:lnTo>
                    <a:lnTo>
                      <a:pt x="222" y="172"/>
                    </a:lnTo>
                    <a:lnTo>
                      <a:pt x="222" y="182"/>
                    </a:lnTo>
                    <a:lnTo>
                      <a:pt x="205" y="187"/>
                    </a:lnTo>
                    <a:lnTo>
                      <a:pt x="179" y="192"/>
                    </a:lnTo>
                    <a:lnTo>
                      <a:pt x="167" y="187"/>
                    </a:lnTo>
                    <a:lnTo>
                      <a:pt x="158" y="192"/>
                    </a:lnTo>
                    <a:lnTo>
                      <a:pt x="137" y="177"/>
                    </a:lnTo>
                    <a:lnTo>
                      <a:pt x="128" y="167"/>
                    </a:lnTo>
                    <a:lnTo>
                      <a:pt x="119" y="157"/>
                    </a:lnTo>
                    <a:lnTo>
                      <a:pt x="111" y="167"/>
                    </a:lnTo>
                    <a:lnTo>
                      <a:pt x="102" y="152"/>
                    </a:lnTo>
                    <a:lnTo>
                      <a:pt x="94" y="157"/>
                    </a:lnTo>
                    <a:lnTo>
                      <a:pt x="81" y="147"/>
                    </a:lnTo>
                    <a:lnTo>
                      <a:pt x="81" y="157"/>
                    </a:lnTo>
                    <a:lnTo>
                      <a:pt x="72" y="157"/>
                    </a:lnTo>
                    <a:lnTo>
                      <a:pt x="64" y="167"/>
                    </a:lnTo>
                    <a:lnTo>
                      <a:pt x="34" y="142"/>
                    </a:lnTo>
                    <a:lnTo>
                      <a:pt x="42" y="137"/>
                    </a:lnTo>
                    <a:lnTo>
                      <a:pt x="38" y="127"/>
                    </a:lnTo>
                    <a:lnTo>
                      <a:pt x="17" y="121"/>
                    </a:lnTo>
                    <a:lnTo>
                      <a:pt x="12" y="116"/>
                    </a:lnTo>
                    <a:lnTo>
                      <a:pt x="0" y="111"/>
                    </a:lnTo>
                    <a:lnTo>
                      <a:pt x="8" y="91"/>
                    </a:lnTo>
                    <a:lnTo>
                      <a:pt x="4" y="86"/>
                    </a:lnTo>
                    <a:lnTo>
                      <a:pt x="4" y="81"/>
                    </a:lnTo>
                    <a:lnTo>
                      <a:pt x="12" y="81"/>
                    </a:lnTo>
                    <a:lnTo>
                      <a:pt x="21" y="81"/>
                    </a:lnTo>
                    <a:lnTo>
                      <a:pt x="25" y="76"/>
                    </a:lnTo>
                    <a:lnTo>
                      <a:pt x="34" y="76"/>
                    </a:lnTo>
                    <a:lnTo>
                      <a:pt x="47" y="51"/>
                    </a:lnTo>
                    <a:lnTo>
                      <a:pt x="107" y="0"/>
                    </a:lnTo>
                    <a:lnTo>
                      <a:pt x="137" y="0"/>
                    </a:lnTo>
                    <a:lnTo>
                      <a:pt x="141" y="15"/>
                    </a:lnTo>
                    <a:lnTo>
                      <a:pt x="158" y="15"/>
                    </a:lnTo>
                    <a:lnTo>
                      <a:pt x="175" y="20"/>
                    </a:lnTo>
                    <a:lnTo>
                      <a:pt x="175" y="40"/>
                    </a:lnTo>
                    <a:lnTo>
                      <a:pt x="184" y="56"/>
                    </a:lnTo>
                    <a:lnTo>
                      <a:pt x="209" y="61"/>
                    </a:lnTo>
                    <a:lnTo>
                      <a:pt x="222" y="71"/>
                    </a:lnTo>
                    <a:lnTo>
                      <a:pt x="222" y="76"/>
                    </a:lnTo>
                    <a:lnTo>
                      <a:pt x="231" y="76"/>
                    </a:lnTo>
                    <a:lnTo>
                      <a:pt x="239" y="86"/>
                    </a:lnTo>
                    <a:lnTo>
                      <a:pt x="239" y="96"/>
                    </a:lnTo>
                    <a:lnTo>
                      <a:pt x="252" y="96"/>
                    </a:lnTo>
                    <a:lnTo>
                      <a:pt x="252" y="101"/>
                    </a:lnTo>
                    <a:lnTo>
                      <a:pt x="239" y="106"/>
                    </a:lnTo>
                    <a:lnTo>
                      <a:pt x="239" y="111"/>
                    </a:lnTo>
                    <a:lnTo>
                      <a:pt x="248" y="111"/>
                    </a:lnTo>
                    <a:lnTo>
                      <a:pt x="252" y="101"/>
                    </a:lnTo>
                    <a:lnTo>
                      <a:pt x="265" y="101"/>
                    </a:lnTo>
                    <a:lnTo>
                      <a:pt x="278" y="86"/>
                    </a:lnTo>
                    <a:lnTo>
                      <a:pt x="282" y="91"/>
                    </a:lnTo>
                    <a:lnTo>
                      <a:pt x="274" y="106"/>
                    </a:lnTo>
                    <a:lnTo>
                      <a:pt x="274" y="111"/>
                    </a:lnTo>
                    <a:lnTo>
                      <a:pt x="291" y="116"/>
                    </a:lnTo>
                    <a:lnTo>
                      <a:pt x="304" y="101"/>
                    </a:lnTo>
                    <a:lnTo>
                      <a:pt x="308" y="106"/>
                    </a:lnTo>
                    <a:lnTo>
                      <a:pt x="295" y="121"/>
                    </a:lnTo>
                    <a:lnTo>
                      <a:pt x="291" y="137"/>
                    </a:lnTo>
                    <a:lnTo>
                      <a:pt x="269" y="142"/>
                    </a:lnTo>
                    <a:lnTo>
                      <a:pt x="261" y="142"/>
                    </a:lnTo>
                    <a:lnTo>
                      <a:pt x="239" y="177"/>
                    </a:lnTo>
                    <a:close/>
                  </a:path>
                </a:pathLst>
              </a:custGeom>
              <a:solidFill>
                <a:srgbClr val="FFFF00"/>
              </a:solidFill>
              <a:ln w="6350">
                <a:solidFill>
                  <a:srgbClr val="000000"/>
                </a:solidFill>
                <a:prstDash val="solid"/>
                <a:round/>
                <a:headEnd/>
                <a:tailEnd/>
              </a:ln>
            </p:spPr>
            <p:txBody>
              <a:bodyPr/>
              <a:lstStyle/>
              <a:p>
                <a:endParaRPr lang="en-US" dirty="0"/>
              </a:p>
            </p:txBody>
          </p:sp>
          <p:sp>
            <p:nvSpPr>
              <p:cNvPr id="83" name="Freeform 1318">
                <a:extLst>
                  <a:ext uri="{FF2B5EF4-FFF2-40B4-BE49-F238E27FC236}">
                    <a16:creationId xmlns:a16="http://schemas.microsoft.com/office/drawing/2014/main" id="{613F4B13-50FA-654C-BE92-7BD50A7803A3}"/>
                  </a:ext>
                </a:extLst>
              </p:cNvPr>
              <p:cNvSpPr>
                <a:spLocks/>
              </p:cNvSpPr>
              <p:nvPr/>
            </p:nvSpPr>
            <p:spPr bwMode="auto">
              <a:xfrm>
                <a:off x="3906838" y="4483100"/>
                <a:ext cx="331787" cy="322263"/>
              </a:xfrm>
              <a:custGeom>
                <a:avLst/>
                <a:gdLst/>
                <a:ahLst/>
                <a:cxnLst>
                  <a:cxn ang="0">
                    <a:pos x="162" y="172"/>
                  </a:cxn>
                  <a:cxn ang="0">
                    <a:pos x="145" y="182"/>
                  </a:cxn>
                  <a:cxn ang="0">
                    <a:pos x="137" y="192"/>
                  </a:cxn>
                  <a:cxn ang="0">
                    <a:pos x="115" y="192"/>
                  </a:cxn>
                  <a:cxn ang="0">
                    <a:pos x="102" y="203"/>
                  </a:cxn>
                  <a:cxn ang="0">
                    <a:pos x="94" y="203"/>
                  </a:cxn>
                  <a:cxn ang="0">
                    <a:pos x="81" y="197"/>
                  </a:cxn>
                  <a:cxn ang="0">
                    <a:pos x="73" y="182"/>
                  </a:cxn>
                  <a:cxn ang="0">
                    <a:pos x="47" y="177"/>
                  </a:cxn>
                  <a:cxn ang="0">
                    <a:pos x="47" y="162"/>
                  </a:cxn>
                  <a:cxn ang="0">
                    <a:pos x="38" y="157"/>
                  </a:cxn>
                  <a:cxn ang="0">
                    <a:pos x="0" y="71"/>
                  </a:cxn>
                  <a:cxn ang="0">
                    <a:pos x="17" y="51"/>
                  </a:cxn>
                  <a:cxn ang="0">
                    <a:pos x="34" y="45"/>
                  </a:cxn>
                  <a:cxn ang="0">
                    <a:pos x="34" y="35"/>
                  </a:cxn>
                  <a:cxn ang="0">
                    <a:pos x="47" y="35"/>
                  </a:cxn>
                  <a:cxn ang="0">
                    <a:pos x="55" y="25"/>
                  </a:cxn>
                  <a:cxn ang="0">
                    <a:pos x="60" y="15"/>
                  </a:cxn>
                  <a:cxn ang="0">
                    <a:pos x="64" y="15"/>
                  </a:cxn>
                  <a:cxn ang="0">
                    <a:pos x="68" y="10"/>
                  </a:cxn>
                  <a:cxn ang="0">
                    <a:pos x="85" y="15"/>
                  </a:cxn>
                  <a:cxn ang="0">
                    <a:pos x="94" y="0"/>
                  </a:cxn>
                  <a:cxn ang="0">
                    <a:pos x="167" y="71"/>
                  </a:cxn>
                  <a:cxn ang="0">
                    <a:pos x="180" y="81"/>
                  </a:cxn>
                  <a:cxn ang="0">
                    <a:pos x="188" y="96"/>
                  </a:cxn>
                  <a:cxn ang="0">
                    <a:pos x="197" y="96"/>
                  </a:cxn>
                  <a:cxn ang="0">
                    <a:pos x="209" y="91"/>
                  </a:cxn>
                  <a:cxn ang="0">
                    <a:pos x="201" y="127"/>
                  </a:cxn>
                  <a:cxn ang="0">
                    <a:pos x="180" y="137"/>
                  </a:cxn>
                  <a:cxn ang="0">
                    <a:pos x="162" y="172"/>
                  </a:cxn>
                </a:cxnLst>
                <a:rect l="0" t="0" r="r" b="b"/>
                <a:pathLst>
                  <a:path w="209" h="203">
                    <a:moveTo>
                      <a:pt x="162" y="172"/>
                    </a:moveTo>
                    <a:lnTo>
                      <a:pt x="145" y="182"/>
                    </a:lnTo>
                    <a:lnTo>
                      <a:pt x="137" y="192"/>
                    </a:lnTo>
                    <a:lnTo>
                      <a:pt x="115" y="192"/>
                    </a:lnTo>
                    <a:lnTo>
                      <a:pt x="102" y="203"/>
                    </a:lnTo>
                    <a:lnTo>
                      <a:pt x="94" y="203"/>
                    </a:lnTo>
                    <a:lnTo>
                      <a:pt x="81" y="197"/>
                    </a:lnTo>
                    <a:lnTo>
                      <a:pt x="73" y="182"/>
                    </a:lnTo>
                    <a:lnTo>
                      <a:pt x="47" y="177"/>
                    </a:lnTo>
                    <a:lnTo>
                      <a:pt x="47" y="162"/>
                    </a:lnTo>
                    <a:lnTo>
                      <a:pt x="38" y="157"/>
                    </a:lnTo>
                    <a:lnTo>
                      <a:pt x="0" y="71"/>
                    </a:lnTo>
                    <a:lnTo>
                      <a:pt x="17" y="51"/>
                    </a:lnTo>
                    <a:lnTo>
                      <a:pt x="34" y="45"/>
                    </a:lnTo>
                    <a:lnTo>
                      <a:pt x="34" y="35"/>
                    </a:lnTo>
                    <a:lnTo>
                      <a:pt x="47" y="35"/>
                    </a:lnTo>
                    <a:lnTo>
                      <a:pt x="55" y="25"/>
                    </a:lnTo>
                    <a:lnTo>
                      <a:pt x="60" y="15"/>
                    </a:lnTo>
                    <a:lnTo>
                      <a:pt x="64" y="15"/>
                    </a:lnTo>
                    <a:lnTo>
                      <a:pt x="68" y="10"/>
                    </a:lnTo>
                    <a:lnTo>
                      <a:pt x="85" y="15"/>
                    </a:lnTo>
                    <a:lnTo>
                      <a:pt x="94" y="0"/>
                    </a:lnTo>
                    <a:lnTo>
                      <a:pt x="167" y="71"/>
                    </a:lnTo>
                    <a:lnTo>
                      <a:pt x="180" y="81"/>
                    </a:lnTo>
                    <a:lnTo>
                      <a:pt x="188" y="96"/>
                    </a:lnTo>
                    <a:lnTo>
                      <a:pt x="197" y="96"/>
                    </a:lnTo>
                    <a:lnTo>
                      <a:pt x="209" y="91"/>
                    </a:lnTo>
                    <a:lnTo>
                      <a:pt x="201" y="127"/>
                    </a:lnTo>
                    <a:lnTo>
                      <a:pt x="180" y="137"/>
                    </a:lnTo>
                    <a:lnTo>
                      <a:pt x="162" y="172"/>
                    </a:lnTo>
                    <a:close/>
                  </a:path>
                </a:pathLst>
              </a:custGeom>
              <a:solidFill>
                <a:srgbClr val="FFFBC3"/>
              </a:solidFill>
              <a:ln w="6350">
                <a:solidFill>
                  <a:srgbClr val="000000"/>
                </a:solidFill>
                <a:prstDash val="solid"/>
                <a:round/>
                <a:headEnd/>
                <a:tailEnd/>
              </a:ln>
            </p:spPr>
            <p:txBody>
              <a:bodyPr/>
              <a:lstStyle/>
              <a:p>
                <a:endParaRPr lang="en-US" dirty="0"/>
              </a:p>
            </p:txBody>
          </p:sp>
          <p:sp>
            <p:nvSpPr>
              <p:cNvPr id="84" name="Freeform 1319">
                <a:extLst>
                  <a:ext uri="{FF2B5EF4-FFF2-40B4-BE49-F238E27FC236}">
                    <a16:creationId xmlns:a16="http://schemas.microsoft.com/office/drawing/2014/main" id="{88588B08-69B5-6083-88DC-924A6E834184}"/>
                  </a:ext>
                </a:extLst>
              </p:cNvPr>
              <p:cNvSpPr>
                <a:spLocks/>
              </p:cNvSpPr>
              <p:nvPr/>
            </p:nvSpPr>
            <p:spPr bwMode="auto">
              <a:xfrm>
                <a:off x="6202363" y="4483100"/>
                <a:ext cx="177800" cy="393700"/>
              </a:xfrm>
              <a:custGeom>
                <a:avLst/>
                <a:gdLst/>
                <a:ahLst/>
                <a:cxnLst>
                  <a:cxn ang="0">
                    <a:pos x="73" y="5"/>
                  </a:cxn>
                  <a:cxn ang="0">
                    <a:pos x="90" y="5"/>
                  </a:cxn>
                  <a:cxn ang="0">
                    <a:pos x="107" y="15"/>
                  </a:cxn>
                  <a:cxn ang="0">
                    <a:pos x="103" y="25"/>
                  </a:cxn>
                  <a:cxn ang="0">
                    <a:pos x="107" y="35"/>
                  </a:cxn>
                  <a:cxn ang="0">
                    <a:pos x="99" y="51"/>
                  </a:cxn>
                  <a:cxn ang="0">
                    <a:pos x="95" y="76"/>
                  </a:cxn>
                  <a:cxn ang="0">
                    <a:pos x="112" y="86"/>
                  </a:cxn>
                  <a:cxn ang="0">
                    <a:pos x="95" y="81"/>
                  </a:cxn>
                  <a:cxn ang="0">
                    <a:pos x="60" y="106"/>
                  </a:cxn>
                  <a:cxn ang="0">
                    <a:pos x="43" y="238"/>
                  </a:cxn>
                  <a:cxn ang="0">
                    <a:pos x="22" y="248"/>
                  </a:cxn>
                  <a:cxn ang="0">
                    <a:pos x="0" y="142"/>
                  </a:cxn>
                  <a:cxn ang="0">
                    <a:pos x="39" y="40"/>
                  </a:cxn>
                  <a:cxn ang="0">
                    <a:pos x="26" y="45"/>
                  </a:cxn>
                  <a:cxn ang="0">
                    <a:pos x="30" y="20"/>
                  </a:cxn>
                  <a:cxn ang="0">
                    <a:pos x="43" y="0"/>
                  </a:cxn>
                  <a:cxn ang="0">
                    <a:pos x="73" y="5"/>
                  </a:cxn>
                </a:cxnLst>
                <a:rect l="0" t="0" r="r" b="b"/>
                <a:pathLst>
                  <a:path w="112" h="248">
                    <a:moveTo>
                      <a:pt x="73" y="5"/>
                    </a:moveTo>
                    <a:lnTo>
                      <a:pt x="90" y="5"/>
                    </a:lnTo>
                    <a:lnTo>
                      <a:pt x="107" y="15"/>
                    </a:lnTo>
                    <a:lnTo>
                      <a:pt x="103" y="25"/>
                    </a:lnTo>
                    <a:lnTo>
                      <a:pt x="107" y="35"/>
                    </a:lnTo>
                    <a:lnTo>
                      <a:pt x="99" y="51"/>
                    </a:lnTo>
                    <a:lnTo>
                      <a:pt x="95" y="76"/>
                    </a:lnTo>
                    <a:lnTo>
                      <a:pt x="112" y="86"/>
                    </a:lnTo>
                    <a:lnTo>
                      <a:pt x="95" y="81"/>
                    </a:lnTo>
                    <a:lnTo>
                      <a:pt x="60" y="106"/>
                    </a:lnTo>
                    <a:lnTo>
                      <a:pt x="43" y="238"/>
                    </a:lnTo>
                    <a:lnTo>
                      <a:pt x="22" y="248"/>
                    </a:lnTo>
                    <a:lnTo>
                      <a:pt x="0" y="142"/>
                    </a:lnTo>
                    <a:lnTo>
                      <a:pt x="39" y="40"/>
                    </a:lnTo>
                    <a:lnTo>
                      <a:pt x="26" y="45"/>
                    </a:lnTo>
                    <a:lnTo>
                      <a:pt x="30" y="20"/>
                    </a:lnTo>
                    <a:lnTo>
                      <a:pt x="43" y="0"/>
                    </a:lnTo>
                    <a:lnTo>
                      <a:pt x="73" y="5"/>
                    </a:lnTo>
                    <a:close/>
                  </a:path>
                </a:pathLst>
              </a:custGeom>
              <a:solidFill>
                <a:srgbClr val="FFFBC3"/>
              </a:solidFill>
              <a:ln w="6350">
                <a:solidFill>
                  <a:srgbClr val="000000"/>
                </a:solidFill>
                <a:prstDash val="solid"/>
                <a:round/>
                <a:headEnd/>
                <a:tailEnd/>
              </a:ln>
            </p:spPr>
            <p:txBody>
              <a:bodyPr/>
              <a:lstStyle/>
              <a:p>
                <a:endParaRPr lang="en-US" dirty="0"/>
              </a:p>
            </p:txBody>
          </p:sp>
          <p:sp>
            <p:nvSpPr>
              <p:cNvPr id="85" name="Freeform 1320">
                <a:extLst>
                  <a:ext uri="{FF2B5EF4-FFF2-40B4-BE49-F238E27FC236}">
                    <a16:creationId xmlns:a16="http://schemas.microsoft.com/office/drawing/2014/main" id="{E1DFA118-5A88-2E3B-4DA2-CFC23F0EA3B6}"/>
                  </a:ext>
                </a:extLst>
              </p:cNvPr>
              <p:cNvSpPr>
                <a:spLocks/>
              </p:cNvSpPr>
              <p:nvPr/>
            </p:nvSpPr>
            <p:spPr bwMode="auto">
              <a:xfrm>
                <a:off x="1412875" y="4506913"/>
                <a:ext cx="420688" cy="442912"/>
              </a:xfrm>
              <a:custGeom>
                <a:avLst/>
                <a:gdLst/>
                <a:ahLst/>
                <a:cxnLst>
                  <a:cxn ang="0">
                    <a:pos x="184" y="223"/>
                  </a:cxn>
                  <a:cxn ang="0">
                    <a:pos x="133" y="233"/>
                  </a:cxn>
                  <a:cxn ang="0">
                    <a:pos x="128" y="248"/>
                  </a:cxn>
                  <a:cxn ang="0">
                    <a:pos x="133" y="253"/>
                  </a:cxn>
                  <a:cxn ang="0">
                    <a:pos x="120" y="274"/>
                  </a:cxn>
                  <a:cxn ang="0">
                    <a:pos x="103" y="279"/>
                  </a:cxn>
                  <a:cxn ang="0">
                    <a:pos x="94" y="274"/>
                  </a:cxn>
                  <a:cxn ang="0">
                    <a:pos x="85" y="279"/>
                  </a:cxn>
                  <a:cxn ang="0">
                    <a:pos x="68" y="279"/>
                  </a:cxn>
                  <a:cxn ang="0">
                    <a:pos x="77" y="274"/>
                  </a:cxn>
                  <a:cxn ang="0">
                    <a:pos x="64" y="253"/>
                  </a:cxn>
                  <a:cxn ang="0">
                    <a:pos x="68" y="238"/>
                  </a:cxn>
                  <a:cxn ang="0">
                    <a:pos x="56" y="238"/>
                  </a:cxn>
                  <a:cxn ang="0">
                    <a:pos x="56" y="223"/>
                  </a:cxn>
                  <a:cxn ang="0">
                    <a:pos x="47" y="213"/>
                  </a:cxn>
                  <a:cxn ang="0">
                    <a:pos x="43" y="213"/>
                  </a:cxn>
                  <a:cxn ang="0">
                    <a:pos x="26" y="182"/>
                  </a:cxn>
                  <a:cxn ang="0">
                    <a:pos x="17" y="147"/>
                  </a:cxn>
                  <a:cxn ang="0">
                    <a:pos x="0" y="127"/>
                  </a:cxn>
                  <a:cxn ang="0">
                    <a:pos x="158" y="0"/>
                  </a:cxn>
                  <a:cxn ang="0">
                    <a:pos x="167" y="15"/>
                  </a:cxn>
                  <a:cxn ang="0">
                    <a:pos x="163" y="20"/>
                  </a:cxn>
                  <a:cxn ang="0">
                    <a:pos x="150" y="25"/>
                  </a:cxn>
                  <a:cxn ang="0">
                    <a:pos x="141" y="36"/>
                  </a:cxn>
                  <a:cxn ang="0">
                    <a:pos x="175" y="66"/>
                  </a:cxn>
                  <a:cxn ang="0">
                    <a:pos x="171" y="91"/>
                  </a:cxn>
                  <a:cxn ang="0">
                    <a:pos x="188" y="106"/>
                  </a:cxn>
                  <a:cxn ang="0">
                    <a:pos x="201" y="117"/>
                  </a:cxn>
                  <a:cxn ang="0">
                    <a:pos x="205" y="127"/>
                  </a:cxn>
                  <a:cxn ang="0">
                    <a:pos x="214" y="142"/>
                  </a:cxn>
                  <a:cxn ang="0">
                    <a:pos x="227" y="142"/>
                  </a:cxn>
                  <a:cxn ang="0">
                    <a:pos x="235" y="137"/>
                  </a:cxn>
                  <a:cxn ang="0">
                    <a:pos x="257" y="147"/>
                  </a:cxn>
                  <a:cxn ang="0">
                    <a:pos x="265" y="162"/>
                  </a:cxn>
                  <a:cxn ang="0">
                    <a:pos x="252" y="188"/>
                  </a:cxn>
                  <a:cxn ang="0">
                    <a:pos x="235" y="198"/>
                  </a:cxn>
                  <a:cxn ang="0">
                    <a:pos x="218" y="198"/>
                  </a:cxn>
                  <a:cxn ang="0">
                    <a:pos x="218" y="203"/>
                  </a:cxn>
                  <a:cxn ang="0">
                    <a:pos x="201" y="208"/>
                  </a:cxn>
                  <a:cxn ang="0">
                    <a:pos x="197" y="218"/>
                  </a:cxn>
                  <a:cxn ang="0">
                    <a:pos x="188" y="218"/>
                  </a:cxn>
                  <a:cxn ang="0">
                    <a:pos x="184" y="223"/>
                  </a:cxn>
                </a:cxnLst>
                <a:rect l="0" t="0" r="r" b="b"/>
                <a:pathLst>
                  <a:path w="265" h="279">
                    <a:moveTo>
                      <a:pt x="184" y="223"/>
                    </a:moveTo>
                    <a:lnTo>
                      <a:pt x="133" y="233"/>
                    </a:lnTo>
                    <a:lnTo>
                      <a:pt x="128" y="248"/>
                    </a:lnTo>
                    <a:lnTo>
                      <a:pt x="133" y="253"/>
                    </a:lnTo>
                    <a:lnTo>
                      <a:pt x="120" y="274"/>
                    </a:lnTo>
                    <a:lnTo>
                      <a:pt x="103" y="279"/>
                    </a:lnTo>
                    <a:lnTo>
                      <a:pt x="94" y="274"/>
                    </a:lnTo>
                    <a:lnTo>
                      <a:pt x="85" y="279"/>
                    </a:lnTo>
                    <a:lnTo>
                      <a:pt x="68" y="279"/>
                    </a:lnTo>
                    <a:lnTo>
                      <a:pt x="77" y="274"/>
                    </a:lnTo>
                    <a:lnTo>
                      <a:pt x="64" y="253"/>
                    </a:lnTo>
                    <a:lnTo>
                      <a:pt x="68" y="238"/>
                    </a:lnTo>
                    <a:lnTo>
                      <a:pt x="56" y="238"/>
                    </a:lnTo>
                    <a:lnTo>
                      <a:pt x="56" y="223"/>
                    </a:lnTo>
                    <a:lnTo>
                      <a:pt x="47" y="213"/>
                    </a:lnTo>
                    <a:lnTo>
                      <a:pt x="43" y="213"/>
                    </a:lnTo>
                    <a:lnTo>
                      <a:pt x="26" y="182"/>
                    </a:lnTo>
                    <a:lnTo>
                      <a:pt x="17" y="147"/>
                    </a:lnTo>
                    <a:lnTo>
                      <a:pt x="0" y="127"/>
                    </a:lnTo>
                    <a:lnTo>
                      <a:pt x="158" y="0"/>
                    </a:lnTo>
                    <a:lnTo>
                      <a:pt x="167" y="15"/>
                    </a:lnTo>
                    <a:lnTo>
                      <a:pt x="163" y="20"/>
                    </a:lnTo>
                    <a:lnTo>
                      <a:pt x="150" y="25"/>
                    </a:lnTo>
                    <a:lnTo>
                      <a:pt x="141" y="36"/>
                    </a:lnTo>
                    <a:lnTo>
                      <a:pt x="175" y="66"/>
                    </a:lnTo>
                    <a:lnTo>
                      <a:pt x="171" y="91"/>
                    </a:lnTo>
                    <a:lnTo>
                      <a:pt x="188" y="106"/>
                    </a:lnTo>
                    <a:lnTo>
                      <a:pt x="201" y="117"/>
                    </a:lnTo>
                    <a:lnTo>
                      <a:pt x="205" y="127"/>
                    </a:lnTo>
                    <a:lnTo>
                      <a:pt x="214" y="142"/>
                    </a:lnTo>
                    <a:lnTo>
                      <a:pt x="227" y="142"/>
                    </a:lnTo>
                    <a:lnTo>
                      <a:pt x="235" y="137"/>
                    </a:lnTo>
                    <a:lnTo>
                      <a:pt x="257" y="147"/>
                    </a:lnTo>
                    <a:lnTo>
                      <a:pt x="265" y="162"/>
                    </a:lnTo>
                    <a:lnTo>
                      <a:pt x="252" y="188"/>
                    </a:lnTo>
                    <a:lnTo>
                      <a:pt x="235" y="198"/>
                    </a:lnTo>
                    <a:lnTo>
                      <a:pt x="218" y="198"/>
                    </a:lnTo>
                    <a:lnTo>
                      <a:pt x="218" y="203"/>
                    </a:lnTo>
                    <a:lnTo>
                      <a:pt x="201" y="208"/>
                    </a:lnTo>
                    <a:lnTo>
                      <a:pt x="197" y="218"/>
                    </a:lnTo>
                    <a:lnTo>
                      <a:pt x="188" y="218"/>
                    </a:lnTo>
                    <a:lnTo>
                      <a:pt x="184" y="223"/>
                    </a:lnTo>
                    <a:close/>
                  </a:path>
                </a:pathLst>
              </a:custGeom>
              <a:solidFill>
                <a:srgbClr val="FFFBC3"/>
              </a:solidFill>
              <a:ln w="6350">
                <a:solidFill>
                  <a:srgbClr val="000000"/>
                </a:solidFill>
                <a:prstDash val="solid"/>
                <a:round/>
                <a:headEnd/>
                <a:tailEnd/>
              </a:ln>
            </p:spPr>
            <p:txBody>
              <a:bodyPr/>
              <a:lstStyle/>
              <a:p>
                <a:endParaRPr lang="en-US" dirty="0"/>
              </a:p>
            </p:txBody>
          </p:sp>
          <p:sp>
            <p:nvSpPr>
              <p:cNvPr id="86" name="Freeform 1321">
                <a:extLst>
                  <a:ext uri="{FF2B5EF4-FFF2-40B4-BE49-F238E27FC236}">
                    <a16:creationId xmlns:a16="http://schemas.microsoft.com/office/drawing/2014/main" id="{383E0EC9-0E03-3F95-D217-60D4774E4819}"/>
                  </a:ext>
                </a:extLst>
              </p:cNvPr>
              <p:cNvSpPr>
                <a:spLocks/>
              </p:cNvSpPr>
              <p:nvPr/>
            </p:nvSpPr>
            <p:spPr bwMode="auto">
              <a:xfrm>
                <a:off x="5870575" y="4522788"/>
                <a:ext cx="149225" cy="169862"/>
              </a:xfrm>
              <a:custGeom>
                <a:avLst/>
                <a:gdLst/>
                <a:ahLst/>
                <a:cxnLst>
                  <a:cxn ang="0">
                    <a:pos x="4" y="31"/>
                  </a:cxn>
                  <a:cxn ang="0">
                    <a:pos x="0" y="15"/>
                  </a:cxn>
                  <a:cxn ang="0">
                    <a:pos x="8" y="0"/>
                  </a:cxn>
                  <a:cxn ang="0">
                    <a:pos x="47" y="0"/>
                  </a:cxn>
                  <a:cxn ang="0">
                    <a:pos x="94" y="71"/>
                  </a:cxn>
                  <a:cxn ang="0">
                    <a:pos x="85" y="107"/>
                  </a:cxn>
                  <a:cxn ang="0">
                    <a:pos x="73" y="102"/>
                  </a:cxn>
                  <a:cxn ang="0">
                    <a:pos x="55" y="66"/>
                  </a:cxn>
                  <a:cxn ang="0">
                    <a:pos x="4" y="31"/>
                  </a:cxn>
                </a:cxnLst>
                <a:rect l="0" t="0" r="r" b="b"/>
                <a:pathLst>
                  <a:path w="94" h="107">
                    <a:moveTo>
                      <a:pt x="4" y="31"/>
                    </a:moveTo>
                    <a:lnTo>
                      <a:pt x="0" y="15"/>
                    </a:lnTo>
                    <a:lnTo>
                      <a:pt x="8" y="0"/>
                    </a:lnTo>
                    <a:lnTo>
                      <a:pt x="47" y="0"/>
                    </a:lnTo>
                    <a:lnTo>
                      <a:pt x="94" y="71"/>
                    </a:lnTo>
                    <a:lnTo>
                      <a:pt x="85" y="107"/>
                    </a:lnTo>
                    <a:lnTo>
                      <a:pt x="73" y="102"/>
                    </a:lnTo>
                    <a:lnTo>
                      <a:pt x="55" y="66"/>
                    </a:lnTo>
                    <a:lnTo>
                      <a:pt x="4" y="31"/>
                    </a:lnTo>
                    <a:close/>
                  </a:path>
                </a:pathLst>
              </a:custGeom>
              <a:solidFill>
                <a:srgbClr val="FFFBC3"/>
              </a:solidFill>
              <a:ln w="6350">
                <a:solidFill>
                  <a:srgbClr val="000000"/>
                </a:solidFill>
                <a:prstDash val="solid"/>
                <a:round/>
                <a:headEnd/>
                <a:tailEnd/>
              </a:ln>
            </p:spPr>
            <p:txBody>
              <a:bodyPr/>
              <a:lstStyle/>
              <a:p>
                <a:endParaRPr lang="en-US" dirty="0"/>
              </a:p>
            </p:txBody>
          </p:sp>
          <p:sp>
            <p:nvSpPr>
              <p:cNvPr id="87" name="Freeform 1322">
                <a:extLst>
                  <a:ext uri="{FF2B5EF4-FFF2-40B4-BE49-F238E27FC236}">
                    <a16:creationId xmlns:a16="http://schemas.microsoft.com/office/drawing/2014/main" id="{7CE3DA3D-DA32-D14C-42F6-B158E0BF4F9E}"/>
                  </a:ext>
                </a:extLst>
              </p:cNvPr>
              <p:cNvSpPr>
                <a:spLocks/>
              </p:cNvSpPr>
              <p:nvPr/>
            </p:nvSpPr>
            <p:spPr bwMode="auto">
              <a:xfrm>
                <a:off x="4503738" y="4546600"/>
                <a:ext cx="449262" cy="266700"/>
              </a:xfrm>
              <a:custGeom>
                <a:avLst/>
                <a:gdLst/>
                <a:ahLst/>
                <a:cxnLst>
                  <a:cxn ang="0">
                    <a:pos x="283" y="127"/>
                  </a:cxn>
                  <a:cxn ang="0">
                    <a:pos x="270" y="147"/>
                  </a:cxn>
                  <a:cxn ang="0">
                    <a:pos x="262" y="152"/>
                  </a:cxn>
                  <a:cxn ang="0">
                    <a:pos x="244" y="157"/>
                  </a:cxn>
                  <a:cxn ang="0">
                    <a:pos x="236" y="168"/>
                  </a:cxn>
                  <a:cxn ang="0">
                    <a:pos x="210" y="168"/>
                  </a:cxn>
                  <a:cxn ang="0">
                    <a:pos x="0" y="107"/>
                  </a:cxn>
                  <a:cxn ang="0">
                    <a:pos x="0" y="66"/>
                  </a:cxn>
                  <a:cxn ang="0">
                    <a:pos x="5" y="56"/>
                  </a:cxn>
                  <a:cxn ang="0">
                    <a:pos x="22" y="36"/>
                  </a:cxn>
                  <a:cxn ang="0">
                    <a:pos x="26" y="31"/>
                  </a:cxn>
                  <a:cxn ang="0">
                    <a:pos x="26" y="26"/>
                  </a:cxn>
                  <a:cxn ang="0">
                    <a:pos x="39" y="26"/>
                  </a:cxn>
                  <a:cxn ang="0">
                    <a:pos x="47" y="16"/>
                  </a:cxn>
                  <a:cxn ang="0">
                    <a:pos x="69" y="26"/>
                  </a:cxn>
                  <a:cxn ang="0">
                    <a:pos x="77" y="21"/>
                  </a:cxn>
                  <a:cxn ang="0">
                    <a:pos x="86" y="21"/>
                  </a:cxn>
                  <a:cxn ang="0">
                    <a:pos x="90" y="11"/>
                  </a:cxn>
                  <a:cxn ang="0">
                    <a:pos x="107" y="11"/>
                  </a:cxn>
                  <a:cxn ang="0">
                    <a:pos x="107" y="0"/>
                  </a:cxn>
                  <a:cxn ang="0">
                    <a:pos x="112" y="0"/>
                  </a:cxn>
                  <a:cxn ang="0">
                    <a:pos x="120" y="0"/>
                  </a:cxn>
                  <a:cxn ang="0">
                    <a:pos x="154" y="5"/>
                  </a:cxn>
                  <a:cxn ang="0">
                    <a:pos x="167" y="11"/>
                  </a:cxn>
                  <a:cxn ang="0">
                    <a:pos x="167" y="21"/>
                  </a:cxn>
                  <a:cxn ang="0">
                    <a:pos x="180" y="21"/>
                  </a:cxn>
                  <a:cxn ang="0">
                    <a:pos x="184" y="41"/>
                  </a:cxn>
                  <a:cxn ang="0">
                    <a:pos x="176" y="41"/>
                  </a:cxn>
                  <a:cxn ang="0">
                    <a:pos x="176" y="46"/>
                  </a:cxn>
                  <a:cxn ang="0">
                    <a:pos x="180" y="51"/>
                  </a:cxn>
                  <a:cxn ang="0">
                    <a:pos x="172" y="71"/>
                  </a:cxn>
                  <a:cxn ang="0">
                    <a:pos x="184" y="76"/>
                  </a:cxn>
                  <a:cxn ang="0">
                    <a:pos x="189" y="81"/>
                  </a:cxn>
                  <a:cxn ang="0">
                    <a:pos x="210" y="87"/>
                  </a:cxn>
                  <a:cxn ang="0">
                    <a:pos x="214" y="97"/>
                  </a:cxn>
                  <a:cxn ang="0">
                    <a:pos x="206" y="102"/>
                  </a:cxn>
                  <a:cxn ang="0">
                    <a:pos x="236" y="127"/>
                  </a:cxn>
                  <a:cxn ang="0">
                    <a:pos x="244" y="117"/>
                  </a:cxn>
                  <a:cxn ang="0">
                    <a:pos x="253" y="117"/>
                  </a:cxn>
                  <a:cxn ang="0">
                    <a:pos x="253" y="107"/>
                  </a:cxn>
                  <a:cxn ang="0">
                    <a:pos x="266" y="117"/>
                  </a:cxn>
                  <a:cxn ang="0">
                    <a:pos x="274" y="112"/>
                  </a:cxn>
                  <a:cxn ang="0">
                    <a:pos x="283" y="127"/>
                  </a:cxn>
                </a:cxnLst>
                <a:rect l="0" t="0" r="r" b="b"/>
                <a:pathLst>
                  <a:path w="283" h="168">
                    <a:moveTo>
                      <a:pt x="283" y="127"/>
                    </a:moveTo>
                    <a:lnTo>
                      <a:pt x="270" y="147"/>
                    </a:lnTo>
                    <a:lnTo>
                      <a:pt x="262" y="152"/>
                    </a:lnTo>
                    <a:lnTo>
                      <a:pt x="244" y="157"/>
                    </a:lnTo>
                    <a:lnTo>
                      <a:pt x="236" y="168"/>
                    </a:lnTo>
                    <a:lnTo>
                      <a:pt x="210" y="168"/>
                    </a:lnTo>
                    <a:lnTo>
                      <a:pt x="0" y="107"/>
                    </a:lnTo>
                    <a:lnTo>
                      <a:pt x="0" y="66"/>
                    </a:lnTo>
                    <a:lnTo>
                      <a:pt x="5" y="56"/>
                    </a:lnTo>
                    <a:lnTo>
                      <a:pt x="22" y="36"/>
                    </a:lnTo>
                    <a:lnTo>
                      <a:pt x="26" y="31"/>
                    </a:lnTo>
                    <a:lnTo>
                      <a:pt x="26" y="26"/>
                    </a:lnTo>
                    <a:lnTo>
                      <a:pt x="39" y="26"/>
                    </a:lnTo>
                    <a:lnTo>
                      <a:pt x="47" y="16"/>
                    </a:lnTo>
                    <a:lnTo>
                      <a:pt x="69" y="26"/>
                    </a:lnTo>
                    <a:lnTo>
                      <a:pt x="77" y="21"/>
                    </a:lnTo>
                    <a:lnTo>
                      <a:pt x="86" y="21"/>
                    </a:lnTo>
                    <a:lnTo>
                      <a:pt x="90" y="11"/>
                    </a:lnTo>
                    <a:lnTo>
                      <a:pt x="107" y="11"/>
                    </a:lnTo>
                    <a:lnTo>
                      <a:pt x="107" y="0"/>
                    </a:lnTo>
                    <a:lnTo>
                      <a:pt x="112" y="0"/>
                    </a:lnTo>
                    <a:lnTo>
                      <a:pt x="120" y="0"/>
                    </a:lnTo>
                    <a:lnTo>
                      <a:pt x="154" y="5"/>
                    </a:lnTo>
                    <a:lnTo>
                      <a:pt x="167" y="11"/>
                    </a:lnTo>
                    <a:lnTo>
                      <a:pt x="167" y="21"/>
                    </a:lnTo>
                    <a:lnTo>
                      <a:pt x="180" y="21"/>
                    </a:lnTo>
                    <a:lnTo>
                      <a:pt x="184" y="41"/>
                    </a:lnTo>
                    <a:lnTo>
                      <a:pt x="176" y="41"/>
                    </a:lnTo>
                    <a:lnTo>
                      <a:pt x="176" y="46"/>
                    </a:lnTo>
                    <a:lnTo>
                      <a:pt x="180" y="51"/>
                    </a:lnTo>
                    <a:lnTo>
                      <a:pt x="172" y="71"/>
                    </a:lnTo>
                    <a:lnTo>
                      <a:pt x="184" y="76"/>
                    </a:lnTo>
                    <a:lnTo>
                      <a:pt x="189" y="81"/>
                    </a:lnTo>
                    <a:lnTo>
                      <a:pt x="210" y="87"/>
                    </a:lnTo>
                    <a:lnTo>
                      <a:pt x="214" y="97"/>
                    </a:lnTo>
                    <a:lnTo>
                      <a:pt x="206" y="102"/>
                    </a:lnTo>
                    <a:lnTo>
                      <a:pt x="236" y="127"/>
                    </a:lnTo>
                    <a:lnTo>
                      <a:pt x="244" y="117"/>
                    </a:lnTo>
                    <a:lnTo>
                      <a:pt x="253" y="117"/>
                    </a:lnTo>
                    <a:lnTo>
                      <a:pt x="253" y="107"/>
                    </a:lnTo>
                    <a:lnTo>
                      <a:pt x="266" y="117"/>
                    </a:lnTo>
                    <a:lnTo>
                      <a:pt x="274" y="112"/>
                    </a:lnTo>
                    <a:lnTo>
                      <a:pt x="283" y="127"/>
                    </a:lnTo>
                    <a:close/>
                  </a:path>
                </a:pathLst>
              </a:custGeom>
              <a:solidFill>
                <a:srgbClr val="FFFBC3"/>
              </a:solidFill>
              <a:ln w="6350">
                <a:solidFill>
                  <a:srgbClr val="000000"/>
                </a:solidFill>
                <a:prstDash val="solid"/>
                <a:round/>
                <a:headEnd/>
                <a:tailEnd/>
              </a:ln>
            </p:spPr>
            <p:txBody>
              <a:bodyPr/>
              <a:lstStyle/>
              <a:p>
                <a:endParaRPr lang="en-US" dirty="0"/>
              </a:p>
            </p:txBody>
          </p:sp>
          <p:sp>
            <p:nvSpPr>
              <p:cNvPr id="88" name="Freeform 1323">
                <a:extLst>
                  <a:ext uri="{FF2B5EF4-FFF2-40B4-BE49-F238E27FC236}">
                    <a16:creationId xmlns:a16="http://schemas.microsoft.com/office/drawing/2014/main" id="{D9F2739D-A8CF-19DC-CE70-92351D81658A}"/>
                  </a:ext>
                </a:extLst>
              </p:cNvPr>
              <p:cNvSpPr>
                <a:spLocks/>
              </p:cNvSpPr>
              <p:nvPr/>
            </p:nvSpPr>
            <p:spPr bwMode="auto">
              <a:xfrm>
                <a:off x="5238750" y="4546600"/>
                <a:ext cx="312738" cy="225425"/>
              </a:xfrm>
              <a:custGeom>
                <a:avLst/>
                <a:gdLst/>
                <a:ahLst/>
                <a:cxnLst>
                  <a:cxn ang="0">
                    <a:pos x="145" y="132"/>
                  </a:cxn>
                  <a:cxn ang="0">
                    <a:pos x="137" y="107"/>
                  </a:cxn>
                  <a:cxn ang="0">
                    <a:pos x="124" y="102"/>
                  </a:cxn>
                  <a:cxn ang="0">
                    <a:pos x="98" y="122"/>
                  </a:cxn>
                  <a:cxn ang="0">
                    <a:pos x="90" y="97"/>
                  </a:cxn>
                  <a:cxn ang="0">
                    <a:pos x="72" y="102"/>
                  </a:cxn>
                  <a:cxn ang="0">
                    <a:pos x="51" y="102"/>
                  </a:cxn>
                  <a:cxn ang="0">
                    <a:pos x="42" y="107"/>
                  </a:cxn>
                  <a:cxn ang="0">
                    <a:pos x="30" y="97"/>
                  </a:cxn>
                  <a:cxn ang="0">
                    <a:pos x="21" y="92"/>
                  </a:cxn>
                  <a:cxn ang="0">
                    <a:pos x="13" y="97"/>
                  </a:cxn>
                  <a:cxn ang="0">
                    <a:pos x="0" y="97"/>
                  </a:cxn>
                  <a:cxn ang="0">
                    <a:pos x="4" y="81"/>
                  </a:cxn>
                  <a:cxn ang="0">
                    <a:pos x="17" y="66"/>
                  </a:cxn>
                  <a:cxn ang="0">
                    <a:pos x="13" y="61"/>
                  </a:cxn>
                  <a:cxn ang="0">
                    <a:pos x="13" y="51"/>
                  </a:cxn>
                  <a:cxn ang="0">
                    <a:pos x="21" y="61"/>
                  </a:cxn>
                  <a:cxn ang="0">
                    <a:pos x="30" y="56"/>
                  </a:cxn>
                  <a:cxn ang="0">
                    <a:pos x="25" y="46"/>
                  </a:cxn>
                  <a:cxn ang="0">
                    <a:pos x="47" y="0"/>
                  </a:cxn>
                  <a:cxn ang="0">
                    <a:pos x="72" y="11"/>
                  </a:cxn>
                  <a:cxn ang="0">
                    <a:pos x="94" y="26"/>
                  </a:cxn>
                  <a:cxn ang="0">
                    <a:pos x="102" y="31"/>
                  </a:cxn>
                  <a:cxn ang="0">
                    <a:pos x="111" y="36"/>
                  </a:cxn>
                  <a:cxn ang="0">
                    <a:pos x="124" y="36"/>
                  </a:cxn>
                  <a:cxn ang="0">
                    <a:pos x="128" y="41"/>
                  </a:cxn>
                  <a:cxn ang="0">
                    <a:pos x="141" y="36"/>
                  </a:cxn>
                  <a:cxn ang="0">
                    <a:pos x="149" y="41"/>
                  </a:cxn>
                  <a:cxn ang="0">
                    <a:pos x="154" y="51"/>
                  </a:cxn>
                  <a:cxn ang="0">
                    <a:pos x="162" y="46"/>
                  </a:cxn>
                  <a:cxn ang="0">
                    <a:pos x="162" y="56"/>
                  </a:cxn>
                  <a:cxn ang="0">
                    <a:pos x="171" y="56"/>
                  </a:cxn>
                  <a:cxn ang="0">
                    <a:pos x="171" y="51"/>
                  </a:cxn>
                  <a:cxn ang="0">
                    <a:pos x="179" y="51"/>
                  </a:cxn>
                  <a:cxn ang="0">
                    <a:pos x="179" y="61"/>
                  </a:cxn>
                  <a:cxn ang="0">
                    <a:pos x="184" y="61"/>
                  </a:cxn>
                  <a:cxn ang="0">
                    <a:pos x="175" y="76"/>
                  </a:cxn>
                  <a:cxn ang="0">
                    <a:pos x="179" y="76"/>
                  </a:cxn>
                  <a:cxn ang="0">
                    <a:pos x="179" y="71"/>
                  </a:cxn>
                  <a:cxn ang="0">
                    <a:pos x="188" y="71"/>
                  </a:cxn>
                  <a:cxn ang="0">
                    <a:pos x="197" y="66"/>
                  </a:cxn>
                  <a:cxn ang="0">
                    <a:pos x="192" y="76"/>
                  </a:cxn>
                  <a:cxn ang="0">
                    <a:pos x="197" y="92"/>
                  </a:cxn>
                  <a:cxn ang="0">
                    <a:pos x="192" y="132"/>
                  </a:cxn>
                  <a:cxn ang="0">
                    <a:pos x="162" y="142"/>
                  </a:cxn>
                  <a:cxn ang="0">
                    <a:pos x="145" y="132"/>
                  </a:cxn>
                </a:cxnLst>
                <a:rect l="0" t="0" r="r" b="b"/>
                <a:pathLst>
                  <a:path w="197" h="142">
                    <a:moveTo>
                      <a:pt x="145" y="132"/>
                    </a:moveTo>
                    <a:lnTo>
                      <a:pt x="137" y="107"/>
                    </a:lnTo>
                    <a:lnTo>
                      <a:pt x="124" y="102"/>
                    </a:lnTo>
                    <a:lnTo>
                      <a:pt x="98" y="122"/>
                    </a:lnTo>
                    <a:lnTo>
                      <a:pt x="90" y="97"/>
                    </a:lnTo>
                    <a:lnTo>
                      <a:pt x="72" y="102"/>
                    </a:lnTo>
                    <a:lnTo>
                      <a:pt x="51" y="102"/>
                    </a:lnTo>
                    <a:lnTo>
                      <a:pt x="42" y="107"/>
                    </a:lnTo>
                    <a:lnTo>
                      <a:pt x="30" y="97"/>
                    </a:lnTo>
                    <a:lnTo>
                      <a:pt x="21" y="92"/>
                    </a:lnTo>
                    <a:lnTo>
                      <a:pt x="13" y="97"/>
                    </a:lnTo>
                    <a:lnTo>
                      <a:pt x="0" y="97"/>
                    </a:lnTo>
                    <a:lnTo>
                      <a:pt x="4" y="81"/>
                    </a:lnTo>
                    <a:lnTo>
                      <a:pt x="17" y="66"/>
                    </a:lnTo>
                    <a:lnTo>
                      <a:pt x="13" y="61"/>
                    </a:lnTo>
                    <a:lnTo>
                      <a:pt x="13" y="51"/>
                    </a:lnTo>
                    <a:lnTo>
                      <a:pt x="21" y="61"/>
                    </a:lnTo>
                    <a:lnTo>
                      <a:pt x="30" y="56"/>
                    </a:lnTo>
                    <a:lnTo>
                      <a:pt x="25" y="46"/>
                    </a:lnTo>
                    <a:lnTo>
                      <a:pt x="47" y="0"/>
                    </a:lnTo>
                    <a:lnTo>
                      <a:pt x="72" y="11"/>
                    </a:lnTo>
                    <a:lnTo>
                      <a:pt x="94" y="26"/>
                    </a:lnTo>
                    <a:lnTo>
                      <a:pt x="102" y="31"/>
                    </a:lnTo>
                    <a:lnTo>
                      <a:pt x="111" y="36"/>
                    </a:lnTo>
                    <a:lnTo>
                      <a:pt x="124" y="36"/>
                    </a:lnTo>
                    <a:lnTo>
                      <a:pt x="128" y="41"/>
                    </a:lnTo>
                    <a:lnTo>
                      <a:pt x="141" y="36"/>
                    </a:lnTo>
                    <a:lnTo>
                      <a:pt x="149" y="41"/>
                    </a:lnTo>
                    <a:lnTo>
                      <a:pt x="154" y="51"/>
                    </a:lnTo>
                    <a:lnTo>
                      <a:pt x="162" y="46"/>
                    </a:lnTo>
                    <a:lnTo>
                      <a:pt x="162" y="56"/>
                    </a:lnTo>
                    <a:lnTo>
                      <a:pt x="171" y="56"/>
                    </a:lnTo>
                    <a:lnTo>
                      <a:pt x="171" y="51"/>
                    </a:lnTo>
                    <a:lnTo>
                      <a:pt x="179" y="51"/>
                    </a:lnTo>
                    <a:lnTo>
                      <a:pt x="179" y="61"/>
                    </a:lnTo>
                    <a:lnTo>
                      <a:pt x="184" y="61"/>
                    </a:lnTo>
                    <a:lnTo>
                      <a:pt x="175" y="76"/>
                    </a:lnTo>
                    <a:lnTo>
                      <a:pt x="179" y="76"/>
                    </a:lnTo>
                    <a:lnTo>
                      <a:pt x="179" y="71"/>
                    </a:lnTo>
                    <a:lnTo>
                      <a:pt x="188" y="71"/>
                    </a:lnTo>
                    <a:lnTo>
                      <a:pt x="197" y="66"/>
                    </a:lnTo>
                    <a:lnTo>
                      <a:pt x="192" y="76"/>
                    </a:lnTo>
                    <a:lnTo>
                      <a:pt x="197" y="92"/>
                    </a:lnTo>
                    <a:lnTo>
                      <a:pt x="192" y="132"/>
                    </a:lnTo>
                    <a:lnTo>
                      <a:pt x="162" y="142"/>
                    </a:lnTo>
                    <a:lnTo>
                      <a:pt x="145" y="132"/>
                    </a:lnTo>
                    <a:close/>
                  </a:path>
                </a:pathLst>
              </a:custGeom>
              <a:solidFill>
                <a:srgbClr val="FFFF00"/>
              </a:solidFill>
              <a:ln w="6350">
                <a:solidFill>
                  <a:srgbClr val="000000"/>
                </a:solidFill>
                <a:prstDash val="solid"/>
                <a:round/>
                <a:headEnd/>
                <a:tailEnd/>
              </a:ln>
            </p:spPr>
            <p:txBody>
              <a:bodyPr/>
              <a:lstStyle/>
              <a:p>
                <a:endParaRPr lang="en-US" dirty="0"/>
              </a:p>
            </p:txBody>
          </p:sp>
          <p:sp>
            <p:nvSpPr>
              <p:cNvPr id="89" name="Freeform 1324">
                <a:extLst>
                  <a:ext uri="{FF2B5EF4-FFF2-40B4-BE49-F238E27FC236}">
                    <a16:creationId xmlns:a16="http://schemas.microsoft.com/office/drawing/2014/main" id="{C1904367-0052-9257-631E-ACF384892B49}"/>
                  </a:ext>
                </a:extLst>
              </p:cNvPr>
              <p:cNvSpPr>
                <a:spLocks/>
              </p:cNvSpPr>
              <p:nvPr/>
            </p:nvSpPr>
            <p:spPr bwMode="auto">
              <a:xfrm>
                <a:off x="2390775" y="4554538"/>
                <a:ext cx="441325" cy="298450"/>
              </a:xfrm>
              <a:custGeom>
                <a:avLst/>
                <a:gdLst/>
                <a:ahLst/>
                <a:cxnLst>
                  <a:cxn ang="0">
                    <a:pos x="193" y="132"/>
                  </a:cxn>
                  <a:cxn ang="0">
                    <a:pos x="133" y="158"/>
                  </a:cxn>
                  <a:cxn ang="0">
                    <a:pos x="99" y="168"/>
                  </a:cxn>
                  <a:cxn ang="0">
                    <a:pos x="73" y="188"/>
                  </a:cxn>
                  <a:cxn ang="0">
                    <a:pos x="64" y="178"/>
                  </a:cxn>
                  <a:cxn ang="0">
                    <a:pos x="73" y="168"/>
                  </a:cxn>
                  <a:cxn ang="0">
                    <a:pos x="69" y="158"/>
                  </a:cxn>
                  <a:cxn ang="0">
                    <a:pos x="56" y="168"/>
                  </a:cxn>
                  <a:cxn ang="0">
                    <a:pos x="0" y="117"/>
                  </a:cxn>
                  <a:cxn ang="0">
                    <a:pos x="13" y="102"/>
                  </a:cxn>
                  <a:cxn ang="0">
                    <a:pos x="17" y="107"/>
                  </a:cxn>
                  <a:cxn ang="0">
                    <a:pos x="34" y="102"/>
                  </a:cxn>
                  <a:cxn ang="0">
                    <a:pos x="73" y="82"/>
                  </a:cxn>
                  <a:cxn ang="0">
                    <a:pos x="77" y="71"/>
                  </a:cxn>
                  <a:cxn ang="0">
                    <a:pos x="60" y="51"/>
                  </a:cxn>
                  <a:cxn ang="0">
                    <a:pos x="73" y="31"/>
                  </a:cxn>
                  <a:cxn ang="0">
                    <a:pos x="99" y="36"/>
                  </a:cxn>
                  <a:cxn ang="0">
                    <a:pos x="99" y="51"/>
                  </a:cxn>
                  <a:cxn ang="0">
                    <a:pos x="116" y="51"/>
                  </a:cxn>
                  <a:cxn ang="0">
                    <a:pos x="116" y="61"/>
                  </a:cxn>
                  <a:cxn ang="0">
                    <a:pos x="124" y="56"/>
                  </a:cxn>
                  <a:cxn ang="0">
                    <a:pos x="124" y="51"/>
                  </a:cxn>
                  <a:cxn ang="0">
                    <a:pos x="133" y="51"/>
                  </a:cxn>
                  <a:cxn ang="0">
                    <a:pos x="146" y="51"/>
                  </a:cxn>
                  <a:cxn ang="0">
                    <a:pos x="197" y="21"/>
                  </a:cxn>
                  <a:cxn ang="0">
                    <a:pos x="223" y="6"/>
                  </a:cxn>
                  <a:cxn ang="0">
                    <a:pos x="240" y="0"/>
                  </a:cxn>
                  <a:cxn ang="0">
                    <a:pos x="248" y="11"/>
                  </a:cxn>
                  <a:cxn ang="0">
                    <a:pos x="248" y="26"/>
                  </a:cxn>
                  <a:cxn ang="0">
                    <a:pos x="257" y="31"/>
                  </a:cxn>
                  <a:cxn ang="0">
                    <a:pos x="278" y="92"/>
                  </a:cxn>
                  <a:cxn ang="0">
                    <a:pos x="236" y="117"/>
                  </a:cxn>
                  <a:cxn ang="0">
                    <a:pos x="193" y="132"/>
                  </a:cxn>
                </a:cxnLst>
                <a:rect l="0" t="0" r="r" b="b"/>
                <a:pathLst>
                  <a:path w="278" h="188">
                    <a:moveTo>
                      <a:pt x="193" y="132"/>
                    </a:moveTo>
                    <a:lnTo>
                      <a:pt x="133" y="158"/>
                    </a:lnTo>
                    <a:lnTo>
                      <a:pt x="99" y="168"/>
                    </a:lnTo>
                    <a:lnTo>
                      <a:pt x="73" y="188"/>
                    </a:lnTo>
                    <a:lnTo>
                      <a:pt x="64" y="178"/>
                    </a:lnTo>
                    <a:lnTo>
                      <a:pt x="73" y="168"/>
                    </a:lnTo>
                    <a:lnTo>
                      <a:pt x="69" y="158"/>
                    </a:lnTo>
                    <a:lnTo>
                      <a:pt x="56" y="168"/>
                    </a:lnTo>
                    <a:lnTo>
                      <a:pt x="0" y="117"/>
                    </a:lnTo>
                    <a:lnTo>
                      <a:pt x="13" y="102"/>
                    </a:lnTo>
                    <a:lnTo>
                      <a:pt x="17" y="107"/>
                    </a:lnTo>
                    <a:lnTo>
                      <a:pt x="34" y="102"/>
                    </a:lnTo>
                    <a:lnTo>
                      <a:pt x="73" y="82"/>
                    </a:lnTo>
                    <a:lnTo>
                      <a:pt x="77" y="71"/>
                    </a:lnTo>
                    <a:lnTo>
                      <a:pt x="60" y="51"/>
                    </a:lnTo>
                    <a:lnTo>
                      <a:pt x="73" y="31"/>
                    </a:lnTo>
                    <a:lnTo>
                      <a:pt x="99" y="36"/>
                    </a:lnTo>
                    <a:lnTo>
                      <a:pt x="99" y="51"/>
                    </a:lnTo>
                    <a:lnTo>
                      <a:pt x="116" y="51"/>
                    </a:lnTo>
                    <a:lnTo>
                      <a:pt x="116" y="61"/>
                    </a:lnTo>
                    <a:lnTo>
                      <a:pt x="124" y="56"/>
                    </a:lnTo>
                    <a:lnTo>
                      <a:pt x="124" y="51"/>
                    </a:lnTo>
                    <a:lnTo>
                      <a:pt x="133" y="51"/>
                    </a:lnTo>
                    <a:lnTo>
                      <a:pt x="146" y="51"/>
                    </a:lnTo>
                    <a:lnTo>
                      <a:pt x="197" y="21"/>
                    </a:lnTo>
                    <a:lnTo>
                      <a:pt x="223" y="6"/>
                    </a:lnTo>
                    <a:lnTo>
                      <a:pt x="240" y="0"/>
                    </a:lnTo>
                    <a:lnTo>
                      <a:pt x="248" y="11"/>
                    </a:lnTo>
                    <a:lnTo>
                      <a:pt x="248" y="26"/>
                    </a:lnTo>
                    <a:lnTo>
                      <a:pt x="257" y="31"/>
                    </a:lnTo>
                    <a:lnTo>
                      <a:pt x="278" y="92"/>
                    </a:lnTo>
                    <a:lnTo>
                      <a:pt x="236" y="117"/>
                    </a:lnTo>
                    <a:lnTo>
                      <a:pt x="193" y="132"/>
                    </a:lnTo>
                    <a:close/>
                  </a:path>
                </a:pathLst>
              </a:custGeom>
              <a:solidFill>
                <a:srgbClr val="FFFBC3"/>
              </a:solidFill>
              <a:ln w="6350">
                <a:solidFill>
                  <a:srgbClr val="000000"/>
                </a:solidFill>
                <a:prstDash val="solid"/>
                <a:round/>
                <a:headEnd/>
                <a:tailEnd/>
              </a:ln>
            </p:spPr>
            <p:txBody>
              <a:bodyPr/>
              <a:lstStyle/>
              <a:p>
                <a:endParaRPr lang="en-US" dirty="0"/>
              </a:p>
            </p:txBody>
          </p:sp>
          <p:sp>
            <p:nvSpPr>
              <p:cNvPr id="90" name="Freeform 1325">
                <a:extLst>
                  <a:ext uri="{FF2B5EF4-FFF2-40B4-BE49-F238E27FC236}">
                    <a16:creationId xmlns:a16="http://schemas.microsoft.com/office/drawing/2014/main" id="{FB177E7E-371B-9DB7-E874-1CDA8D4FC87D}"/>
                  </a:ext>
                </a:extLst>
              </p:cNvPr>
              <p:cNvSpPr>
                <a:spLocks/>
              </p:cNvSpPr>
              <p:nvPr/>
            </p:nvSpPr>
            <p:spPr bwMode="auto">
              <a:xfrm>
                <a:off x="3743325" y="4564063"/>
                <a:ext cx="80963" cy="95250"/>
              </a:xfrm>
              <a:custGeom>
                <a:avLst/>
                <a:gdLst/>
                <a:ahLst/>
                <a:cxnLst>
                  <a:cxn ang="0">
                    <a:pos x="51" y="50"/>
                  </a:cxn>
                  <a:cxn ang="0">
                    <a:pos x="43" y="50"/>
                  </a:cxn>
                  <a:cxn ang="0">
                    <a:pos x="34" y="60"/>
                  </a:cxn>
                  <a:cxn ang="0">
                    <a:pos x="21" y="60"/>
                  </a:cxn>
                  <a:cxn ang="0">
                    <a:pos x="13" y="50"/>
                  </a:cxn>
                  <a:cxn ang="0">
                    <a:pos x="21" y="30"/>
                  </a:cxn>
                  <a:cxn ang="0">
                    <a:pos x="13" y="25"/>
                  </a:cxn>
                  <a:cxn ang="0">
                    <a:pos x="0" y="20"/>
                  </a:cxn>
                  <a:cxn ang="0">
                    <a:pos x="13" y="0"/>
                  </a:cxn>
                  <a:cxn ang="0">
                    <a:pos x="21" y="0"/>
                  </a:cxn>
                  <a:cxn ang="0">
                    <a:pos x="26" y="5"/>
                  </a:cxn>
                  <a:cxn ang="0">
                    <a:pos x="51" y="25"/>
                  </a:cxn>
                  <a:cxn ang="0">
                    <a:pos x="51" y="50"/>
                  </a:cxn>
                </a:cxnLst>
                <a:rect l="0" t="0" r="r" b="b"/>
                <a:pathLst>
                  <a:path w="51" h="60">
                    <a:moveTo>
                      <a:pt x="51" y="50"/>
                    </a:moveTo>
                    <a:lnTo>
                      <a:pt x="43" y="50"/>
                    </a:lnTo>
                    <a:lnTo>
                      <a:pt x="34" y="60"/>
                    </a:lnTo>
                    <a:lnTo>
                      <a:pt x="21" y="60"/>
                    </a:lnTo>
                    <a:lnTo>
                      <a:pt x="13" y="50"/>
                    </a:lnTo>
                    <a:lnTo>
                      <a:pt x="21" y="30"/>
                    </a:lnTo>
                    <a:lnTo>
                      <a:pt x="13" y="25"/>
                    </a:lnTo>
                    <a:lnTo>
                      <a:pt x="0" y="20"/>
                    </a:lnTo>
                    <a:lnTo>
                      <a:pt x="13" y="0"/>
                    </a:lnTo>
                    <a:lnTo>
                      <a:pt x="21" y="0"/>
                    </a:lnTo>
                    <a:lnTo>
                      <a:pt x="26" y="5"/>
                    </a:lnTo>
                    <a:lnTo>
                      <a:pt x="51" y="25"/>
                    </a:lnTo>
                    <a:lnTo>
                      <a:pt x="51" y="50"/>
                    </a:lnTo>
                    <a:close/>
                  </a:path>
                </a:pathLst>
              </a:custGeom>
              <a:solidFill>
                <a:srgbClr val="FFFBC3"/>
              </a:solidFill>
              <a:ln w="6350">
                <a:solidFill>
                  <a:srgbClr val="000000"/>
                </a:solidFill>
                <a:prstDash val="solid"/>
                <a:round/>
                <a:headEnd/>
                <a:tailEnd/>
              </a:ln>
            </p:spPr>
            <p:txBody>
              <a:bodyPr/>
              <a:lstStyle/>
              <a:p>
                <a:endParaRPr lang="en-US" dirty="0"/>
              </a:p>
            </p:txBody>
          </p:sp>
          <p:sp>
            <p:nvSpPr>
              <p:cNvPr id="91" name="Freeform 1326">
                <a:extLst>
                  <a:ext uri="{FF2B5EF4-FFF2-40B4-BE49-F238E27FC236}">
                    <a16:creationId xmlns:a16="http://schemas.microsoft.com/office/drawing/2014/main" id="{4335EF0D-750C-3E42-6357-F7FC602C67EF}"/>
                  </a:ext>
                </a:extLst>
              </p:cNvPr>
              <p:cNvSpPr>
                <a:spLocks/>
              </p:cNvSpPr>
              <p:nvPr/>
            </p:nvSpPr>
            <p:spPr bwMode="auto">
              <a:xfrm>
                <a:off x="5516563" y="4572000"/>
                <a:ext cx="252412" cy="257175"/>
              </a:xfrm>
              <a:custGeom>
                <a:avLst/>
                <a:gdLst/>
                <a:ahLst/>
                <a:cxnLst>
                  <a:cxn ang="0">
                    <a:pos x="159" y="131"/>
                  </a:cxn>
                  <a:cxn ang="0">
                    <a:pos x="159" y="152"/>
                  </a:cxn>
                  <a:cxn ang="0">
                    <a:pos x="146" y="162"/>
                  </a:cxn>
                  <a:cxn ang="0">
                    <a:pos x="129" y="131"/>
                  </a:cxn>
                  <a:cxn ang="0">
                    <a:pos x="107" y="131"/>
                  </a:cxn>
                  <a:cxn ang="0">
                    <a:pos x="81" y="152"/>
                  </a:cxn>
                  <a:cxn ang="0">
                    <a:pos x="60" y="126"/>
                  </a:cxn>
                  <a:cxn ang="0">
                    <a:pos x="30" y="121"/>
                  </a:cxn>
                  <a:cxn ang="0">
                    <a:pos x="22" y="76"/>
                  </a:cxn>
                  <a:cxn ang="0">
                    <a:pos x="17" y="60"/>
                  </a:cxn>
                  <a:cxn ang="0">
                    <a:pos x="22" y="50"/>
                  </a:cxn>
                  <a:cxn ang="0">
                    <a:pos x="13" y="55"/>
                  </a:cxn>
                  <a:cxn ang="0">
                    <a:pos x="4" y="55"/>
                  </a:cxn>
                  <a:cxn ang="0">
                    <a:pos x="4" y="60"/>
                  </a:cxn>
                  <a:cxn ang="0">
                    <a:pos x="0" y="60"/>
                  </a:cxn>
                  <a:cxn ang="0">
                    <a:pos x="9" y="45"/>
                  </a:cxn>
                  <a:cxn ang="0">
                    <a:pos x="13" y="40"/>
                  </a:cxn>
                  <a:cxn ang="0">
                    <a:pos x="13" y="15"/>
                  </a:cxn>
                  <a:cxn ang="0">
                    <a:pos x="43" y="5"/>
                  </a:cxn>
                  <a:cxn ang="0">
                    <a:pos x="69" y="15"/>
                  </a:cxn>
                  <a:cxn ang="0">
                    <a:pos x="73" y="15"/>
                  </a:cxn>
                  <a:cxn ang="0">
                    <a:pos x="77" y="0"/>
                  </a:cxn>
                  <a:cxn ang="0">
                    <a:pos x="86" y="0"/>
                  </a:cxn>
                  <a:cxn ang="0">
                    <a:pos x="94" y="15"/>
                  </a:cxn>
                  <a:cxn ang="0">
                    <a:pos x="103" y="25"/>
                  </a:cxn>
                  <a:cxn ang="0">
                    <a:pos x="120" y="50"/>
                  </a:cxn>
                  <a:cxn ang="0">
                    <a:pos x="103" y="55"/>
                  </a:cxn>
                  <a:cxn ang="0">
                    <a:pos x="90" y="50"/>
                  </a:cxn>
                  <a:cxn ang="0">
                    <a:pos x="81" y="55"/>
                  </a:cxn>
                  <a:cxn ang="0">
                    <a:pos x="81" y="65"/>
                  </a:cxn>
                  <a:cxn ang="0">
                    <a:pos x="99" y="96"/>
                  </a:cxn>
                  <a:cxn ang="0">
                    <a:pos x="90" y="101"/>
                  </a:cxn>
                  <a:cxn ang="0">
                    <a:pos x="94" y="111"/>
                  </a:cxn>
                  <a:cxn ang="0">
                    <a:pos x="111" y="116"/>
                  </a:cxn>
                  <a:cxn ang="0">
                    <a:pos x="116" y="111"/>
                  </a:cxn>
                  <a:cxn ang="0">
                    <a:pos x="124" y="116"/>
                  </a:cxn>
                  <a:cxn ang="0">
                    <a:pos x="154" y="126"/>
                  </a:cxn>
                  <a:cxn ang="0">
                    <a:pos x="159" y="131"/>
                  </a:cxn>
                </a:cxnLst>
                <a:rect l="0" t="0" r="r" b="b"/>
                <a:pathLst>
                  <a:path w="159" h="162">
                    <a:moveTo>
                      <a:pt x="159" y="131"/>
                    </a:moveTo>
                    <a:lnTo>
                      <a:pt x="159" y="152"/>
                    </a:lnTo>
                    <a:lnTo>
                      <a:pt x="146" y="162"/>
                    </a:lnTo>
                    <a:lnTo>
                      <a:pt x="129" y="131"/>
                    </a:lnTo>
                    <a:lnTo>
                      <a:pt x="107" y="131"/>
                    </a:lnTo>
                    <a:lnTo>
                      <a:pt x="81" y="152"/>
                    </a:lnTo>
                    <a:lnTo>
                      <a:pt x="60" y="126"/>
                    </a:lnTo>
                    <a:lnTo>
                      <a:pt x="30" y="121"/>
                    </a:lnTo>
                    <a:lnTo>
                      <a:pt x="22" y="76"/>
                    </a:lnTo>
                    <a:lnTo>
                      <a:pt x="17" y="60"/>
                    </a:lnTo>
                    <a:lnTo>
                      <a:pt x="22" y="50"/>
                    </a:lnTo>
                    <a:lnTo>
                      <a:pt x="13" y="55"/>
                    </a:lnTo>
                    <a:lnTo>
                      <a:pt x="4" y="55"/>
                    </a:lnTo>
                    <a:lnTo>
                      <a:pt x="4" y="60"/>
                    </a:lnTo>
                    <a:lnTo>
                      <a:pt x="0" y="60"/>
                    </a:lnTo>
                    <a:lnTo>
                      <a:pt x="9" y="45"/>
                    </a:lnTo>
                    <a:lnTo>
                      <a:pt x="13" y="40"/>
                    </a:lnTo>
                    <a:lnTo>
                      <a:pt x="13" y="15"/>
                    </a:lnTo>
                    <a:lnTo>
                      <a:pt x="43" y="5"/>
                    </a:lnTo>
                    <a:lnTo>
                      <a:pt x="69" y="15"/>
                    </a:lnTo>
                    <a:lnTo>
                      <a:pt x="73" y="15"/>
                    </a:lnTo>
                    <a:lnTo>
                      <a:pt x="77" y="0"/>
                    </a:lnTo>
                    <a:lnTo>
                      <a:pt x="86" y="0"/>
                    </a:lnTo>
                    <a:lnTo>
                      <a:pt x="94" y="15"/>
                    </a:lnTo>
                    <a:lnTo>
                      <a:pt x="103" y="25"/>
                    </a:lnTo>
                    <a:lnTo>
                      <a:pt x="120" y="50"/>
                    </a:lnTo>
                    <a:lnTo>
                      <a:pt x="103" y="55"/>
                    </a:lnTo>
                    <a:lnTo>
                      <a:pt x="90" y="50"/>
                    </a:lnTo>
                    <a:lnTo>
                      <a:pt x="81" y="55"/>
                    </a:lnTo>
                    <a:lnTo>
                      <a:pt x="81" y="65"/>
                    </a:lnTo>
                    <a:lnTo>
                      <a:pt x="99" y="96"/>
                    </a:lnTo>
                    <a:lnTo>
                      <a:pt x="90" y="101"/>
                    </a:lnTo>
                    <a:lnTo>
                      <a:pt x="94" y="111"/>
                    </a:lnTo>
                    <a:lnTo>
                      <a:pt x="111" y="116"/>
                    </a:lnTo>
                    <a:lnTo>
                      <a:pt x="116" y="111"/>
                    </a:lnTo>
                    <a:lnTo>
                      <a:pt x="124" y="116"/>
                    </a:lnTo>
                    <a:lnTo>
                      <a:pt x="154" y="126"/>
                    </a:lnTo>
                    <a:lnTo>
                      <a:pt x="159" y="131"/>
                    </a:lnTo>
                    <a:close/>
                  </a:path>
                </a:pathLst>
              </a:custGeom>
              <a:solidFill>
                <a:srgbClr val="02DC00"/>
              </a:solidFill>
              <a:ln w="6350">
                <a:solidFill>
                  <a:srgbClr val="000000"/>
                </a:solidFill>
                <a:prstDash val="solid"/>
                <a:round/>
                <a:headEnd/>
                <a:tailEnd/>
              </a:ln>
            </p:spPr>
            <p:txBody>
              <a:bodyPr/>
              <a:lstStyle/>
              <a:p>
                <a:endParaRPr lang="en-US" dirty="0"/>
              </a:p>
            </p:txBody>
          </p:sp>
          <p:sp>
            <p:nvSpPr>
              <p:cNvPr id="92" name="Freeform 1327">
                <a:extLst>
                  <a:ext uri="{FF2B5EF4-FFF2-40B4-BE49-F238E27FC236}">
                    <a16:creationId xmlns:a16="http://schemas.microsoft.com/office/drawing/2014/main" id="{4D10DF9F-5B1A-A9B8-4D98-52AD271C9DED}"/>
                  </a:ext>
                </a:extLst>
              </p:cNvPr>
              <p:cNvSpPr>
                <a:spLocks/>
              </p:cNvSpPr>
              <p:nvPr/>
            </p:nvSpPr>
            <p:spPr bwMode="auto">
              <a:xfrm>
                <a:off x="3594100" y="4595813"/>
                <a:ext cx="461963" cy="369887"/>
              </a:xfrm>
              <a:custGeom>
                <a:avLst/>
                <a:gdLst/>
                <a:ahLst/>
                <a:cxnLst>
                  <a:cxn ang="0">
                    <a:pos x="158" y="213"/>
                  </a:cxn>
                  <a:cxn ang="0">
                    <a:pos x="145" y="197"/>
                  </a:cxn>
                  <a:cxn ang="0">
                    <a:pos x="137" y="208"/>
                  </a:cxn>
                  <a:cxn ang="0">
                    <a:pos x="124" y="208"/>
                  </a:cxn>
                  <a:cxn ang="0">
                    <a:pos x="120" y="202"/>
                  </a:cxn>
                  <a:cxn ang="0">
                    <a:pos x="111" y="208"/>
                  </a:cxn>
                  <a:cxn ang="0">
                    <a:pos x="107" y="182"/>
                  </a:cxn>
                  <a:cxn ang="0">
                    <a:pos x="98" y="187"/>
                  </a:cxn>
                  <a:cxn ang="0">
                    <a:pos x="94" y="177"/>
                  </a:cxn>
                  <a:cxn ang="0">
                    <a:pos x="85" y="172"/>
                  </a:cxn>
                  <a:cxn ang="0">
                    <a:pos x="77" y="182"/>
                  </a:cxn>
                  <a:cxn ang="0">
                    <a:pos x="68" y="187"/>
                  </a:cxn>
                  <a:cxn ang="0">
                    <a:pos x="43" y="167"/>
                  </a:cxn>
                  <a:cxn ang="0">
                    <a:pos x="38" y="172"/>
                  </a:cxn>
                  <a:cxn ang="0">
                    <a:pos x="30" y="177"/>
                  </a:cxn>
                  <a:cxn ang="0">
                    <a:pos x="30" y="187"/>
                  </a:cxn>
                  <a:cxn ang="0">
                    <a:pos x="17" y="208"/>
                  </a:cxn>
                  <a:cxn ang="0">
                    <a:pos x="0" y="208"/>
                  </a:cxn>
                  <a:cxn ang="0">
                    <a:pos x="107" y="5"/>
                  </a:cxn>
                  <a:cxn ang="0">
                    <a:pos x="115" y="10"/>
                  </a:cxn>
                  <a:cxn ang="0">
                    <a:pos x="107" y="30"/>
                  </a:cxn>
                  <a:cxn ang="0">
                    <a:pos x="115" y="40"/>
                  </a:cxn>
                  <a:cxn ang="0">
                    <a:pos x="128" y="40"/>
                  </a:cxn>
                  <a:cxn ang="0">
                    <a:pos x="137" y="30"/>
                  </a:cxn>
                  <a:cxn ang="0">
                    <a:pos x="145" y="30"/>
                  </a:cxn>
                  <a:cxn ang="0">
                    <a:pos x="158" y="15"/>
                  </a:cxn>
                  <a:cxn ang="0">
                    <a:pos x="175" y="25"/>
                  </a:cxn>
                  <a:cxn ang="0">
                    <a:pos x="180" y="20"/>
                  </a:cxn>
                  <a:cxn ang="0">
                    <a:pos x="175" y="10"/>
                  </a:cxn>
                  <a:cxn ang="0">
                    <a:pos x="184" y="10"/>
                  </a:cxn>
                  <a:cxn ang="0">
                    <a:pos x="188" y="0"/>
                  </a:cxn>
                  <a:cxn ang="0">
                    <a:pos x="197" y="0"/>
                  </a:cxn>
                  <a:cxn ang="0">
                    <a:pos x="235" y="86"/>
                  </a:cxn>
                  <a:cxn ang="0">
                    <a:pos x="244" y="91"/>
                  </a:cxn>
                  <a:cxn ang="0">
                    <a:pos x="244" y="106"/>
                  </a:cxn>
                  <a:cxn ang="0">
                    <a:pos x="270" y="111"/>
                  </a:cxn>
                  <a:cxn ang="0">
                    <a:pos x="278" y="126"/>
                  </a:cxn>
                  <a:cxn ang="0">
                    <a:pos x="291" y="132"/>
                  </a:cxn>
                  <a:cxn ang="0">
                    <a:pos x="248" y="233"/>
                  </a:cxn>
                  <a:cxn ang="0">
                    <a:pos x="218" y="223"/>
                  </a:cxn>
                  <a:cxn ang="0">
                    <a:pos x="210" y="228"/>
                  </a:cxn>
                  <a:cxn ang="0">
                    <a:pos x="197" y="228"/>
                  </a:cxn>
                  <a:cxn ang="0">
                    <a:pos x="188" y="228"/>
                  </a:cxn>
                  <a:cxn ang="0">
                    <a:pos x="158" y="213"/>
                  </a:cxn>
                </a:cxnLst>
                <a:rect l="0" t="0" r="r" b="b"/>
                <a:pathLst>
                  <a:path w="291" h="233">
                    <a:moveTo>
                      <a:pt x="158" y="213"/>
                    </a:moveTo>
                    <a:lnTo>
                      <a:pt x="145" y="197"/>
                    </a:lnTo>
                    <a:lnTo>
                      <a:pt x="137" y="208"/>
                    </a:lnTo>
                    <a:lnTo>
                      <a:pt x="124" y="208"/>
                    </a:lnTo>
                    <a:lnTo>
                      <a:pt x="120" y="202"/>
                    </a:lnTo>
                    <a:lnTo>
                      <a:pt x="111" y="208"/>
                    </a:lnTo>
                    <a:lnTo>
                      <a:pt x="107" y="182"/>
                    </a:lnTo>
                    <a:lnTo>
                      <a:pt x="98" y="187"/>
                    </a:lnTo>
                    <a:lnTo>
                      <a:pt x="94" y="177"/>
                    </a:lnTo>
                    <a:lnTo>
                      <a:pt x="85" y="172"/>
                    </a:lnTo>
                    <a:lnTo>
                      <a:pt x="77" y="182"/>
                    </a:lnTo>
                    <a:lnTo>
                      <a:pt x="68" y="187"/>
                    </a:lnTo>
                    <a:lnTo>
                      <a:pt x="43" y="167"/>
                    </a:lnTo>
                    <a:lnTo>
                      <a:pt x="38" y="172"/>
                    </a:lnTo>
                    <a:lnTo>
                      <a:pt x="30" y="177"/>
                    </a:lnTo>
                    <a:lnTo>
                      <a:pt x="30" y="187"/>
                    </a:lnTo>
                    <a:lnTo>
                      <a:pt x="17" y="208"/>
                    </a:lnTo>
                    <a:lnTo>
                      <a:pt x="0" y="208"/>
                    </a:lnTo>
                    <a:lnTo>
                      <a:pt x="107" y="5"/>
                    </a:lnTo>
                    <a:lnTo>
                      <a:pt x="115" y="10"/>
                    </a:lnTo>
                    <a:lnTo>
                      <a:pt x="107" y="30"/>
                    </a:lnTo>
                    <a:lnTo>
                      <a:pt x="115" y="40"/>
                    </a:lnTo>
                    <a:lnTo>
                      <a:pt x="128" y="40"/>
                    </a:lnTo>
                    <a:lnTo>
                      <a:pt x="137" y="30"/>
                    </a:lnTo>
                    <a:lnTo>
                      <a:pt x="145" y="30"/>
                    </a:lnTo>
                    <a:lnTo>
                      <a:pt x="158" y="15"/>
                    </a:lnTo>
                    <a:lnTo>
                      <a:pt x="175" y="25"/>
                    </a:lnTo>
                    <a:lnTo>
                      <a:pt x="180" y="20"/>
                    </a:lnTo>
                    <a:lnTo>
                      <a:pt x="175" y="10"/>
                    </a:lnTo>
                    <a:lnTo>
                      <a:pt x="184" y="10"/>
                    </a:lnTo>
                    <a:lnTo>
                      <a:pt x="188" y="0"/>
                    </a:lnTo>
                    <a:lnTo>
                      <a:pt x="197" y="0"/>
                    </a:lnTo>
                    <a:lnTo>
                      <a:pt x="235" y="86"/>
                    </a:lnTo>
                    <a:lnTo>
                      <a:pt x="244" y="91"/>
                    </a:lnTo>
                    <a:lnTo>
                      <a:pt x="244" y="106"/>
                    </a:lnTo>
                    <a:lnTo>
                      <a:pt x="270" y="111"/>
                    </a:lnTo>
                    <a:lnTo>
                      <a:pt x="278" y="126"/>
                    </a:lnTo>
                    <a:lnTo>
                      <a:pt x="291" y="132"/>
                    </a:lnTo>
                    <a:lnTo>
                      <a:pt x="248" y="233"/>
                    </a:lnTo>
                    <a:lnTo>
                      <a:pt x="218" y="223"/>
                    </a:lnTo>
                    <a:lnTo>
                      <a:pt x="210" y="228"/>
                    </a:lnTo>
                    <a:lnTo>
                      <a:pt x="197" y="228"/>
                    </a:lnTo>
                    <a:lnTo>
                      <a:pt x="188" y="228"/>
                    </a:lnTo>
                    <a:lnTo>
                      <a:pt x="158" y="213"/>
                    </a:lnTo>
                    <a:close/>
                  </a:path>
                </a:pathLst>
              </a:custGeom>
              <a:solidFill>
                <a:srgbClr val="FFFBC3"/>
              </a:solidFill>
              <a:ln w="6350">
                <a:solidFill>
                  <a:srgbClr val="000000"/>
                </a:solidFill>
                <a:prstDash val="solid"/>
                <a:round/>
                <a:headEnd/>
                <a:tailEnd/>
              </a:ln>
            </p:spPr>
            <p:txBody>
              <a:bodyPr/>
              <a:lstStyle/>
              <a:p>
                <a:endParaRPr lang="en-US" dirty="0"/>
              </a:p>
            </p:txBody>
          </p:sp>
          <p:sp>
            <p:nvSpPr>
              <p:cNvPr id="93" name="Freeform 1328">
                <a:extLst>
                  <a:ext uri="{FF2B5EF4-FFF2-40B4-BE49-F238E27FC236}">
                    <a16:creationId xmlns:a16="http://schemas.microsoft.com/office/drawing/2014/main" id="{F2BDFAF1-BB13-FF5A-7A0E-4A16089E3201}"/>
                  </a:ext>
                </a:extLst>
              </p:cNvPr>
              <p:cNvSpPr>
                <a:spLocks noEditPoints="1"/>
              </p:cNvSpPr>
              <p:nvPr/>
            </p:nvSpPr>
            <p:spPr bwMode="auto">
              <a:xfrm>
                <a:off x="2962275" y="4611688"/>
                <a:ext cx="312738" cy="273050"/>
              </a:xfrm>
              <a:custGeom>
                <a:avLst/>
                <a:gdLst/>
                <a:ahLst/>
                <a:cxnLst>
                  <a:cxn ang="0">
                    <a:pos x="64" y="167"/>
                  </a:cxn>
                  <a:cxn ang="0">
                    <a:pos x="55" y="162"/>
                  </a:cxn>
                  <a:cxn ang="0">
                    <a:pos x="51" y="172"/>
                  </a:cxn>
                  <a:cxn ang="0">
                    <a:pos x="43" y="172"/>
                  </a:cxn>
                  <a:cxn ang="0">
                    <a:pos x="38" y="167"/>
                  </a:cxn>
                  <a:cxn ang="0">
                    <a:pos x="34" y="101"/>
                  </a:cxn>
                  <a:cxn ang="0">
                    <a:pos x="0" y="61"/>
                  </a:cxn>
                  <a:cxn ang="0">
                    <a:pos x="0" y="40"/>
                  </a:cxn>
                  <a:cxn ang="0">
                    <a:pos x="25" y="20"/>
                  </a:cxn>
                  <a:cxn ang="0">
                    <a:pos x="51" y="20"/>
                  </a:cxn>
                  <a:cxn ang="0">
                    <a:pos x="85" y="0"/>
                  </a:cxn>
                  <a:cxn ang="0">
                    <a:pos x="188" y="51"/>
                  </a:cxn>
                  <a:cxn ang="0">
                    <a:pos x="197" y="61"/>
                  </a:cxn>
                  <a:cxn ang="0">
                    <a:pos x="197" y="111"/>
                  </a:cxn>
                  <a:cxn ang="0">
                    <a:pos x="180" y="116"/>
                  </a:cxn>
                  <a:cxn ang="0">
                    <a:pos x="162" y="147"/>
                  </a:cxn>
                  <a:cxn ang="0">
                    <a:pos x="145" y="157"/>
                  </a:cxn>
                  <a:cxn ang="0">
                    <a:pos x="128" y="152"/>
                  </a:cxn>
                  <a:cxn ang="0">
                    <a:pos x="124" y="137"/>
                  </a:cxn>
                  <a:cxn ang="0">
                    <a:pos x="111" y="137"/>
                  </a:cxn>
                  <a:cxn ang="0">
                    <a:pos x="77" y="147"/>
                  </a:cxn>
                  <a:cxn ang="0">
                    <a:pos x="64" y="167"/>
                  </a:cxn>
                  <a:cxn ang="0">
                    <a:pos x="175" y="96"/>
                  </a:cxn>
                  <a:cxn ang="0">
                    <a:pos x="171" y="76"/>
                  </a:cxn>
                  <a:cxn ang="0">
                    <a:pos x="175" y="71"/>
                  </a:cxn>
                  <a:cxn ang="0">
                    <a:pos x="154" y="51"/>
                  </a:cxn>
                  <a:cxn ang="0">
                    <a:pos x="120" y="61"/>
                  </a:cxn>
                  <a:cxn ang="0">
                    <a:pos x="120" y="76"/>
                  </a:cxn>
                  <a:cxn ang="0">
                    <a:pos x="120" y="81"/>
                  </a:cxn>
                  <a:cxn ang="0">
                    <a:pos x="128" y="81"/>
                  </a:cxn>
                  <a:cxn ang="0">
                    <a:pos x="124" y="96"/>
                  </a:cxn>
                  <a:cxn ang="0">
                    <a:pos x="132" y="96"/>
                  </a:cxn>
                  <a:cxn ang="0">
                    <a:pos x="145" y="106"/>
                  </a:cxn>
                  <a:cxn ang="0">
                    <a:pos x="158" y="111"/>
                  </a:cxn>
                  <a:cxn ang="0">
                    <a:pos x="167" y="106"/>
                  </a:cxn>
                  <a:cxn ang="0">
                    <a:pos x="175" y="96"/>
                  </a:cxn>
                  <a:cxn ang="0">
                    <a:pos x="115" y="86"/>
                  </a:cxn>
                  <a:cxn ang="0">
                    <a:pos x="107" y="56"/>
                  </a:cxn>
                  <a:cxn ang="0">
                    <a:pos x="68" y="71"/>
                  </a:cxn>
                  <a:cxn ang="0">
                    <a:pos x="73" y="81"/>
                  </a:cxn>
                  <a:cxn ang="0">
                    <a:pos x="85" y="76"/>
                  </a:cxn>
                  <a:cxn ang="0">
                    <a:pos x="94" y="86"/>
                  </a:cxn>
                  <a:cxn ang="0">
                    <a:pos x="115" y="86"/>
                  </a:cxn>
                </a:cxnLst>
                <a:rect l="0" t="0" r="r" b="b"/>
                <a:pathLst>
                  <a:path w="197" h="172">
                    <a:moveTo>
                      <a:pt x="64" y="167"/>
                    </a:moveTo>
                    <a:lnTo>
                      <a:pt x="55" y="162"/>
                    </a:lnTo>
                    <a:lnTo>
                      <a:pt x="51" y="172"/>
                    </a:lnTo>
                    <a:lnTo>
                      <a:pt x="43" y="172"/>
                    </a:lnTo>
                    <a:lnTo>
                      <a:pt x="38" y="167"/>
                    </a:lnTo>
                    <a:lnTo>
                      <a:pt x="34" y="101"/>
                    </a:lnTo>
                    <a:lnTo>
                      <a:pt x="0" y="61"/>
                    </a:lnTo>
                    <a:lnTo>
                      <a:pt x="0" y="40"/>
                    </a:lnTo>
                    <a:lnTo>
                      <a:pt x="25" y="20"/>
                    </a:lnTo>
                    <a:lnTo>
                      <a:pt x="51" y="20"/>
                    </a:lnTo>
                    <a:lnTo>
                      <a:pt x="85" y="0"/>
                    </a:lnTo>
                    <a:lnTo>
                      <a:pt x="188" y="51"/>
                    </a:lnTo>
                    <a:lnTo>
                      <a:pt x="197" y="61"/>
                    </a:lnTo>
                    <a:lnTo>
                      <a:pt x="197" y="111"/>
                    </a:lnTo>
                    <a:lnTo>
                      <a:pt x="180" y="116"/>
                    </a:lnTo>
                    <a:lnTo>
                      <a:pt x="162" y="147"/>
                    </a:lnTo>
                    <a:lnTo>
                      <a:pt x="145" y="157"/>
                    </a:lnTo>
                    <a:lnTo>
                      <a:pt x="128" y="152"/>
                    </a:lnTo>
                    <a:lnTo>
                      <a:pt x="124" y="137"/>
                    </a:lnTo>
                    <a:lnTo>
                      <a:pt x="111" y="137"/>
                    </a:lnTo>
                    <a:lnTo>
                      <a:pt x="77" y="147"/>
                    </a:lnTo>
                    <a:lnTo>
                      <a:pt x="64" y="167"/>
                    </a:lnTo>
                    <a:close/>
                    <a:moveTo>
                      <a:pt x="175" y="96"/>
                    </a:moveTo>
                    <a:lnTo>
                      <a:pt x="171" y="76"/>
                    </a:lnTo>
                    <a:lnTo>
                      <a:pt x="175" y="71"/>
                    </a:lnTo>
                    <a:lnTo>
                      <a:pt x="154" y="51"/>
                    </a:lnTo>
                    <a:lnTo>
                      <a:pt x="120" y="61"/>
                    </a:lnTo>
                    <a:lnTo>
                      <a:pt x="120" y="76"/>
                    </a:lnTo>
                    <a:lnTo>
                      <a:pt x="120" y="81"/>
                    </a:lnTo>
                    <a:lnTo>
                      <a:pt x="128" y="81"/>
                    </a:lnTo>
                    <a:lnTo>
                      <a:pt x="124" y="96"/>
                    </a:lnTo>
                    <a:lnTo>
                      <a:pt x="132" y="96"/>
                    </a:lnTo>
                    <a:lnTo>
                      <a:pt x="145" y="106"/>
                    </a:lnTo>
                    <a:lnTo>
                      <a:pt x="158" y="111"/>
                    </a:lnTo>
                    <a:lnTo>
                      <a:pt x="167" y="106"/>
                    </a:lnTo>
                    <a:lnTo>
                      <a:pt x="175" y="96"/>
                    </a:lnTo>
                    <a:close/>
                    <a:moveTo>
                      <a:pt x="115" y="86"/>
                    </a:moveTo>
                    <a:lnTo>
                      <a:pt x="107" y="56"/>
                    </a:lnTo>
                    <a:lnTo>
                      <a:pt x="68" y="71"/>
                    </a:lnTo>
                    <a:lnTo>
                      <a:pt x="73" y="81"/>
                    </a:lnTo>
                    <a:lnTo>
                      <a:pt x="85" y="76"/>
                    </a:lnTo>
                    <a:lnTo>
                      <a:pt x="94" y="86"/>
                    </a:lnTo>
                    <a:lnTo>
                      <a:pt x="115" y="86"/>
                    </a:lnTo>
                    <a:close/>
                  </a:path>
                </a:pathLst>
              </a:custGeom>
              <a:solidFill>
                <a:srgbClr val="00FFFF"/>
              </a:solidFill>
              <a:ln w="6350">
                <a:solidFill>
                  <a:srgbClr val="000000"/>
                </a:solidFill>
                <a:prstDash val="solid"/>
                <a:round/>
                <a:headEnd/>
                <a:tailEnd/>
              </a:ln>
            </p:spPr>
            <p:txBody>
              <a:bodyPr/>
              <a:lstStyle/>
              <a:p>
                <a:endParaRPr lang="en-US" dirty="0"/>
              </a:p>
            </p:txBody>
          </p:sp>
          <p:sp>
            <p:nvSpPr>
              <p:cNvPr id="94" name="Freeform 1329">
                <a:extLst>
                  <a:ext uri="{FF2B5EF4-FFF2-40B4-BE49-F238E27FC236}">
                    <a16:creationId xmlns:a16="http://schemas.microsoft.com/office/drawing/2014/main" id="{FD7A69B8-8157-1DAC-F6AD-E24BB979C0E5}"/>
                  </a:ext>
                </a:extLst>
              </p:cNvPr>
              <p:cNvSpPr>
                <a:spLocks/>
              </p:cNvSpPr>
              <p:nvPr/>
            </p:nvSpPr>
            <p:spPr bwMode="auto">
              <a:xfrm>
                <a:off x="4164013" y="4627563"/>
                <a:ext cx="339725" cy="288925"/>
              </a:xfrm>
              <a:custGeom>
                <a:avLst/>
                <a:gdLst/>
                <a:ahLst/>
                <a:cxnLst>
                  <a:cxn ang="0">
                    <a:pos x="214" y="157"/>
                  </a:cxn>
                  <a:cxn ang="0">
                    <a:pos x="197" y="162"/>
                  </a:cxn>
                  <a:cxn ang="0">
                    <a:pos x="193" y="167"/>
                  </a:cxn>
                  <a:cxn ang="0">
                    <a:pos x="180" y="167"/>
                  </a:cxn>
                  <a:cxn ang="0">
                    <a:pos x="159" y="167"/>
                  </a:cxn>
                  <a:cxn ang="0">
                    <a:pos x="112" y="182"/>
                  </a:cxn>
                  <a:cxn ang="0">
                    <a:pos x="103" y="172"/>
                  </a:cxn>
                  <a:cxn ang="0">
                    <a:pos x="90" y="167"/>
                  </a:cxn>
                  <a:cxn ang="0">
                    <a:pos x="86" y="152"/>
                  </a:cxn>
                  <a:cxn ang="0">
                    <a:pos x="60" y="142"/>
                  </a:cxn>
                  <a:cxn ang="0">
                    <a:pos x="47" y="147"/>
                  </a:cxn>
                  <a:cxn ang="0">
                    <a:pos x="30" y="137"/>
                  </a:cxn>
                  <a:cxn ang="0">
                    <a:pos x="22" y="117"/>
                  </a:cxn>
                  <a:cxn ang="0">
                    <a:pos x="0" y="112"/>
                  </a:cxn>
                  <a:cxn ang="0">
                    <a:pos x="0" y="81"/>
                  </a:cxn>
                  <a:cxn ang="0">
                    <a:pos x="18" y="46"/>
                  </a:cxn>
                  <a:cxn ang="0">
                    <a:pos x="39" y="36"/>
                  </a:cxn>
                  <a:cxn ang="0">
                    <a:pos x="47" y="0"/>
                  </a:cxn>
                  <a:cxn ang="0">
                    <a:pos x="47" y="10"/>
                  </a:cxn>
                  <a:cxn ang="0">
                    <a:pos x="56" y="10"/>
                  </a:cxn>
                  <a:cxn ang="0">
                    <a:pos x="52" y="15"/>
                  </a:cxn>
                  <a:cxn ang="0">
                    <a:pos x="60" y="15"/>
                  </a:cxn>
                  <a:cxn ang="0">
                    <a:pos x="65" y="25"/>
                  </a:cxn>
                  <a:cxn ang="0">
                    <a:pos x="69" y="25"/>
                  </a:cxn>
                  <a:cxn ang="0">
                    <a:pos x="77" y="36"/>
                  </a:cxn>
                  <a:cxn ang="0">
                    <a:pos x="90" y="36"/>
                  </a:cxn>
                  <a:cxn ang="0">
                    <a:pos x="95" y="36"/>
                  </a:cxn>
                  <a:cxn ang="0">
                    <a:pos x="103" y="36"/>
                  </a:cxn>
                  <a:cxn ang="0">
                    <a:pos x="125" y="36"/>
                  </a:cxn>
                  <a:cxn ang="0">
                    <a:pos x="142" y="51"/>
                  </a:cxn>
                  <a:cxn ang="0">
                    <a:pos x="154" y="51"/>
                  </a:cxn>
                  <a:cxn ang="0">
                    <a:pos x="159" y="56"/>
                  </a:cxn>
                  <a:cxn ang="0">
                    <a:pos x="167" y="46"/>
                  </a:cxn>
                  <a:cxn ang="0">
                    <a:pos x="172" y="51"/>
                  </a:cxn>
                  <a:cxn ang="0">
                    <a:pos x="180" y="41"/>
                  </a:cxn>
                  <a:cxn ang="0">
                    <a:pos x="189" y="46"/>
                  </a:cxn>
                  <a:cxn ang="0">
                    <a:pos x="189" y="36"/>
                  </a:cxn>
                  <a:cxn ang="0">
                    <a:pos x="197" y="36"/>
                  </a:cxn>
                  <a:cxn ang="0">
                    <a:pos x="197" y="25"/>
                  </a:cxn>
                  <a:cxn ang="0">
                    <a:pos x="202" y="25"/>
                  </a:cxn>
                  <a:cxn ang="0">
                    <a:pos x="202" y="30"/>
                  </a:cxn>
                  <a:cxn ang="0">
                    <a:pos x="206" y="20"/>
                  </a:cxn>
                  <a:cxn ang="0">
                    <a:pos x="214" y="15"/>
                  </a:cxn>
                  <a:cxn ang="0">
                    <a:pos x="214" y="56"/>
                  </a:cxn>
                  <a:cxn ang="0">
                    <a:pos x="214" y="157"/>
                  </a:cxn>
                </a:cxnLst>
                <a:rect l="0" t="0" r="r" b="b"/>
                <a:pathLst>
                  <a:path w="214" h="182">
                    <a:moveTo>
                      <a:pt x="214" y="157"/>
                    </a:moveTo>
                    <a:lnTo>
                      <a:pt x="197" y="162"/>
                    </a:lnTo>
                    <a:lnTo>
                      <a:pt x="193" y="167"/>
                    </a:lnTo>
                    <a:lnTo>
                      <a:pt x="180" y="167"/>
                    </a:lnTo>
                    <a:lnTo>
                      <a:pt x="159" y="167"/>
                    </a:lnTo>
                    <a:lnTo>
                      <a:pt x="112" y="182"/>
                    </a:lnTo>
                    <a:lnTo>
                      <a:pt x="103" y="172"/>
                    </a:lnTo>
                    <a:lnTo>
                      <a:pt x="90" y="167"/>
                    </a:lnTo>
                    <a:lnTo>
                      <a:pt x="86" y="152"/>
                    </a:lnTo>
                    <a:lnTo>
                      <a:pt x="60" y="142"/>
                    </a:lnTo>
                    <a:lnTo>
                      <a:pt x="47" y="147"/>
                    </a:lnTo>
                    <a:lnTo>
                      <a:pt x="30" y="137"/>
                    </a:lnTo>
                    <a:lnTo>
                      <a:pt x="22" y="117"/>
                    </a:lnTo>
                    <a:lnTo>
                      <a:pt x="0" y="112"/>
                    </a:lnTo>
                    <a:lnTo>
                      <a:pt x="0" y="81"/>
                    </a:lnTo>
                    <a:lnTo>
                      <a:pt x="18" y="46"/>
                    </a:lnTo>
                    <a:lnTo>
                      <a:pt x="39" y="36"/>
                    </a:lnTo>
                    <a:lnTo>
                      <a:pt x="47" y="0"/>
                    </a:lnTo>
                    <a:lnTo>
                      <a:pt x="47" y="10"/>
                    </a:lnTo>
                    <a:lnTo>
                      <a:pt x="56" y="10"/>
                    </a:lnTo>
                    <a:lnTo>
                      <a:pt x="52" y="15"/>
                    </a:lnTo>
                    <a:lnTo>
                      <a:pt x="60" y="15"/>
                    </a:lnTo>
                    <a:lnTo>
                      <a:pt x="65" y="25"/>
                    </a:lnTo>
                    <a:lnTo>
                      <a:pt x="69" y="25"/>
                    </a:lnTo>
                    <a:lnTo>
                      <a:pt x="77" y="36"/>
                    </a:lnTo>
                    <a:lnTo>
                      <a:pt x="90" y="36"/>
                    </a:lnTo>
                    <a:lnTo>
                      <a:pt x="95" y="36"/>
                    </a:lnTo>
                    <a:lnTo>
                      <a:pt x="103" y="36"/>
                    </a:lnTo>
                    <a:lnTo>
                      <a:pt x="125" y="36"/>
                    </a:lnTo>
                    <a:lnTo>
                      <a:pt x="142" y="51"/>
                    </a:lnTo>
                    <a:lnTo>
                      <a:pt x="154" y="51"/>
                    </a:lnTo>
                    <a:lnTo>
                      <a:pt x="159" y="56"/>
                    </a:lnTo>
                    <a:lnTo>
                      <a:pt x="167" y="46"/>
                    </a:lnTo>
                    <a:lnTo>
                      <a:pt x="172" y="51"/>
                    </a:lnTo>
                    <a:lnTo>
                      <a:pt x="180" y="41"/>
                    </a:lnTo>
                    <a:lnTo>
                      <a:pt x="189" y="46"/>
                    </a:lnTo>
                    <a:lnTo>
                      <a:pt x="189" y="36"/>
                    </a:lnTo>
                    <a:lnTo>
                      <a:pt x="197" y="36"/>
                    </a:lnTo>
                    <a:lnTo>
                      <a:pt x="197" y="25"/>
                    </a:lnTo>
                    <a:lnTo>
                      <a:pt x="202" y="25"/>
                    </a:lnTo>
                    <a:lnTo>
                      <a:pt x="202" y="30"/>
                    </a:lnTo>
                    <a:lnTo>
                      <a:pt x="206" y="20"/>
                    </a:lnTo>
                    <a:lnTo>
                      <a:pt x="214" y="15"/>
                    </a:lnTo>
                    <a:lnTo>
                      <a:pt x="214" y="56"/>
                    </a:lnTo>
                    <a:lnTo>
                      <a:pt x="214" y="157"/>
                    </a:lnTo>
                    <a:close/>
                  </a:path>
                </a:pathLst>
              </a:custGeom>
              <a:solidFill>
                <a:srgbClr val="FFFBC3"/>
              </a:solidFill>
              <a:ln w="6350">
                <a:solidFill>
                  <a:srgbClr val="000000"/>
                </a:solidFill>
                <a:prstDash val="solid"/>
                <a:round/>
                <a:headEnd/>
                <a:tailEnd/>
              </a:ln>
            </p:spPr>
            <p:txBody>
              <a:bodyPr/>
              <a:lstStyle/>
              <a:p>
                <a:endParaRPr lang="en-US" dirty="0"/>
              </a:p>
            </p:txBody>
          </p:sp>
          <p:sp>
            <p:nvSpPr>
              <p:cNvPr id="95" name="Freeform 1330">
                <a:extLst>
                  <a:ext uri="{FF2B5EF4-FFF2-40B4-BE49-F238E27FC236}">
                    <a16:creationId xmlns:a16="http://schemas.microsoft.com/office/drawing/2014/main" id="{CB5F8C6C-A345-8DA0-C33D-906F51FD077B}"/>
                  </a:ext>
                </a:extLst>
              </p:cNvPr>
              <p:cNvSpPr>
                <a:spLocks/>
              </p:cNvSpPr>
              <p:nvPr/>
            </p:nvSpPr>
            <p:spPr bwMode="auto">
              <a:xfrm>
                <a:off x="5645150" y="4651375"/>
                <a:ext cx="273050" cy="257175"/>
              </a:xfrm>
              <a:custGeom>
                <a:avLst/>
                <a:gdLst/>
                <a:ahLst/>
                <a:cxnLst>
                  <a:cxn ang="0">
                    <a:pos x="172" y="152"/>
                  </a:cxn>
                  <a:cxn ang="0">
                    <a:pos x="167" y="162"/>
                  </a:cxn>
                  <a:cxn ang="0">
                    <a:pos x="150" y="162"/>
                  </a:cxn>
                  <a:cxn ang="0">
                    <a:pos x="137" y="152"/>
                  </a:cxn>
                  <a:cxn ang="0">
                    <a:pos x="86" y="81"/>
                  </a:cxn>
                  <a:cxn ang="0">
                    <a:pos x="78" y="81"/>
                  </a:cxn>
                  <a:cxn ang="0">
                    <a:pos x="73" y="76"/>
                  </a:cxn>
                  <a:cxn ang="0">
                    <a:pos x="43" y="66"/>
                  </a:cxn>
                  <a:cxn ang="0">
                    <a:pos x="35" y="61"/>
                  </a:cxn>
                  <a:cxn ang="0">
                    <a:pos x="30" y="46"/>
                  </a:cxn>
                  <a:cxn ang="0">
                    <a:pos x="18" y="46"/>
                  </a:cxn>
                  <a:cxn ang="0">
                    <a:pos x="0" y="15"/>
                  </a:cxn>
                  <a:cxn ang="0">
                    <a:pos x="0" y="5"/>
                  </a:cxn>
                  <a:cxn ang="0">
                    <a:pos x="9" y="0"/>
                  </a:cxn>
                  <a:cxn ang="0">
                    <a:pos x="22" y="5"/>
                  </a:cxn>
                  <a:cxn ang="0">
                    <a:pos x="39" y="0"/>
                  </a:cxn>
                  <a:cxn ang="0">
                    <a:pos x="73" y="46"/>
                  </a:cxn>
                  <a:cxn ang="0">
                    <a:pos x="155" y="91"/>
                  </a:cxn>
                  <a:cxn ang="0">
                    <a:pos x="163" y="127"/>
                  </a:cxn>
                  <a:cxn ang="0">
                    <a:pos x="163" y="137"/>
                  </a:cxn>
                  <a:cxn ang="0">
                    <a:pos x="172" y="152"/>
                  </a:cxn>
                </a:cxnLst>
                <a:rect l="0" t="0" r="r" b="b"/>
                <a:pathLst>
                  <a:path w="172" h="162">
                    <a:moveTo>
                      <a:pt x="172" y="152"/>
                    </a:moveTo>
                    <a:lnTo>
                      <a:pt x="167" y="162"/>
                    </a:lnTo>
                    <a:lnTo>
                      <a:pt x="150" y="162"/>
                    </a:lnTo>
                    <a:lnTo>
                      <a:pt x="137" y="152"/>
                    </a:lnTo>
                    <a:lnTo>
                      <a:pt x="86" y="81"/>
                    </a:lnTo>
                    <a:lnTo>
                      <a:pt x="78" y="81"/>
                    </a:lnTo>
                    <a:lnTo>
                      <a:pt x="73" y="76"/>
                    </a:lnTo>
                    <a:lnTo>
                      <a:pt x="43" y="66"/>
                    </a:lnTo>
                    <a:lnTo>
                      <a:pt x="35" y="61"/>
                    </a:lnTo>
                    <a:lnTo>
                      <a:pt x="30" y="46"/>
                    </a:lnTo>
                    <a:lnTo>
                      <a:pt x="18" y="46"/>
                    </a:lnTo>
                    <a:lnTo>
                      <a:pt x="0" y="15"/>
                    </a:lnTo>
                    <a:lnTo>
                      <a:pt x="0" y="5"/>
                    </a:lnTo>
                    <a:lnTo>
                      <a:pt x="9" y="0"/>
                    </a:lnTo>
                    <a:lnTo>
                      <a:pt x="22" y="5"/>
                    </a:lnTo>
                    <a:lnTo>
                      <a:pt x="39" y="0"/>
                    </a:lnTo>
                    <a:lnTo>
                      <a:pt x="73" y="46"/>
                    </a:lnTo>
                    <a:lnTo>
                      <a:pt x="155" y="91"/>
                    </a:lnTo>
                    <a:lnTo>
                      <a:pt x="163" y="127"/>
                    </a:lnTo>
                    <a:lnTo>
                      <a:pt x="163" y="137"/>
                    </a:lnTo>
                    <a:lnTo>
                      <a:pt x="172" y="152"/>
                    </a:lnTo>
                    <a:close/>
                  </a:path>
                </a:pathLst>
              </a:custGeom>
              <a:solidFill>
                <a:srgbClr val="02DC00"/>
              </a:solidFill>
              <a:ln w="6350">
                <a:solidFill>
                  <a:srgbClr val="000000"/>
                </a:solidFill>
                <a:prstDash val="solid"/>
                <a:round/>
                <a:headEnd/>
                <a:tailEnd/>
              </a:ln>
            </p:spPr>
            <p:txBody>
              <a:bodyPr/>
              <a:lstStyle/>
              <a:p>
                <a:endParaRPr lang="en-US" dirty="0"/>
              </a:p>
            </p:txBody>
          </p:sp>
          <p:sp>
            <p:nvSpPr>
              <p:cNvPr id="96" name="Freeform 1331">
                <a:extLst>
                  <a:ext uri="{FF2B5EF4-FFF2-40B4-BE49-F238E27FC236}">
                    <a16:creationId xmlns:a16="http://schemas.microsoft.com/office/drawing/2014/main" id="{45700D04-8EC0-E98E-45A5-E0D71E0E5155}"/>
                  </a:ext>
                </a:extLst>
              </p:cNvPr>
              <p:cNvSpPr>
                <a:spLocks/>
              </p:cNvSpPr>
              <p:nvPr/>
            </p:nvSpPr>
            <p:spPr bwMode="auto">
              <a:xfrm>
                <a:off x="2682875" y="4659313"/>
                <a:ext cx="339725" cy="346075"/>
              </a:xfrm>
              <a:custGeom>
                <a:avLst/>
                <a:gdLst/>
                <a:ahLst/>
                <a:cxnLst>
                  <a:cxn ang="0">
                    <a:pos x="47" y="127"/>
                  </a:cxn>
                  <a:cxn ang="0">
                    <a:pos x="43" y="117"/>
                  </a:cxn>
                  <a:cxn ang="0">
                    <a:pos x="35" y="117"/>
                  </a:cxn>
                  <a:cxn ang="0">
                    <a:pos x="30" y="107"/>
                  </a:cxn>
                  <a:cxn ang="0">
                    <a:pos x="35" y="97"/>
                  </a:cxn>
                  <a:cxn ang="0">
                    <a:pos x="52" y="97"/>
                  </a:cxn>
                  <a:cxn ang="0">
                    <a:pos x="52" y="92"/>
                  </a:cxn>
                  <a:cxn ang="0">
                    <a:pos x="39" y="92"/>
                  </a:cxn>
                  <a:cxn ang="0">
                    <a:pos x="17" y="97"/>
                  </a:cxn>
                  <a:cxn ang="0">
                    <a:pos x="0" y="81"/>
                  </a:cxn>
                  <a:cxn ang="0">
                    <a:pos x="9" y="66"/>
                  </a:cxn>
                  <a:cxn ang="0">
                    <a:pos x="52" y="51"/>
                  </a:cxn>
                  <a:cxn ang="0">
                    <a:pos x="94" y="26"/>
                  </a:cxn>
                  <a:cxn ang="0">
                    <a:pos x="124" y="10"/>
                  </a:cxn>
                  <a:cxn ang="0">
                    <a:pos x="137" y="0"/>
                  </a:cxn>
                  <a:cxn ang="0">
                    <a:pos x="176" y="10"/>
                  </a:cxn>
                  <a:cxn ang="0">
                    <a:pos x="176" y="31"/>
                  </a:cxn>
                  <a:cxn ang="0">
                    <a:pos x="210" y="71"/>
                  </a:cxn>
                  <a:cxn ang="0">
                    <a:pos x="214" y="137"/>
                  </a:cxn>
                  <a:cxn ang="0">
                    <a:pos x="193" y="147"/>
                  </a:cxn>
                  <a:cxn ang="0">
                    <a:pos x="154" y="162"/>
                  </a:cxn>
                  <a:cxn ang="0">
                    <a:pos x="133" y="193"/>
                  </a:cxn>
                  <a:cxn ang="0">
                    <a:pos x="116" y="193"/>
                  </a:cxn>
                  <a:cxn ang="0">
                    <a:pos x="112" y="198"/>
                  </a:cxn>
                  <a:cxn ang="0">
                    <a:pos x="103" y="193"/>
                  </a:cxn>
                  <a:cxn ang="0">
                    <a:pos x="99" y="203"/>
                  </a:cxn>
                  <a:cxn ang="0">
                    <a:pos x="94" y="198"/>
                  </a:cxn>
                  <a:cxn ang="0">
                    <a:pos x="86" y="198"/>
                  </a:cxn>
                  <a:cxn ang="0">
                    <a:pos x="82" y="193"/>
                  </a:cxn>
                  <a:cxn ang="0">
                    <a:pos x="69" y="208"/>
                  </a:cxn>
                  <a:cxn ang="0">
                    <a:pos x="64" y="218"/>
                  </a:cxn>
                  <a:cxn ang="0">
                    <a:pos x="60" y="213"/>
                  </a:cxn>
                  <a:cxn ang="0">
                    <a:pos x="56" y="198"/>
                  </a:cxn>
                  <a:cxn ang="0">
                    <a:pos x="52" y="198"/>
                  </a:cxn>
                  <a:cxn ang="0">
                    <a:pos x="52" y="208"/>
                  </a:cxn>
                  <a:cxn ang="0">
                    <a:pos x="47" y="218"/>
                  </a:cxn>
                  <a:cxn ang="0">
                    <a:pos x="39" y="208"/>
                  </a:cxn>
                  <a:cxn ang="0">
                    <a:pos x="35" y="188"/>
                  </a:cxn>
                  <a:cxn ang="0">
                    <a:pos x="30" y="178"/>
                  </a:cxn>
                  <a:cxn ang="0">
                    <a:pos x="43" y="183"/>
                  </a:cxn>
                  <a:cxn ang="0">
                    <a:pos x="39" y="168"/>
                  </a:cxn>
                  <a:cxn ang="0">
                    <a:pos x="35" y="162"/>
                  </a:cxn>
                  <a:cxn ang="0">
                    <a:pos x="26" y="162"/>
                  </a:cxn>
                  <a:cxn ang="0">
                    <a:pos x="17" y="152"/>
                  </a:cxn>
                  <a:cxn ang="0">
                    <a:pos x="13" y="147"/>
                  </a:cxn>
                  <a:cxn ang="0">
                    <a:pos x="17" y="147"/>
                  </a:cxn>
                  <a:cxn ang="0">
                    <a:pos x="35" y="142"/>
                  </a:cxn>
                  <a:cxn ang="0">
                    <a:pos x="47" y="127"/>
                  </a:cxn>
                </a:cxnLst>
                <a:rect l="0" t="0" r="r" b="b"/>
                <a:pathLst>
                  <a:path w="214" h="218">
                    <a:moveTo>
                      <a:pt x="47" y="127"/>
                    </a:moveTo>
                    <a:lnTo>
                      <a:pt x="43" y="117"/>
                    </a:lnTo>
                    <a:lnTo>
                      <a:pt x="35" y="117"/>
                    </a:lnTo>
                    <a:lnTo>
                      <a:pt x="30" y="107"/>
                    </a:lnTo>
                    <a:lnTo>
                      <a:pt x="35" y="97"/>
                    </a:lnTo>
                    <a:lnTo>
                      <a:pt x="52" y="97"/>
                    </a:lnTo>
                    <a:lnTo>
                      <a:pt x="52" y="92"/>
                    </a:lnTo>
                    <a:lnTo>
                      <a:pt x="39" y="92"/>
                    </a:lnTo>
                    <a:lnTo>
                      <a:pt x="17" y="97"/>
                    </a:lnTo>
                    <a:lnTo>
                      <a:pt x="0" y="81"/>
                    </a:lnTo>
                    <a:lnTo>
                      <a:pt x="9" y="66"/>
                    </a:lnTo>
                    <a:lnTo>
                      <a:pt x="52" y="51"/>
                    </a:lnTo>
                    <a:lnTo>
                      <a:pt x="94" y="26"/>
                    </a:lnTo>
                    <a:lnTo>
                      <a:pt x="124" y="10"/>
                    </a:lnTo>
                    <a:lnTo>
                      <a:pt x="137" y="0"/>
                    </a:lnTo>
                    <a:lnTo>
                      <a:pt x="176" y="10"/>
                    </a:lnTo>
                    <a:lnTo>
                      <a:pt x="176" y="31"/>
                    </a:lnTo>
                    <a:lnTo>
                      <a:pt x="210" y="71"/>
                    </a:lnTo>
                    <a:lnTo>
                      <a:pt x="214" y="137"/>
                    </a:lnTo>
                    <a:lnTo>
                      <a:pt x="193" y="147"/>
                    </a:lnTo>
                    <a:lnTo>
                      <a:pt x="154" y="162"/>
                    </a:lnTo>
                    <a:lnTo>
                      <a:pt x="133" y="193"/>
                    </a:lnTo>
                    <a:lnTo>
                      <a:pt x="116" y="193"/>
                    </a:lnTo>
                    <a:lnTo>
                      <a:pt x="112" y="198"/>
                    </a:lnTo>
                    <a:lnTo>
                      <a:pt x="103" y="193"/>
                    </a:lnTo>
                    <a:lnTo>
                      <a:pt x="99" y="203"/>
                    </a:lnTo>
                    <a:lnTo>
                      <a:pt x="94" y="198"/>
                    </a:lnTo>
                    <a:lnTo>
                      <a:pt x="86" y="198"/>
                    </a:lnTo>
                    <a:lnTo>
                      <a:pt x="82" y="193"/>
                    </a:lnTo>
                    <a:lnTo>
                      <a:pt x="69" y="208"/>
                    </a:lnTo>
                    <a:lnTo>
                      <a:pt x="64" y="218"/>
                    </a:lnTo>
                    <a:lnTo>
                      <a:pt x="60" y="213"/>
                    </a:lnTo>
                    <a:lnTo>
                      <a:pt x="56" y="198"/>
                    </a:lnTo>
                    <a:lnTo>
                      <a:pt x="52" y="198"/>
                    </a:lnTo>
                    <a:lnTo>
                      <a:pt x="52" y="208"/>
                    </a:lnTo>
                    <a:lnTo>
                      <a:pt x="47" y="218"/>
                    </a:lnTo>
                    <a:lnTo>
                      <a:pt x="39" y="208"/>
                    </a:lnTo>
                    <a:lnTo>
                      <a:pt x="35" y="188"/>
                    </a:lnTo>
                    <a:lnTo>
                      <a:pt x="30" y="178"/>
                    </a:lnTo>
                    <a:lnTo>
                      <a:pt x="43" y="183"/>
                    </a:lnTo>
                    <a:lnTo>
                      <a:pt x="39" y="168"/>
                    </a:lnTo>
                    <a:lnTo>
                      <a:pt x="35" y="162"/>
                    </a:lnTo>
                    <a:lnTo>
                      <a:pt x="26" y="162"/>
                    </a:lnTo>
                    <a:lnTo>
                      <a:pt x="17" y="152"/>
                    </a:lnTo>
                    <a:lnTo>
                      <a:pt x="13" y="147"/>
                    </a:lnTo>
                    <a:lnTo>
                      <a:pt x="17" y="147"/>
                    </a:lnTo>
                    <a:lnTo>
                      <a:pt x="35" y="142"/>
                    </a:lnTo>
                    <a:lnTo>
                      <a:pt x="47" y="127"/>
                    </a:lnTo>
                    <a:close/>
                  </a:path>
                </a:pathLst>
              </a:custGeom>
              <a:solidFill>
                <a:srgbClr val="FFFBC3"/>
              </a:solidFill>
              <a:ln w="6350">
                <a:solidFill>
                  <a:srgbClr val="000000"/>
                </a:solidFill>
                <a:prstDash val="solid"/>
                <a:round/>
                <a:headEnd/>
                <a:tailEnd/>
              </a:ln>
            </p:spPr>
            <p:txBody>
              <a:bodyPr/>
              <a:lstStyle/>
              <a:p>
                <a:endParaRPr lang="en-US" dirty="0"/>
              </a:p>
            </p:txBody>
          </p:sp>
          <p:sp>
            <p:nvSpPr>
              <p:cNvPr id="97" name="Freeform 1332">
                <a:extLst>
                  <a:ext uri="{FF2B5EF4-FFF2-40B4-BE49-F238E27FC236}">
                    <a16:creationId xmlns:a16="http://schemas.microsoft.com/office/drawing/2014/main" id="{C529F2EA-3649-6A60-A006-A5A6AAED3260}"/>
                  </a:ext>
                </a:extLst>
              </p:cNvPr>
              <p:cNvSpPr>
                <a:spLocks/>
              </p:cNvSpPr>
              <p:nvPr/>
            </p:nvSpPr>
            <p:spPr bwMode="auto">
              <a:xfrm>
                <a:off x="3505200" y="4675188"/>
                <a:ext cx="41275" cy="33337"/>
              </a:xfrm>
              <a:custGeom>
                <a:avLst/>
                <a:gdLst/>
                <a:ahLst/>
                <a:cxnLst>
                  <a:cxn ang="0">
                    <a:pos x="26" y="6"/>
                  </a:cxn>
                  <a:cxn ang="0">
                    <a:pos x="26" y="21"/>
                  </a:cxn>
                  <a:cxn ang="0">
                    <a:pos x="4" y="16"/>
                  </a:cxn>
                  <a:cxn ang="0">
                    <a:pos x="0" y="0"/>
                  </a:cxn>
                  <a:cxn ang="0">
                    <a:pos x="9" y="0"/>
                  </a:cxn>
                  <a:cxn ang="0">
                    <a:pos x="26" y="6"/>
                  </a:cxn>
                </a:cxnLst>
                <a:rect l="0" t="0" r="r" b="b"/>
                <a:pathLst>
                  <a:path w="26" h="21">
                    <a:moveTo>
                      <a:pt x="26" y="6"/>
                    </a:moveTo>
                    <a:lnTo>
                      <a:pt x="26" y="21"/>
                    </a:lnTo>
                    <a:lnTo>
                      <a:pt x="4" y="16"/>
                    </a:lnTo>
                    <a:lnTo>
                      <a:pt x="0" y="0"/>
                    </a:lnTo>
                    <a:lnTo>
                      <a:pt x="9" y="0"/>
                    </a:lnTo>
                    <a:lnTo>
                      <a:pt x="26" y="6"/>
                    </a:lnTo>
                    <a:close/>
                  </a:path>
                </a:pathLst>
              </a:custGeom>
              <a:solidFill>
                <a:srgbClr val="FFFBC3"/>
              </a:solidFill>
              <a:ln w="6350">
                <a:solidFill>
                  <a:srgbClr val="000000"/>
                </a:solidFill>
                <a:prstDash val="solid"/>
                <a:round/>
                <a:headEnd/>
                <a:tailEnd/>
              </a:ln>
            </p:spPr>
            <p:txBody>
              <a:bodyPr/>
              <a:lstStyle/>
              <a:p>
                <a:endParaRPr lang="en-US" dirty="0"/>
              </a:p>
            </p:txBody>
          </p:sp>
          <p:sp>
            <p:nvSpPr>
              <p:cNvPr id="98" name="Freeform 1333">
                <a:extLst>
                  <a:ext uri="{FF2B5EF4-FFF2-40B4-BE49-F238E27FC236}">
                    <a16:creationId xmlns:a16="http://schemas.microsoft.com/office/drawing/2014/main" id="{36D37A5B-47F0-CDFA-112D-D5A6C6F9A1EE}"/>
                  </a:ext>
                </a:extLst>
              </p:cNvPr>
              <p:cNvSpPr>
                <a:spLocks/>
              </p:cNvSpPr>
              <p:nvPr/>
            </p:nvSpPr>
            <p:spPr bwMode="auto">
              <a:xfrm>
                <a:off x="1704975" y="4684713"/>
                <a:ext cx="523875" cy="361950"/>
              </a:xfrm>
              <a:custGeom>
                <a:avLst/>
                <a:gdLst/>
                <a:ahLst/>
                <a:cxnLst>
                  <a:cxn ang="0">
                    <a:pos x="330" y="55"/>
                  </a:cxn>
                  <a:cxn ang="0">
                    <a:pos x="300" y="65"/>
                  </a:cxn>
                  <a:cxn ang="0">
                    <a:pos x="308" y="91"/>
                  </a:cxn>
                  <a:cxn ang="0">
                    <a:pos x="287" y="96"/>
                  </a:cxn>
                  <a:cxn ang="0">
                    <a:pos x="274" y="106"/>
                  </a:cxn>
                  <a:cxn ang="0">
                    <a:pos x="278" y="111"/>
                  </a:cxn>
                  <a:cxn ang="0">
                    <a:pos x="304" y="121"/>
                  </a:cxn>
                  <a:cxn ang="0">
                    <a:pos x="308" y="126"/>
                  </a:cxn>
                  <a:cxn ang="0">
                    <a:pos x="304" y="136"/>
                  </a:cxn>
                  <a:cxn ang="0">
                    <a:pos x="274" y="152"/>
                  </a:cxn>
                  <a:cxn ang="0">
                    <a:pos x="244" y="157"/>
                  </a:cxn>
                  <a:cxn ang="0">
                    <a:pos x="218" y="167"/>
                  </a:cxn>
                  <a:cxn ang="0">
                    <a:pos x="214" y="172"/>
                  </a:cxn>
                  <a:cxn ang="0">
                    <a:pos x="227" y="182"/>
                  </a:cxn>
                  <a:cxn ang="0">
                    <a:pos x="205" y="197"/>
                  </a:cxn>
                  <a:cxn ang="0">
                    <a:pos x="205" y="182"/>
                  </a:cxn>
                  <a:cxn ang="0">
                    <a:pos x="167" y="192"/>
                  </a:cxn>
                  <a:cxn ang="0">
                    <a:pos x="115" y="228"/>
                  </a:cxn>
                  <a:cxn ang="0">
                    <a:pos x="107" y="222"/>
                  </a:cxn>
                  <a:cxn ang="0">
                    <a:pos x="98" y="207"/>
                  </a:cxn>
                  <a:cxn ang="0">
                    <a:pos x="64" y="212"/>
                  </a:cxn>
                  <a:cxn ang="0">
                    <a:pos x="51" y="187"/>
                  </a:cxn>
                  <a:cxn ang="0">
                    <a:pos x="30" y="152"/>
                  </a:cxn>
                  <a:cxn ang="0">
                    <a:pos x="8" y="131"/>
                  </a:cxn>
                  <a:cxn ang="0">
                    <a:pos x="0" y="111"/>
                  </a:cxn>
                  <a:cxn ang="0">
                    <a:pos x="4" y="106"/>
                  </a:cxn>
                  <a:cxn ang="0">
                    <a:pos x="13" y="106"/>
                  </a:cxn>
                  <a:cxn ang="0">
                    <a:pos x="17" y="96"/>
                  </a:cxn>
                  <a:cxn ang="0">
                    <a:pos x="34" y="91"/>
                  </a:cxn>
                  <a:cxn ang="0">
                    <a:pos x="34" y="86"/>
                  </a:cxn>
                  <a:cxn ang="0">
                    <a:pos x="51" y="86"/>
                  </a:cxn>
                  <a:cxn ang="0">
                    <a:pos x="68" y="76"/>
                  </a:cxn>
                  <a:cxn ang="0">
                    <a:pos x="81" y="50"/>
                  </a:cxn>
                  <a:cxn ang="0">
                    <a:pos x="98" y="55"/>
                  </a:cxn>
                  <a:cxn ang="0">
                    <a:pos x="115" y="76"/>
                  </a:cxn>
                  <a:cxn ang="0">
                    <a:pos x="167" y="76"/>
                  </a:cxn>
                  <a:cxn ang="0">
                    <a:pos x="193" y="55"/>
                  </a:cxn>
                  <a:cxn ang="0">
                    <a:pos x="197" y="45"/>
                  </a:cxn>
                  <a:cxn ang="0">
                    <a:pos x="205" y="45"/>
                  </a:cxn>
                  <a:cxn ang="0">
                    <a:pos x="240" y="30"/>
                  </a:cxn>
                  <a:cxn ang="0">
                    <a:pos x="248" y="15"/>
                  </a:cxn>
                  <a:cxn ang="0">
                    <a:pos x="261" y="0"/>
                  </a:cxn>
                  <a:cxn ang="0">
                    <a:pos x="287" y="25"/>
                  </a:cxn>
                  <a:cxn ang="0">
                    <a:pos x="330" y="55"/>
                  </a:cxn>
                </a:cxnLst>
                <a:rect l="0" t="0" r="r" b="b"/>
                <a:pathLst>
                  <a:path w="330" h="228">
                    <a:moveTo>
                      <a:pt x="330" y="55"/>
                    </a:moveTo>
                    <a:lnTo>
                      <a:pt x="300" y="65"/>
                    </a:lnTo>
                    <a:lnTo>
                      <a:pt x="308" y="91"/>
                    </a:lnTo>
                    <a:lnTo>
                      <a:pt x="287" y="96"/>
                    </a:lnTo>
                    <a:lnTo>
                      <a:pt x="274" y="106"/>
                    </a:lnTo>
                    <a:lnTo>
                      <a:pt x="278" y="111"/>
                    </a:lnTo>
                    <a:lnTo>
                      <a:pt x="304" y="121"/>
                    </a:lnTo>
                    <a:lnTo>
                      <a:pt x="308" y="126"/>
                    </a:lnTo>
                    <a:lnTo>
                      <a:pt x="304" y="136"/>
                    </a:lnTo>
                    <a:lnTo>
                      <a:pt x="274" y="152"/>
                    </a:lnTo>
                    <a:lnTo>
                      <a:pt x="244" y="157"/>
                    </a:lnTo>
                    <a:lnTo>
                      <a:pt x="218" y="167"/>
                    </a:lnTo>
                    <a:lnTo>
                      <a:pt x="214" y="172"/>
                    </a:lnTo>
                    <a:lnTo>
                      <a:pt x="227" y="182"/>
                    </a:lnTo>
                    <a:lnTo>
                      <a:pt x="205" y="197"/>
                    </a:lnTo>
                    <a:lnTo>
                      <a:pt x="205" y="182"/>
                    </a:lnTo>
                    <a:lnTo>
                      <a:pt x="167" y="192"/>
                    </a:lnTo>
                    <a:lnTo>
                      <a:pt x="115" y="228"/>
                    </a:lnTo>
                    <a:lnTo>
                      <a:pt x="107" y="222"/>
                    </a:lnTo>
                    <a:lnTo>
                      <a:pt x="98" y="207"/>
                    </a:lnTo>
                    <a:lnTo>
                      <a:pt x="64" y="212"/>
                    </a:lnTo>
                    <a:lnTo>
                      <a:pt x="51" y="187"/>
                    </a:lnTo>
                    <a:lnTo>
                      <a:pt x="30" y="152"/>
                    </a:lnTo>
                    <a:lnTo>
                      <a:pt x="8" y="131"/>
                    </a:lnTo>
                    <a:lnTo>
                      <a:pt x="0" y="111"/>
                    </a:lnTo>
                    <a:lnTo>
                      <a:pt x="4" y="106"/>
                    </a:lnTo>
                    <a:lnTo>
                      <a:pt x="13" y="106"/>
                    </a:lnTo>
                    <a:lnTo>
                      <a:pt x="17" y="96"/>
                    </a:lnTo>
                    <a:lnTo>
                      <a:pt x="34" y="91"/>
                    </a:lnTo>
                    <a:lnTo>
                      <a:pt x="34" y="86"/>
                    </a:lnTo>
                    <a:lnTo>
                      <a:pt x="51" y="86"/>
                    </a:lnTo>
                    <a:lnTo>
                      <a:pt x="68" y="76"/>
                    </a:lnTo>
                    <a:lnTo>
                      <a:pt x="81" y="50"/>
                    </a:lnTo>
                    <a:lnTo>
                      <a:pt x="98" y="55"/>
                    </a:lnTo>
                    <a:lnTo>
                      <a:pt x="115" y="76"/>
                    </a:lnTo>
                    <a:lnTo>
                      <a:pt x="167" y="76"/>
                    </a:lnTo>
                    <a:lnTo>
                      <a:pt x="193" y="55"/>
                    </a:lnTo>
                    <a:lnTo>
                      <a:pt x="197" y="45"/>
                    </a:lnTo>
                    <a:lnTo>
                      <a:pt x="205" y="45"/>
                    </a:lnTo>
                    <a:lnTo>
                      <a:pt x="240" y="30"/>
                    </a:lnTo>
                    <a:lnTo>
                      <a:pt x="248" y="15"/>
                    </a:lnTo>
                    <a:lnTo>
                      <a:pt x="261" y="0"/>
                    </a:lnTo>
                    <a:lnTo>
                      <a:pt x="287" y="25"/>
                    </a:lnTo>
                    <a:lnTo>
                      <a:pt x="330" y="55"/>
                    </a:lnTo>
                    <a:close/>
                  </a:path>
                </a:pathLst>
              </a:custGeom>
              <a:solidFill>
                <a:srgbClr val="FFFBC3"/>
              </a:solidFill>
              <a:ln w="6350">
                <a:solidFill>
                  <a:srgbClr val="000000"/>
                </a:solidFill>
                <a:prstDash val="solid"/>
                <a:round/>
                <a:headEnd/>
                <a:tailEnd/>
              </a:ln>
            </p:spPr>
            <p:txBody>
              <a:bodyPr/>
              <a:lstStyle/>
              <a:p>
                <a:endParaRPr lang="en-US" dirty="0"/>
              </a:p>
            </p:txBody>
          </p:sp>
          <p:sp>
            <p:nvSpPr>
              <p:cNvPr id="99" name="Freeform 1334">
                <a:extLst>
                  <a:ext uri="{FF2B5EF4-FFF2-40B4-BE49-F238E27FC236}">
                    <a16:creationId xmlns:a16="http://schemas.microsoft.com/office/drawing/2014/main" id="{29D56F04-6E7A-4A29-A31A-C1C11B362A74}"/>
                  </a:ext>
                </a:extLst>
              </p:cNvPr>
              <p:cNvSpPr>
                <a:spLocks/>
              </p:cNvSpPr>
              <p:nvPr/>
            </p:nvSpPr>
            <p:spPr bwMode="auto">
              <a:xfrm>
                <a:off x="5143500" y="4692650"/>
                <a:ext cx="325438" cy="296863"/>
              </a:xfrm>
              <a:custGeom>
                <a:avLst/>
                <a:gdLst/>
                <a:ahLst/>
                <a:cxnLst>
                  <a:cxn ang="0">
                    <a:pos x="120" y="121"/>
                  </a:cxn>
                  <a:cxn ang="0">
                    <a:pos x="102" y="126"/>
                  </a:cxn>
                  <a:cxn ang="0">
                    <a:pos x="4" y="187"/>
                  </a:cxn>
                  <a:cxn ang="0">
                    <a:pos x="0" y="91"/>
                  </a:cxn>
                  <a:cxn ang="0">
                    <a:pos x="8" y="91"/>
                  </a:cxn>
                  <a:cxn ang="0">
                    <a:pos x="13" y="86"/>
                  </a:cxn>
                  <a:cxn ang="0">
                    <a:pos x="30" y="86"/>
                  </a:cxn>
                  <a:cxn ang="0">
                    <a:pos x="34" y="65"/>
                  </a:cxn>
                  <a:cxn ang="0">
                    <a:pos x="8" y="45"/>
                  </a:cxn>
                  <a:cxn ang="0">
                    <a:pos x="30" y="10"/>
                  </a:cxn>
                  <a:cxn ang="0">
                    <a:pos x="38" y="10"/>
                  </a:cxn>
                  <a:cxn ang="0">
                    <a:pos x="43" y="20"/>
                  </a:cxn>
                  <a:cxn ang="0">
                    <a:pos x="38" y="25"/>
                  </a:cxn>
                  <a:cxn ang="0">
                    <a:pos x="47" y="30"/>
                  </a:cxn>
                  <a:cxn ang="0">
                    <a:pos x="55" y="35"/>
                  </a:cxn>
                  <a:cxn ang="0">
                    <a:pos x="73" y="20"/>
                  </a:cxn>
                  <a:cxn ang="0">
                    <a:pos x="64" y="10"/>
                  </a:cxn>
                  <a:cxn ang="0">
                    <a:pos x="60" y="5"/>
                  </a:cxn>
                  <a:cxn ang="0">
                    <a:pos x="73" y="5"/>
                  </a:cxn>
                  <a:cxn ang="0">
                    <a:pos x="81" y="0"/>
                  </a:cxn>
                  <a:cxn ang="0">
                    <a:pos x="90" y="5"/>
                  </a:cxn>
                  <a:cxn ang="0">
                    <a:pos x="102" y="15"/>
                  </a:cxn>
                  <a:cxn ang="0">
                    <a:pos x="111" y="10"/>
                  </a:cxn>
                  <a:cxn ang="0">
                    <a:pos x="132" y="10"/>
                  </a:cxn>
                  <a:cxn ang="0">
                    <a:pos x="150" y="5"/>
                  </a:cxn>
                  <a:cxn ang="0">
                    <a:pos x="158" y="30"/>
                  </a:cxn>
                  <a:cxn ang="0">
                    <a:pos x="184" y="10"/>
                  </a:cxn>
                  <a:cxn ang="0">
                    <a:pos x="197" y="15"/>
                  </a:cxn>
                  <a:cxn ang="0">
                    <a:pos x="205" y="40"/>
                  </a:cxn>
                  <a:cxn ang="0">
                    <a:pos x="188" y="55"/>
                  </a:cxn>
                  <a:cxn ang="0">
                    <a:pos x="184" y="71"/>
                  </a:cxn>
                  <a:cxn ang="0">
                    <a:pos x="158" y="76"/>
                  </a:cxn>
                  <a:cxn ang="0">
                    <a:pos x="120" y="121"/>
                  </a:cxn>
                </a:cxnLst>
                <a:rect l="0" t="0" r="r" b="b"/>
                <a:pathLst>
                  <a:path w="205" h="187">
                    <a:moveTo>
                      <a:pt x="120" y="121"/>
                    </a:moveTo>
                    <a:lnTo>
                      <a:pt x="102" y="126"/>
                    </a:lnTo>
                    <a:lnTo>
                      <a:pt x="4" y="187"/>
                    </a:lnTo>
                    <a:lnTo>
                      <a:pt x="0" y="91"/>
                    </a:lnTo>
                    <a:lnTo>
                      <a:pt x="8" y="91"/>
                    </a:lnTo>
                    <a:lnTo>
                      <a:pt x="13" y="86"/>
                    </a:lnTo>
                    <a:lnTo>
                      <a:pt x="30" y="86"/>
                    </a:lnTo>
                    <a:lnTo>
                      <a:pt x="34" y="65"/>
                    </a:lnTo>
                    <a:lnTo>
                      <a:pt x="8" y="45"/>
                    </a:lnTo>
                    <a:lnTo>
                      <a:pt x="30" y="10"/>
                    </a:lnTo>
                    <a:lnTo>
                      <a:pt x="38" y="10"/>
                    </a:lnTo>
                    <a:lnTo>
                      <a:pt x="43" y="20"/>
                    </a:lnTo>
                    <a:lnTo>
                      <a:pt x="38" y="25"/>
                    </a:lnTo>
                    <a:lnTo>
                      <a:pt x="47" y="30"/>
                    </a:lnTo>
                    <a:lnTo>
                      <a:pt x="55" y="35"/>
                    </a:lnTo>
                    <a:lnTo>
                      <a:pt x="73" y="20"/>
                    </a:lnTo>
                    <a:lnTo>
                      <a:pt x="64" y="10"/>
                    </a:lnTo>
                    <a:lnTo>
                      <a:pt x="60" y="5"/>
                    </a:lnTo>
                    <a:lnTo>
                      <a:pt x="73" y="5"/>
                    </a:lnTo>
                    <a:lnTo>
                      <a:pt x="81" y="0"/>
                    </a:lnTo>
                    <a:lnTo>
                      <a:pt x="90" y="5"/>
                    </a:lnTo>
                    <a:lnTo>
                      <a:pt x="102" y="15"/>
                    </a:lnTo>
                    <a:lnTo>
                      <a:pt x="111" y="10"/>
                    </a:lnTo>
                    <a:lnTo>
                      <a:pt x="132" y="10"/>
                    </a:lnTo>
                    <a:lnTo>
                      <a:pt x="150" y="5"/>
                    </a:lnTo>
                    <a:lnTo>
                      <a:pt x="158" y="30"/>
                    </a:lnTo>
                    <a:lnTo>
                      <a:pt x="184" y="10"/>
                    </a:lnTo>
                    <a:lnTo>
                      <a:pt x="197" y="15"/>
                    </a:lnTo>
                    <a:lnTo>
                      <a:pt x="205" y="40"/>
                    </a:lnTo>
                    <a:lnTo>
                      <a:pt x="188" y="55"/>
                    </a:lnTo>
                    <a:lnTo>
                      <a:pt x="184" y="71"/>
                    </a:lnTo>
                    <a:lnTo>
                      <a:pt x="158" y="76"/>
                    </a:lnTo>
                    <a:lnTo>
                      <a:pt x="120" y="121"/>
                    </a:lnTo>
                    <a:close/>
                  </a:path>
                </a:pathLst>
              </a:custGeom>
              <a:solidFill>
                <a:srgbClr val="FFFF00"/>
              </a:solidFill>
              <a:ln w="6350">
                <a:solidFill>
                  <a:srgbClr val="000000"/>
                </a:solidFill>
                <a:prstDash val="solid"/>
                <a:round/>
                <a:headEnd/>
                <a:tailEnd/>
              </a:ln>
            </p:spPr>
            <p:txBody>
              <a:bodyPr/>
              <a:lstStyle/>
              <a:p>
                <a:endParaRPr lang="en-US" dirty="0"/>
              </a:p>
            </p:txBody>
          </p:sp>
          <p:sp>
            <p:nvSpPr>
              <p:cNvPr id="100" name="Freeform 1335">
                <a:extLst>
                  <a:ext uri="{FF2B5EF4-FFF2-40B4-BE49-F238E27FC236}">
                    <a16:creationId xmlns:a16="http://schemas.microsoft.com/office/drawing/2014/main" id="{634F48D1-BF69-FD4A-DB4A-9AF1012761D5}"/>
                  </a:ext>
                </a:extLst>
              </p:cNvPr>
              <p:cNvSpPr>
                <a:spLocks/>
              </p:cNvSpPr>
              <p:nvPr/>
            </p:nvSpPr>
            <p:spPr bwMode="auto">
              <a:xfrm>
                <a:off x="3152775" y="4692650"/>
                <a:ext cx="87313" cy="95250"/>
              </a:xfrm>
              <a:custGeom>
                <a:avLst/>
                <a:gdLst/>
                <a:ahLst/>
                <a:cxnLst>
                  <a:cxn ang="0">
                    <a:pos x="55" y="45"/>
                  </a:cxn>
                  <a:cxn ang="0">
                    <a:pos x="47" y="55"/>
                  </a:cxn>
                  <a:cxn ang="0">
                    <a:pos x="38" y="60"/>
                  </a:cxn>
                  <a:cxn ang="0">
                    <a:pos x="25" y="55"/>
                  </a:cxn>
                  <a:cxn ang="0">
                    <a:pos x="12" y="45"/>
                  </a:cxn>
                  <a:cxn ang="0">
                    <a:pos x="4" y="45"/>
                  </a:cxn>
                  <a:cxn ang="0">
                    <a:pos x="8" y="30"/>
                  </a:cxn>
                  <a:cxn ang="0">
                    <a:pos x="0" y="30"/>
                  </a:cxn>
                  <a:cxn ang="0">
                    <a:pos x="0" y="25"/>
                  </a:cxn>
                  <a:cxn ang="0">
                    <a:pos x="0" y="10"/>
                  </a:cxn>
                  <a:cxn ang="0">
                    <a:pos x="34" y="0"/>
                  </a:cxn>
                  <a:cxn ang="0">
                    <a:pos x="55" y="20"/>
                  </a:cxn>
                  <a:cxn ang="0">
                    <a:pos x="51" y="25"/>
                  </a:cxn>
                  <a:cxn ang="0">
                    <a:pos x="55" y="45"/>
                  </a:cxn>
                </a:cxnLst>
                <a:rect l="0" t="0" r="r" b="b"/>
                <a:pathLst>
                  <a:path w="55" h="60">
                    <a:moveTo>
                      <a:pt x="55" y="45"/>
                    </a:moveTo>
                    <a:lnTo>
                      <a:pt x="47" y="55"/>
                    </a:lnTo>
                    <a:lnTo>
                      <a:pt x="38" y="60"/>
                    </a:lnTo>
                    <a:lnTo>
                      <a:pt x="25" y="55"/>
                    </a:lnTo>
                    <a:lnTo>
                      <a:pt x="12" y="45"/>
                    </a:lnTo>
                    <a:lnTo>
                      <a:pt x="4" y="45"/>
                    </a:lnTo>
                    <a:lnTo>
                      <a:pt x="8" y="30"/>
                    </a:lnTo>
                    <a:lnTo>
                      <a:pt x="0" y="30"/>
                    </a:lnTo>
                    <a:lnTo>
                      <a:pt x="0" y="25"/>
                    </a:lnTo>
                    <a:lnTo>
                      <a:pt x="0" y="10"/>
                    </a:lnTo>
                    <a:lnTo>
                      <a:pt x="34" y="0"/>
                    </a:lnTo>
                    <a:lnTo>
                      <a:pt x="55" y="20"/>
                    </a:lnTo>
                    <a:lnTo>
                      <a:pt x="51" y="25"/>
                    </a:lnTo>
                    <a:lnTo>
                      <a:pt x="55" y="45"/>
                    </a:lnTo>
                    <a:close/>
                  </a:path>
                </a:pathLst>
              </a:custGeom>
              <a:solidFill>
                <a:srgbClr val="00FFFF"/>
              </a:solidFill>
              <a:ln w="6350">
                <a:solidFill>
                  <a:srgbClr val="000000"/>
                </a:solidFill>
                <a:prstDash val="solid"/>
                <a:round/>
                <a:headEnd/>
                <a:tailEnd/>
              </a:ln>
            </p:spPr>
            <p:txBody>
              <a:bodyPr/>
              <a:lstStyle/>
              <a:p>
                <a:endParaRPr lang="en-US" dirty="0"/>
              </a:p>
            </p:txBody>
          </p:sp>
          <p:sp>
            <p:nvSpPr>
              <p:cNvPr id="101" name="Freeform 1336">
                <a:extLst>
                  <a:ext uri="{FF2B5EF4-FFF2-40B4-BE49-F238E27FC236}">
                    <a16:creationId xmlns:a16="http://schemas.microsoft.com/office/drawing/2014/main" id="{648FDE3F-EF2C-7A60-67D3-55E0DFE1C9E7}"/>
                  </a:ext>
                </a:extLst>
              </p:cNvPr>
              <p:cNvSpPr>
                <a:spLocks/>
              </p:cNvSpPr>
              <p:nvPr/>
            </p:nvSpPr>
            <p:spPr bwMode="auto">
              <a:xfrm>
                <a:off x="5203825" y="4700588"/>
                <a:ext cx="55563" cy="47625"/>
              </a:xfrm>
              <a:custGeom>
                <a:avLst/>
                <a:gdLst/>
                <a:ahLst/>
                <a:cxnLst>
                  <a:cxn ang="0">
                    <a:pos x="22" y="0"/>
                  </a:cxn>
                  <a:cxn ang="0">
                    <a:pos x="26" y="5"/>
                  </a:cxn>
                  <a:cxn ang="0">
                    <a:pos x="35" y="15"/>
                  </a:cxn>
                  <a:cxn ang="0">
                    <a:pos x="17" y="30"/>
                  </a:cxn>
                  <a:cxn ang="0">
                    <a:pos x="9" y="25"/>
                  </a:cxn>
                  <a:cxn ang="0">
                    <a:pos x="0" y="20"/>
                  </a:cxn>
                  <a:cxn ang="0">
                    <a:pos x="5" y="15"/>
                  </a:cxn>
                  <a:cxn ang="0">
                    <a:pos x="0" y="5"/>
                  </a:cxn>
                  <a:cxn ang="0">
                    <a:pos x="22" y="0"/>
                  </a:cxn>
                </a:cxnLst>
                <a:rect l="0" t="0" r="r" b="b"/>
                <a:pathLst>
                  <a:path w="35" h="30">
                    <a:moveTo>
                      <a:pt x="22" y="0"/>
                    </a:moveTo>
                    <a:lnTo>
                      <a:pt x="26" y="5"/>
                    </a:lnTo>
                    <a:lnTo>
                      <a:pt x="35" y="15"/>
                    </a:lnTo>
                    <a:lnTo>
                      <a:pt x="17" y="30"/>
                    </a:lnTo>
                    <a:lnTo>
                      <a:pt x="9" y="25"/>
                    </a:lnTo>
                    <a:lnTo>
                      <a:pt x="0" y="20"/>
                    </a:lnTo>
                    <a:lnTo>
                      <a:pt x="5" y="15"/>
                    </a:lnTo>
                    <a:lnTo>
                      <a:pt x="0" y="5"/>
                    </a:lnTo>
                    <a:lnTo>
                      <a:pt x="22" y="0"/>
                    </a:lnTo>
                    <a:close/>
                  </a:path>
                </a:pathLst>
              </a:custGeom>
              <a:solidFill>
                <a:srgbClr val="FFFF00"/>
              </a:solidFill>
              <a:ln w="6350">
                <a:solidFill>
                  <a:srgbClr val="000000"/>
                </a:solidFill>
                <a:prstDash val="solid"/>
                <a:round/>
                <a:headEnd/>
                <a:tailEnd/>
              </a:ln>
            </p:spPr>
            <p:txBody>
              <a:bodyPr/>
              <a:lstStyle/>
              <a:p>
                <a:endParaRPr lang="en-US" dirty="0"/>
              </a:p>
            </p:txBody>
          </p:sp>
          <p:sp>
            <p:nvSpPr>
              <p:cNvPr id="102" name="Freeform 1337">
                <a:extLst>
                  <a:ext uri="{FF2B5EF4-FFF2-40B4-BE49-F238E27FC236}">
                    <a16:creationId xmlns:a16="http://schemas.microsoft.com/office/drawing/2014/main" id="{1B3B6619-7455-4CFF-5397-D8DA50126522}"/>
                  </a:ext>
                </a:extLst>
              </p:cNvPr>
              <p:cNvSpPr>
                <a:spLocks/>
              </p:cNvSpPr>
              <p:nvPr/>
            </p:nvSpPr>
            <p:spPr bwMode="auto">
              <a:xfrm>
                <a:off x="3070225" y="4700588"/>
                <a:ext cx="74613" cy="47625"/>
              </a:xfrm>
              <a:custGeom>
                <a:avLst/>
                <a:gdLst/>
                <a:ahLst/>
                <a:cxnLst>
                  <a:cxn ang="0">
                    <a:pos x="47" y="30"/>
                  </a:cxn>
                  <a:cxn ang="0">
                    <a:pos x="26" y="30"/>
                  </a:cxn>
                  <a:cxn ang="0">
                    <a:pos x="17" y="20"/>
                  </a:cxn>
                  <a:cxn ang="0">
                    <a:pos x="5" y="25"/>
                  </a:cxn>
                  <a:cxn ang="0">
                    <a:pos x="0" y="15"/>
                  </a:cxn>
                  <a:cxn ang="0">
                    <a:pos x="39" y="0"/>
                  </a:cxn>
                  <a:cxn ang="0">
                    <a:pos x="47" y="30"/>
                  </a:cxn>
                </a:cxnLst>
                <a:rect l="0" t="0" r="r" b="b"/>
                <a:pathLst>
                  <a:path w="47" h="30">
                    <a:moveTo>
                      <a:pt x="47" y="30"/>
                    </a:moveTo>
                    <a:lnTo>
                      <a:pt x="26" y="30"/>
                    </a:lnTo>
                    <a:lnTo>
                      <a:pt x="17" y="20"/>
                    </a:lnTo>
                    <a:lnTo>
                      <a:pt x="5" y="25"/>
                    </a:lnTo>
                    <a:lnTo>
                      <a:pt x="0" y="15"/>
                    </a:lnTo>
                    <a:lnTo>
                      <a:pt x="39" y="0"/>
                    </a:lnTo>
                    <a:lnTo>
                      <a:pt x="47" y="30"/>
                    </a:lnTo>
                    <a:close/>
                  </a:path>
                </a:pathLst>
              </a:custGeom>
              <a:solidFill>
                <a:srgbClr val="00FFFF"/>
              </a:solidFill>
              <a:ln w="6350">
                <a:solidFill>
                  <a:srgbClr val="000000"/>
                </a:solidFill>
                <a:prstDash val="solid"/>
                <a:round/>
                <a:headEnd/>
                <a:tailEnd/>
              </a:ln>
            </p:spPr>
            <p:txBody>
              <a:bodyPr/>
              <a:lstStyle/>
              <a:p>
                <a:endParaRPr lang="en-US" dirty="0"/>
              </a:p>
            </p:txBody>
          </p:sp>
          <p:sp>
            <p:nvSpPr>
              <p:cNvPr id="103" name="Freeform 1338">
                <a:extLst>
                  <a:ext uri="{FF2B5EF4-FFF2-40B4-BE49-F238E27FC236}">
                    <a16:creationId xmlns:a16="http://schemas.microsoft.com/office/drawing/2014/main" id="{C6DE3848-9C5D-B804-F494-4727C091D8A2}"/>
                  </a:ext>
                </a:extLst>
              </p:cNvPr>
              <p:cNvSpPr>
                <a:spLocks/>
              </p:cNvSpPr>
              <p:nvPr/>
            </p:nvSpPr>
            <p:spPr bwMode="auto">
              <a:xfrm>
                <a:off x="2044700" y="4708525"/>
                <a:ext cx="461963" cy="312738"/>
              </a:xfrm>
              <a:custGeom>
                <a:avLst/>
                <a:gdLst/>
                <a:ahLst/>
                <a:cxnLst>
                  <a:cxn ang="0">
                    <a:pos x="116" y="40"/>
                  </a:cxn>
                  <a:cxn ang="0">
                    <a:pos x="154" y="20"/>
                  </a:cxn>
                  <a:cxn ang="0">
                    <a:pos x="210" y="15"/>
                  </a:cxn>
                  <a:cxn ang="0">
                    <a:pos x="227" y="0"/>
                  </a:cxn>
                  <a:cxn ang="0">
                    <a:pos x="231" y="5"/>
                  </a:cxn>
                  <a:cxn ang="0">
                    <a:pos x="218" y="20"/>
                  </a:cxn>
                  <a:cxn ang="0">
                    <a:pos x="274" y="71"/>
                  </a:cxn>
                  <a:cxn ang="0">
                    <a:pos x="287" y="61"/>
                  </a:cxn>
                  <a:cxn ang="0">
                    <a:pos x="291" y="71"/>
                  </a:cxn>
                  <a:cxn ang="0">
                    <a:pos x="282" y="81"/>
                  </a:cxn>
                  <a:cxn ang="0">
                    <a:pos x="291" y="91"/>
                  </a:cxn>
                  <a:cxn ang="0">
                    <a:pos x="270" y="106"/>
                  </a:cxn>
                  <a:cxn ang="0">
                    <a:pos x="252" y="111"/>
                  </a:cxn>
                  <a:cxn ang="0">
                    <a:pos x="265" y="137"/>
                  </a:cxn>
                  <a:cxn ang="0">
                    <a:pos x="218" y="142"/>
                  </a:cxn>
                  <a:cxn ang="0">
                    <a:pos x="171" y="162"/>
                  </a:cxn>
                  <a:cxn ang="0">
                    <a:pos x="158" y="152"/>
                  </a:cxn>
                  <a:cxn ang="0">
                    <a:pos x="141" y="162"/>
                  </a:cxn>
                  <a:cxn ang="0">
                    <a:pos x="124" y="147"/>
                  </a:cxn>
                  <a:cxn ang="0">
                    <a:pos x="116" y="147"/>
                  </a:cxn>
                  <a:cxn ang="0">
                    <a:pos x="81" y="167"/>
                  </a:cxn>
                  <a:cxn ang="0">
                    <a:pos x="51" y="192"/>
                  </a:cxn>
                  <a:cxn ang="0">
                    <a:pos x="34" y="197"/>
                  </a:cxn>
                  <a:cxn ang="0">
                    <a:pos x="13" y="167"/>
                  </a:cxn>
                  <a:cxn ang="0">
                    <a:pos x="0" y="157"/>
                  </a:cxn>
                  <a:cxn ang="0">
                    <a:pos x="4" y="152"/>
                  </a:cxn>
                  <a:cxn ang="0">
                    <a:pos x="30" y="142"/>
                  </a:cxn>
                  <a:cxn ang="0">
                    <a:pos x="60" y="137"/>
                  </a:cxn>
                  <a:cxn ang="0">
                    <a:pos x="90" y="121"/>
                  </a:cxn>
                  <a:cxn ang="0">
                    <a:pos x="94" y="111"/>
                  </a:cxn>
                  <a:cxn ang="0">
                    <a:pos x="90" y="106"/>
                  </a:cxn>
                  <a:cxn ang="0">
                    <a:pos x="64" y="96"/>
                  </a:cxn>
                  <a:cxn ang="0">
                    <a:pos x="60" y="91"/>
                  </a:cxn>
                  <a:cxn ang="0">
                    <a:pos x="73" y="81"/>
                  </a:cxn>
                  <a:cxn ang="0">
                    <a:pos x="94" y="76"/>
                  </a:cxn>
                  <a:cxn ang="0">
                    <a:pos x="86" y="50"/>
                  </a:cxn>
                  <a:cxn ang="0">
                    <a:pos x="116" y="40"/>
                  </a:cxn>
                </a:cxnLst>
                <a:rect l="0" t="0" r="r" b="b"/>
                <a:pathLst>
                  <a:path w="291" h="197">
                    <a:moveTo>
                      <a:pt x="116" y="40"/>
                    </a:moveTo>
                    <a:lnTo>
                      <a:pt x="154" y="20"/>
                    </a:lnTo>
                    <a:lnTo>
                      <a:pt x="210" y="15"/>
                    </a:lnTo>
                    <a:lnTo>
                      <a:pt x="227" y="0"/>
                    </a:lnTo>
                    <a:lnTo>
                      <a:pt x="231" y="5"/>
                    </a:lnTo>
                    <a:lnTo>
                      <a:pt x="218" y="20"/>
                    </a:lnTo>
                    <a:lnTo>
                      <a:pt x="274" y="71"/>
                    </a:lnTo>
                    <a:lnTo>
                      <a:pt x="287" y="61"/>
                    </a:lnTo>
                    <a:lnTo>
                      <a:pt x="291" y="71"/>
                    </a:lnTo>
                    <a:lnTo>
                      <a:pt x="282" y="81"/>
                    </a:lnTo>
                    <a:lnTo>
                      <a:pt x="291" y="91"/>
                    </a:lnTo>
                    <a:lnTo>
                      <a:pt x="270" y="106"/>
                    </a:lnTo>
                    <a:lnTo>
                      <a:pt x="252" y="111"/>
                    </a:lnTo>
                    <a:lnTo>
                      <a:pt x="265" y="137"/>
                    </a:lnTo>
                    <a:lnTo>
                      <a:pt x="218" y="142"/>
                    </a:lnTo>
                    <a:lnTo>
                      <a:pt x="171" y="162"/>
                    </a:lnTo>
                    <a:lnTo>
                      <a:pt x="158" y="152"/>
                    </a:lnTo>
                    <a:lnTo>
                      <a:pt x="141" y="162"/>
                    </a:lnTo>
                    <a:lnTo>
                      <a:pt x="124" y="147"/>
                    </a:lnTo>
                    <a:lnTo>
                      <a:pt x="116" y="147"/>
                    </a:lnTo>
                    <a:lnTo>
                      <a:pt x="81" y="167"/>
                    </a:lnTo>
                    <a:lnTo>
                      <a:pt x="51" y="192"/>
                    </a:lnTo>
                    <a:lnTo>
                      <a:pt x="34" y="197"/>
                    </a:lnTo>
                    <a:lnTo>
                      <a:pt x="13" y="167"/>
                    </a:lnTo>
                    <a:lnTo>
                      <a:pt x="0" y="157"/>
                    </a:lnTo>
                    <a:lnTo>
                      <a:pt x="4" y="152"/>
                    </a:lnTo>
                    <a:lnTo>
                      <a:pt x="30" y="142"/>
                    </a:lnTo>
                    <a:lnTo>
                      <a:pt x="60" y="137"/>
                    </a:lnTo>
                    <a:lnTo>
                      <a:pt x="90" y="121"/>
                    </a:lnTo>
                    <a:lnTo>
                      <a:pt x="94" y="111"/>
                    </a:lnTo>
                    <a:lnTo>
                      <a:pt x="90" y="106"/>
                    </a:lnTo>
                    <a:lnTo>
                      <a:pt x="64" y="96"/>
                    </a:lnTo>
                    <a:lnTo>
                      <a:pt x="60" y="91"/>
                    </a:lnTo>
                    <a:lnTo>
                      <a:pt x="73" y="81"/>
                    </a:lnTo>
                    <a:lnTo>
                      <a:pt x="94" y="76"/>
                    </a:lnTo>
                    <a:lnTo>
                      <a:pt x="86" y="50"/>
                    </a:lnTo>
                    <a:lnTo>
                      <a:pt x="116" y="40"/>
                    </a:lnTo>
                    <a:close/>
                  </a:path>
                </a:pathLst>
              </a:custGeom>
              <a:solidFill>
                <a:srgbClr val="FFFBC3"/>
              </a:solidFill>
              <a:ln w="6350">
                <a:solidFill>
                  <a:srgbClr val="000000"/>
                </a:solidFill>
                <a:prstDash val="solid"/>
                <a:round/>
                <a:headEnd/>
                <a:tailEnd/>
              </a:ln>
            </p:spPr>
            <p:txBody>
              <a:bodyPr/>
              <a:lstStyle/>
              <a:p>
                <a:endParaRPr lang="en-US" dirty="0"/>
              </a:p>
            </p:txBody>
          </p:sp>
          <p:sp>
            <p:nvSpPr>
              <p:cNvPr id="104" name="Freeform 1339">
                <a:extLst>
                  <a:ext uri="{FF2B5EF4-FFF2-40B4-BE49-F238E27FC236}">
                    <a16:creationId xmlns:a16="http://schemas.microsoft.com/office/drawing/2014/main" id="{0494B290-96C6-CEAA-6D38-FE24365FFC5B}"/>
                  </a:ext>
                </a:extLst>
              </p:cNvPr>
              <p:cNvSpPr>
                <a:spLocks/>
              </p:cNvSpPr>
              <p:nvPr/>
            </p:nvSpPr>
            <p:spPr bwMode="auto">
              <a:xfrm>
                <a:off x="1208088" y="4708525"/>
                <a:ext cx="327025" cy="312738"/>
              </a:xfrm>
              <a:custGeom>
                <a:avLst/>
                <a:gdLst/>
                <a:ahLst/>
                <a:cxnLst>
                  <a:cxn ang="0">
                    <a:pos x="197" y="152"/>
                  </a:cxn>
                  <a:cxn ang="0">
                    <a:pos x="172" y="157"/>
                  </a:cxn>
                  <a:cxn ang="0">
                    <a:pos x="150" y="177"/>
                  </a:cxn>
                  <a:cxn ang="0">
                    <a:pos x="133" y="172"/>
                  </a:cxn>
                  <a:cxn ang="0">
                    <a:pos x="116" y="187"/>
                  </a:cxn>
                  <a:cxn ang="0">
                    <a:pos x="95" y="197"/>
                  </a:cxn>
                  <a:cxn ang="0">
                    <a:pos x="90" y="192"/>
                  </a:cxn>
                  <a:cxn ang="0">
                    <a:pos x="56" y="172"/>
                  </a:cxn>
                  <a:cxn ang="0">
                    <a:pos x="30" y="162"/>
                  </a:cxn>
                  <a:cxn ang="0">
                    <a:pos x="30" y="137"/>
                  </a:cxn>
                  <a:cxn ang="0">
                    <a:pos x="5" y="101"/>
                  </a:cxn>
                  <a:cxn ang="0">
                    <a:pos x="0" y="61"/>
                  </a:cxn>
                  <a:cxn ang="0">
                    <a:pos x="73" y="35"/>
                  </a:cxn>
                  <a:cxn ang="0">
                    <a:pos x="95" y="25"/>
                  </a:cxn>
                  <a:cxn ang="0">
                    <a:pos x="129" y="0"/>
                  </a:cxn>
                  <a:cxn ang="0">
                    <a:pos x="146" y="20"/>
                  </a:cxn>
                  <a:cxn ang="0">
                    <a:pos x="155" y="55"/>
                  </a:cxn>
                  <a:cxn ang="0">
                    <a:pos x="172" y="86"/>
                  </a:cxn>
                  <a:cxn ang="0">
                    <a:pos x="176" y="86"/>
                  </a:cxn>
                  <a:cxn ang="0">
                    <a:pos x="185" y="96"/>
                  </a:cxn>
                  <a:cxn ang="0">
                    <a:pos x="185" y="111"/>
                  </a:cxn>
                  <a:cxn ang="0">
                    <a:pos x="197" y="111"/>
                  </a:cxn>
                  <a:cxn ang="0">
                    <a:pos x="193" y="126"/>
                  </a:cxn>
                  <a:cxn ang="0">
                    <a:pos x="206" y="147"/>
                  </a:cxn>
                  <a:cxn ang="0">
                    <a:pos x="197" y="152"/>
                  </a:cxn>
                </a:cxnLst>
                <a:rect l="0" t="0" r="r" b="b"/>
                <a:pathLst>
                  <a:path w="206" h="197">
                    <a:moveTo>
                      <a:pt x="197" y="152"/>
                    </a:moveTo>
                    <a:lnTo>
                      <a:pt x="172" y="157"/>
                    </a:lnTo>
                    <a:lnTo>
                      <a:pt x="150" y="177"/>
                    </a:lnTo>
                    <a:lnTo>
                      <a:pt x="133" y="172"/>
                    </a:lnTo>
                    <a:lnTo>
                      <a:pt x="116" y="187"/>
                    </a:lnTo>
                    <a:lnTo>
                      <a:pt x="95" y="197"/>
                    </a:lnTo>
                    <a:lnTo>
                      <a:pt x="90" y="192"/>
                    </a:lnTo>
                    <a:lnTo>
                      <a:pt x="56" y="172"/>
                    </a:lnTo>
                    <a:lnTo>
                      <a:pt x="30" y="162"/>
                    </a:lnTo>
                    <a:lnTo>
                      <a:pt x="30" y="137"/>
                    </a:lnTo>
                    <a:lnTo>
                      <a:pt x="5" y="101"/>
                    </a:lnTo>
                    <a:lnTo>
                      <a:pt x="0" y="61"/>
                    </a:lnTo>
                    <a:lnTo>
                      <a:pt x="73" y="35"/>
                    </a:lnTo>
                    <a:lnTo>
                      <a:pt x="95" y="25"/>
                    </a:lnTo>
                    <a:lnTo>
                      <a:pt x="129" y="0"/>
                    </a:lnTo>
                    <a:lnTo>
                      <a:pt x="146" y="20"/>
                    </a:lnTo>
                    <a:lnTo>
                      <a:pt x="155" y="55"/>
                    </a:lnTo>
                    <a:lnTo>
                      <a:pt x="172" y="86"/>
                    </a:lnTo>
                    <a:lnTo>
                      <a:pt x="176" y="86"/>
                    </a:lnTo>
                    <a:lnTo>
                      <a:pt x="185" y="96"/>
                    </a:lnTo>
                    <a:lnTo>
                      <a:pt x="185" y="111"/>
                    </a:lnTo>
                    <a:lnTo>
                      <a:pt x="197" y="111"/>
                    </a:lnTo>
                    <a:lnTo>
                      <a:pt x="193" y="126"/>
                    </a:lnTo>
                    <a:lnTo>
                      <a:pt x="206" y="147"/>
                    </a:lnTo>
                    <a:lnTo>
                      <a:pt x="197" y="152"/>
                    </a:lnTo>
                    <a:close/>
                  </a:path>
                </a:pathLst>
              </a:custGeom>
              <a:solidFill>
                <a:srgbClr val="FFFBC3"/>
              </a:solidFill>
              <a:ln w="6350">
                <a:solidFill>
                  <a:srgbClr val="000000"/>
                </a:solidFill>
                <a:prstDash val="solid"/>
                <a:round/>
                <a:headEnd/>
                <a:tailEnd/>
              </a:ln>
            </p:spPr>
            <p:txBody>
              <a:bodyPr/>
              <a:lstStyle/>
              <a:p>
                <a:endParaRPr lang="en-US" dirty="0"/>
              </a:p>
            </p:txBody>
          </p:sp>
          <p:sp>
            <p:nvSpPr>
              <p:cNvPr id="105" name="Freeform 1340">
                <a:extLst>
                  <a:ext uri="{FF2B5EF4-FFF2-40B4-BE49-F238E27FC236}">
                    <a16:creationId xmlns:a16="http://schemas.microsoft.com/office/drawing/2014/main" id="{E32315CD-DF41-30D2-0026-EF30C3D1FB51}"/>
                  </a:ext>
                </a:extLst>
              </p:cNvPr>
              <p:cNvSpPr>
                <a:spLocks/>
              </p:cNvSpPr>
              <p:nvPr/>
            </p:nvSpPr>
            <p:spPr bwMode="auto">
              <a:xfrm>
                <a:off x="4503738" y="4716463"/>
                <a:ext cx="333375" cy="280987"/>
              </a:xfrm>
              <a:custGeom>
                <a:avLst/>
                <a:gdLst/>
                <a:ahLst/>
                <a:cxnLst>
                  <a:cxn ang="0">
                    <a:pos x="163" y="177"/>
                  </a:cxn>
                  <a:cxn ang="0">
                    <a:pos x="159" y="177"/>
                  </a:cxn>
                  <a:cxn ang="0">
                    <a:pos x="129" y="177"/>
                  </a:cxn>
                  <a:cxn ang="0">
                    <a:pos x="120" y="167"/>
                  </a:cxn>
                  <a:cxn ang="0">
                    <a:pos x="116" y="152"/>
                  </a:cxn>
                  <a:cxn ang="0">
                    <a:pos x="112" y="157"/>
                  </a:cxn>
                  <a:cxn ang="0">
                    <a:pos x="86" y="162"/>
                  </a:cxn>
                  <a:cxn ang="0">
                    <a:pos x="73" y="162"/>
                  </a:cxn>
                  <a:cxn ang="0">
                    <a:pos x="69" y="152"/>
                  </a:cxn>
                  <a:cxn ang="0">
                    <a:pos x="60" y="152"/>
                  </a:cxn>
                  <a:cxn ang="0">
                    <a:pos x="60" y="147"/>
                  </a:cxn>
                  <a:cxn ang="0">
                    <a:pos x="56" y="152"/>
                  </a:cxn>
                  <a:cxn ang="0">
                    <a:pos x="43" y="147"/>
                  </a:cxn>
                  <a:cxn ang="0">
                    <a:pos x="30" y="126"/>
                  </a:cxn>
                  <a:cxn ang="0">
                    <a:pos x="13" y="116"/>
                  </a:cxn>
                  <a:cxn ang="0">
                    <a:pos x="9" y="106"/>
                  </a:cxn>
                  <a:cxn ang="0">
                    <a:pos x="0" y="101"/>
                  </a:cxn>
                  <a:cxn ang="0">
                    <a:pos x="0" y="0"/>
                  </a:cxn>
                  <a:cxn ang="0">
                    <a:pos x="210" y="61"/>
                  </a:cxn>
                  <a:cxn ang="0">
                    <a:pos x="202" y="76"/>
                  </a:cxn>
                  <a:cxn ang="0">
                    <a:pos x="184" y="76"/>
                  </a:cxn>
                  <a:cxn ang="0">
                    <a:pos x="172" y="91"/>
                  </a:cxn>
                  <a:cxn ang="0">
                    <a:pos x="159" y="91"/>
                  </a:cxn>
                  <a:cxn ang="0">
                    <a:pos x="163" y="177"/>
                  </a:cxn>
                </a:cxnLst>
                <a:rect l="0" t="0" r="r" b="b"/>
                <a:pathLst>
                  <a:path w="210" h="177">
                    <a:moveTo>
                      <a:pt x="163" y="177"/>
                    </a:moveTo>
                    <a:lnTo>
                      <a:pt x="159" y="177"/>
                    </a:lnTo>
                    <a:lnTo>
                      <a:pt x="129" y="177"/>
                    </a:lnTo>
                    <a:lnTo>
                      <a:pt x="120" y="167"/>
                    </a:lnTo>
                    <a:lnTo>
                      <a:pt x="116" y="152"/>
                    </a:lnTo>
                    <a:lnTo>
                      <a:pt x="112" y="157"/>
                    </a:lnTo>
                    <a:lnTo>
                      <a:pt x="86" y="162"/>
                    </a:lnTo>
                    <a:lnTo>
                      <a:pt x="73" y="162"/>
                    </a:lnTo>
                    <a:lnTo>
                      <a:pt x="69" y="152"/>
                    </a:lnTo>
                    <a:lnTo>
                      <a:pt x="60" y="152"/>
                    </a:lnTo>
                    <a:lnTo>
                      <a:pt x="60" y="147"/>
                    </a:lnTo>
                    <a:lnTo>
                      <a:pt x="56" y="152"/>
                    </a:lnTo>
                    <a:lnTo>
                      <a:pt x="43" y="147"/>
                    </a:lnTo>
                    <a:lnTo>
                      <a:pt x="30" y="126"/>
                    </a:lnTo>
                    <a:lnTo>
                      <a:pt x="13" y="116"/>
                    </a:lnTo>
                    <a:lnTo>
                      <a:pt x="9" y="106"/>
                    </a:lnTo>
                    <a:lnTo>
                      <a:pt x="0" y="101"/>
                    </a:lnTo>
                    <a:lnTo>
                      <a:pt x="0" y="0"/>
                    </a:lnTo>
                    <a:lnTo>
                      <a:pt x="210" y="61"/>
                    </a:lnTo>
                    <a:lnTo>
                      <a:pt x="202" y="76"/>
                    </a:lnTo>
                    <a:lnTo>
                      <a:pt x="184" y="76"/>
                    </a:lnTo>
                    <a:lnTo>
                      <a:pt x="172" y="91"/>
                    </a:lnTo>
                    <a:lnTo>
                      <a:pt x="159" y="91"/>
                    </a:lnTo>
                    <a:lnTo>
                      <a:pt x="163" y="177"/>
                    </a:lnTo>
                    <a:close/>
                  </a:path>
                </a:pathLst>
              </a:custGeom>
              <a:solidFill>
                <a:srgbClr val="FFFBC3"/>
              </a:solidFill>
              <a:ln w="6350">
                <a:solidFill>
                  <a:srgbClr val="000000"/>
                </a:solidFill>
                <a:prstDash val="solid"/>
                <a:round/>
                <a:headEnd/>
                <a:tailEnd/>
              </a:ln>
            </p:spPr>
            <p:txBody>
              <a:bodyPr/>
              <a:lstStyle/>
              <a:p>
                <a:endParaRPr lang="en-US" dirty="0"/>
              </a:p>
            </p:txBody>
          </p:sp>
          <p:sp>
            <p:nvSpPr>
              <p:cNvPr id="106" name="Freeform 1341">
                <a:extLst>
                  <a:ext uri="{FF2B5EF4-FFF2-40B4-BE49-F238E27FC236}">
                    <a16:creationId xmlns:a16="http://schemas.microsoft.com/office/drawing/2014/main" id="{2995EB14-DDBF-F27E-1F64-C5AFECB47E68}"/>
                  </a:ext>
                </a:extLst>
              </p:cNvPr>
              <p:cNvSpPr>
                <a:spLocks/>
              </p:cNvSpPr>
              <p:nvPr/>
            </p:nvSpPr>
            <p:spPr bwMode="auto">
              <a:xfrm>
                <a:off x="5116513" y="4724400"/>
                <a:ext cx="47625" cy="47625"/>
              </a:xfrm>
              <a:custGeom>
                <a:avLst/>
                <a:gdLst/>
                <a:ahLst/>
                <a:cxnLst>
                  <a:cxn ang="0">
                    <a:pos x="8" y="30"/>
                  </a:cxn>
                  <a:cxn ang="0">
                    <a:pos x="8" y="20"/>
                  </a:cxn>
                  <a:cxn ang="0">
                    <a:pos x="0" y="5"/>
                  </a:cxn>
                  <a:cxn ang="0">
                    <a:pos x="21" y="5"/>
                  </a:cxn>
                  <a:cxn ang="0">
                    <a:pos x="30" y="0"/>
                  </a:cxn>
                  <a:cxn ang="0">
                    <a:pos x="25" y="25"/>
                  </a:cxn>
                  <a:cxn ang="0">
                    <a:pos x="8" y="30"/>
                  </a:cxn>
                </a:cxnLst>
                <a:rect l="0" t="0" r="r" b="b"/>
                <a:pathLst>
                  <a:path w="30" h="30">
                    <a:moveTo>
                      <a:pt x="8" y="30"/>
                    </a:moveTo>
                    <a:lnTo>
                      <a:pt x="8" y="20"/>
                    </a:lnTo>
                    <a:lnTo>
                      <a:pt x="0" y="5"/>
                    </a:lnTo>
                    <a:lnTo>
                      <a:pt x="21" y="5"/>
                    </a:lnTo>
                    <a:lnTo>
                      <a:pt x="30" y="0"/>
                    </a:lnTo>
                    <a:lnTo>
                      <a:pt x="25" y="25"/>
                    </a:lnTo>
                    <a:lnTo>
                      <a:pt x="8" y="30"/>
                    </a:lnTo>
                    <a:close/>
                  </a:path>
                </a:pathLst>
              </a:custGeom>
              <a:solidFill>
                <a:srgbClr val="FFFF00"/>
              </a:solidFill>
              <a:ln w="6350">
                <a:solidFill>
                  <a:srgbClr val="000000"/>
                </a:solidFill>
                <a:prstDash val="solid"/>
                <a:round/>
                <a:headEnd/>
                <a:tailEnd/>
              </a:ln>
            </p:spPr>
            <p:txBody>
              <a:bodyPr/>
              <a:lstStyle/>
              <a:p>
                <a:endParaRPr lang="en-US" dirty="0"/>
              </a:p>
            </p:txBody>
          </p:sp>
          <p:sp>
            <p:nvSpPr>
              <p:cNvPr id="107" name="Freeform 1342">
                <a:extLst>
                  <a:ext uri="{FF2B5EF4-FFF2-40B4-BE49-F238E27FC236}">
                    <a16:creationId xmlns:a16="http://schemas.microsoft.com/office/drawing/2014/main" id="{73C2AE38-9FE6-CC08-7DF0-CE82F699B5F1}"/>
                  </a:ext>
                </a:extLst>
              </p:cNvPr>
              <p:cNvSpPr>
                <a:spLocks/>
              </p:cNvSpPr>
              <p:nvPr/>
            </p:nvSpPr>
            <p:spPr bwMode="auto">
              <a:xfrm>
                <a:off x="5659438" y="4724400"/>
                <a:ext cx="41275" cy="31750"/>
              </a:xfrm>
              <a:custGeom>
                <a:avLst/>
                <a:gdLst/>
                <a:ahLst/>
                <a:cxnLst>
                  <a:cxn ang="0">
                    <a:pos x="26" y="15"/>
                  </a:cxn>
                  <a:cxn ang="0">
                    <a:pos x="21" y="20"/>
                  </a:cxn>
                  <a:cxn ang="0">
                    <a:pos x="4" y="15"/>
                  </a:cxn>
                  <a:cxn ang="0">
                    <a:pos x="0" y="5"/>
                  </a:cxn>
                  <a:cxn ang="0">
                    <a:pos x="9" y="0"/>
                  </a:cxn>
                  <a:cxn ang="0">
                    <a:pos x="21" y="0"/>
                  </a:cxn>
                  <a:cxn ang="0">
                    <a:pos x="26" y="15"/>
                  </a:cxn>
                </a:cxnLst>
                <a:rect l="0" t="0" r="r" b="b"/>
                <a:pathLst>
                  <a:path w="26" h="20">
                    <a:moveTo>
                      <a:pt x="26" y="15"/>
                    </a:moveTo>
                    <a:lnTo>
                      <a:pt x="21" y="20"/>
                    </a:lnTo>
                    <a:lnTo>
                      <a:pt x="4" y="15"/>
                    </a:lnTo>
                    <a:lnTo>
                      <a:pt x="0" y="5"/>
                    </a:lnTo>
                    <a:lnTo>
                      <a:pt x="9" y="0"/>
                    </a:lnTo>
                    <a:lnTo>
                      <a:pt x="21" y="0"/>
                    </a:lnTo>
                    <a:lnTo>
                      <a:pt x="26" y="15"/>
                    </a:lnTo>
                    <a:close/>
                  </a:path>
                </a:pathLst>
              </a:custGeom>
              <a:solidFill>
                <a:srgbClr val="02DC00"/>
              </a:solidFill>
              <a:ln w="6350">
                <a:solidFill>
                  <a:srgbClr val="000000"/>
                </a:solidFill>
                <a:prstDash val="solid"/>
                <a:round/>
                <a:headEnd/>
                <a:tailEnd/>
              </a:ln>
            </p:spPr>
            <p:txBody>
              <a:bodyPr/>
              <a:lstStyle/>
              <a:p>
                <a:endParaRPr lang="en-US" dirty="0"/>
              </a:p>
            </p:txBody>
          </p:sp>
          <p:sp>
            <p:nvSpPr>
              <p:cNvPr id="108" name="Freeform 1343">
                <a:extLst>
                  <a:ext uri="{FF2B5EF4-FFF2-40B4-BE49-F238E27FC236}">
                    <a16:creationId xmlns:a16="http://schemas.microsoft.com/office/drawing/2014/main" id="{53133069-FCCF-83A2-AC32-EE386ACCBC40}"/>
                  </a:ext>
                </a:extLst>
              </p:cNvPr>
              <p:cNvSpPr>
                <a:spLocks/>
              </p:cNvSpPr>
              <p:nvPr/>
            </p:nvSpPr>
            <p:spPr bwMode="auto">
              <a:xfrm>
                <a:off x="4756150" y="4732338"/>
                <a:ext cx="393700" cy="369887"/>
              </a:xfrm>
              <a:custGeom>
                <a:avLst/>
                <a:gdLst/>
                <a:ahLst/>
                <a:cxnLst>
                  <a:cxn ang="0">
                    <a:pos x="120" y="223"/>
                  </a:cxn>
                  <a:cxn ang="0">
                    <a:pos x="98" y="208"/>
                  </a:cxn>
                  <a:cxn ang="0">
                    <a:pos x="94" y="208"/>
                  </a:cxn>
                  <a:cxn ang="0">
                    <a:pos x="85" y="187"/>
                  </a:cxn>
                  <a:cxn ang="0">
                    <a:pos x="77" y="182"/>
                  </a:cxn>
                  <a:cxn ang="0">
                    <a:pos x="68" y="172"/>
                  </a:cxn>
                  <a:cxn ang="0">
                    <a:pos x="60" y="172"/>
                  </a:cxn>
                  <a:cxn ang="0">
                    <a:pos x="30" y="162"/>
                  </a:cxn>
                  <a:cxn ang="0">
                    <a:pos x="13" y="167"/>
                  </a:cxn>
                  <a:cxn ang="0">
                    <a:pos x="4" y="167"/>
                  </a:cxn>
                  <a:cxn ang="0">
                    <a:pos x="0" y="81"/>
                  </a:cxn>
                  <a:cxn ang="0">
                    <a:pos x="13" y="81"/>
                  </a:cxn>
                  <a:cxn ang="0">
                    <a:pos x="25" y="66"/>
                  </a:cxn>
                  <a:cxn ang="0">
                    <a:pos x="43" y="66"/>
                  </a:cxn>
                  <a:cxn ang="0">
                    <a:pos x="51" y="51"/>
                  </a:cxn>
                  <a:cxn ang="0">
                    <a:pos x="77" y="51"/>
                  </a:cxn>
                  <a:cxn ang="0">
                    <a:pos x="85" y="40"/>
                  </a:cxn>
                  <a:cxn ang="0">
                    <a:pos x="103" y="35"/>
                  </a:cxn>
                  <a:cxn ang="0">
                    <a:pos x="111" y="30"/>
                  </a:cxn>
                  <a:cxn ang="0">
                    <a:pos x="124" y="10"/>
                  </a:cxn>
                  <a:cxn ang="0">
                    <a:pos x="132" y="0"/>
                  </a:cxn>
                  <a:cxn ang="0">
                    <a:pos x="141" y="10"/>
                  </a:cxn>
                  <a:cxn ang="0">
                    <a:pos x="150" y="20"/>
                  </a:cxn>
                  <a:cxn ang="0">
                    <a:pos x="171" y="35"/>
                  </a:cxn>
                  <a:cxn ang="0">
                    <a:pos x="180" y="30"/>
                  </a:cxn>
                  <a:cxn ang="0">
                    <a:pos x="192" y="35"/>
                  </a:cxn>
                  <a:cxn ang="0">
                    <a:pos x="218" y="30"/>
                  </a:cxn>
                  <a:cxn ang="0">
                    <a:pos x="222" y="40"/>
                  </a:cxn>
                  <a:cxn ang="0">
                    <a:pos x="218" y="51"/>
                  </a:cxn>
                  <a:cxn ang="0">
                    <a:pos x="231" y="61"/>
                  </a:cxn>
                  <a:cxn ang="0">
                    <a:pos x="231" y="66"/>
                  </a:cxn>
                  <a:cxn ang="0">
                    <a:pos x="244" y="66"/>
                  </a:cxn>
                  <a:cxn ang="0">
                    <a:pos x="248" y="162"/>
                  </a:cxn>
                  <a:cxn ang="0">
                    <a:pos x="141" y="228"/>
                  </a:cxn>
                  <a:cxn ang="0">
                    <a:pos x="132" y="223"/>
                  </a:cxn>
                  <a:cxn ang="0">
                    <a:pos x="132" y="233"/>
                  </a:cxn>
                  <a:cxn ang="0">
                    <a:pos x="128" y="223"/>
                  </a:cxn>
                  <a:cxn ang="0">
                    <a:pos x="120" y="223"/>
                  </a:cxn>
                </a:cxnLst>
                <a:rect l="0" t="0" r="r" b="b"/>
                <a:pathLst>
                  <a:path w="248" h="233">
                    <a:moveTo>
                      <a:pt x="120" y="223"/>
                    </a:moveTo>
                    <a:lnTo>
                      <a:pt x="98" y="208"/>
                    </a:lnTo>
                    <a:lnTo>
                      <a:pt x="94" y="208"/>
                    </a:lnTo>
                    <a:lnTo>
                      <a:pt x="85" y="187"/>
                    </a:lnTo>
                    <a:lnTo>
                      <a:pt x="77" y="182"/>
                    </a:lnTo>
                    <a:lnTo>
                      <a:pt x="68" y="172"/>
                    </a:lnTo>
                    <a:lnTo>
                      <a:pt x="60" y="172"/>
                    </a:lnTo>
                    <a:lnTo>
                      <a:pt x="30" y="162"/>
                    </a:lnTo>
                    <a:lnTo>
                      <a:pt x="13" y="167"/>
                    </a:lnTo>
                    <a:lnTo>
                      <a:pt x="4" y="167"/>
                    </a:lnTo>
                    <a:lnTo>
                      <a:pt x="0" y="81"/>
                    </a:lnTo>
                    <a:lnTo>
                      <a:pt x="13" y="81"/>
                    </a:lnTo>
                    <a:lnTo>
                      <a:pt x="25" y="66"/>
                    </a:lnTo>
                    <a:lnTo>
                      <a:pt x="43" y="66"/>
                    </a:lnTo>
                    <a:lnTo>
                      <a:pt x="51" y="51"/>
                    </a:lnTo>
                    <a:lnTo>
                      <a:pt x="77" y="51"/>
                    </a:lnTo>
                    <a:lnTo>
                      <a:pt x="85" y="40"/>
                    </a:lnTo>
                    <a:lnTo>
                      <a:pt x="103" y="35"/>
                    </a:lnTo>
                    <a:lnTo>
                      <a:pt x="111" y="30"/>
                    </a:lnTo>
                    <a:lnTo>
                      <a:pt x="124" y="10"/>
                    </a:lnTo>
                    <a:lnTo>
                      <a:pt x="132" y="0"/>
                    </a:lnTo>
                    <a:lnTo>
                      <a:pt x="141" y="10"/>
                    </a:lnTo>
                    <a:lnTo>
                      <a:pt x="150" y="20"/>
                    </a:lnTo>
                    <a:lnTo>
                      <a:pt x="171" y="35"/>
                    </a:lnTo>
                    <a:lnTo>
                      <a:pt x="180" y="30"/>
                    </a:lnTo>
                    <a:lnTo>
                      <a:pt x="192" y="35"/>
                    </a:lnTo>
                    <a:lnTo>
                      <a:pt x="218" y="30"/>
                    </a:lnTo>
                    <a:lnTo>
                      <a:pt x="222" y="40"/>
                    </a:lnTo>
                    <a:lnTo>
                      <a:pt x="218" y="51"/>
                    </a:lnTo>
                    <a:lnTo>
                      <a:pt x="231" y="61"/>
                    </a:lnTo>
                    <a:lnTo>
                      <a:pt x="231" y="66"/>
                    </a:lnTo>
                    <a:lnTo>
                      <a:pt x="244" y="66"/>
                    </a:lnTo>
                    <a:lnTo>
                      <a:pt x="248" y="162"/>
                    </a:lnTo>
                    <a:lnTo>
                      <a:pt x="141" y="228"/>
                    </a:lnTo>
                    <a:lnTo>
                      <a:pt x="132" y="223"/>
                    </a:lnTo>
                    <a:lnTo>
                      <a:pt x="132" y="233"/>
                    </a:lnTo>
                    <a:lnTo>
                      <a:pt x="128" y="223"/>
                    </a:lnTo>
                    <a:lnTo>
                      <a:pt x="120" y="223"/>
                    </a:lnTo>
                    <a:close/>
                  </a:path>
                </a:pathLst>
              </a:custGeom>
              <a:solidFill>
                <a:srgbClr val="FFFBC3"/>
              </a:solidFill>
              <a:ln w="6350">
                <a:solidFill>
                  <a:srgbClr val="000000"/>
                </a:solidFill>
                <a:prstDash val="solid"/>
                <a:round/>
                <a:headEnd/>
                <a:tailEnd/>
              </a:ln>
            </p:spPr>
            <p:txBody>
              <a:bodyPr/>
              <a:lstStyle/>
              <a:p>
                <a:endParaRPr lang="en-US" dirty="0"/>
              </a:p>
            </p:txBody>
          </p:sp>
          <p:sp>
            <p:nvSpPr>
              <p:cNvPr id="109" name="Freeform 1344">
                <a:extLst>
                  <a:ext uri="{FF2B5EF4-FFF2-40B4-BE49-F238E27FC236}">
                    <a16:creationId xmlns:a16="http://schemas.microsoft.com/office/drawing/2014/main" id="{5DF19A91-71CF-9456-5E45-A5957A8FFB0B}"/>
                  </a:ext>
                </a:extLst>
              </p:cNvPr>
              <p:cNvSpPr>
                <a:spLocks/>
              </p:cNvSpPr>
              <p:nvPr/>
            </p:nvSpPr>
            <p:spPr bwMode="auto">
              <a:xfrm>
                <a:off x="3987800" y="4756150"/>
                <a:ext cx="354013" cy="498475"/>
              </a:xfrm>
              <a:custGeom>
                <a:avLst/>
                <a:gdLst/>
                <a:ahLst/>
                <a:cxnLst>
                  <a:cxn ang="0">
                    <a:pos x="201" y="208"/>
                  </a:cxn>
                  <a:cxn ang="0">
                    <a:pos x="129" y="314"/>
                  </a:cxn>
                  <a:cxn ang="0">
                    <a:pos x="111" y="289"/>
                  </a:cxn>
                  <a:cxn ang="0">
                    <a:pos x="120" y="279"/>
                  </a:cxn>
                  <a:cxn ang="0">
                    <a:pos x="116" y="259"/>
                  </a:cxn>
                  <a:cxn ang="0">
                    <a:pos x="120" y="253"/>
                  </a:cxn>
                  <a:cxn ang="0">
                    <a:pos x="111" y="243"/>
                  </a:cxn>
                  <a:cxn ang="0">
                    <a:pos x="120" y="238"/>
                  </a:cxn>
                  <a:cxn ang="0">
                    <a:pos x="120" y="228"/>
                  </a:cxn>
                  <a:cxn ang="0">
                    <a:pos x="107" y="223"/>
                  </a:cxn>
                  <a:cxn ang="0">
                    <a:pos x="107" y="213"/>
                  </a:cxn>
                  <a:cxn ang="0">
                    <a:pos x="90" y="198"/>
                  </a:cxn>
                  <a:cxn ang="0">
                    <a:pos x="81" y="188"/>
                  </a:cxn>
                  <a:cxn ang="0">
                    <a:pos x="90" y="183"/>
                  </a:cxn>
                  <a:cxn ang="0">
                    <a:pos x="81" y="137"/>
                  </a:cxn>
                  <a:cxn ang="0">
                    <a:pos x="77" y="137"/>
                  </a:cxn>
                  <a:cxn ang="0">
                    <a:pos x="73" y="142"/>
                  </a:cxn>
                  <a:cxn ang="0">
                    <a:pos x="77" y="152"/>
                  </a:cxn>
                  <a:cxn ang="0">
                    <a:pos x="69" y="152"/>
                  </a:cxn>
                  <a:cxn ang="0">
                    <a:pos x="69" y="167"/>
                  </a:cxn>
                  <a:cxn ang="0">
                    <a:pos x="64" y="167"/>
                  </a:cxn>
                  <a:cxn ang="0">
                    <a:pos x="47" y="152"/>
                  </a:cxn>
                  <a:cxn ang="0">
                    <a:pos x="9" y="157"/>
                  </a:cxn>
                  <a:cxn ang="0">
                    <a:pos x="13" y="137"/>
                  </a:cxn>
                  <a:cxn ang="0">
                    <a:pos x="0" y="132"/>
                  </a:cxn>
                  <a:cxn ang="0">
                    <a:pos x="43" y="31"/>
                  </a:cxn>
                  <a:cxn ang="0">
                    <a:pos x="51" y="31"/>
                  </a:cxn>
                  <a:cxn ang="0">
                    <a:pos x="64" y="20"/>
                  </a:cxn>
                  <a:cxn ang="0">
                    <a:pos x="86" y="20"/>
                  </a:cxn>
                  <a:cxn ang="0">
                    <a:pos x="94" y="10"/>
                  </a:cxn>
                  <a:cxn ang="0">
                    <a:pos x="111" y="0"/>
                  </a:cxn>
                  <a:cxn ang="0">
                    <a:pos x="111" y="31"/>
                  </a:cxn>
                  <a:cxn ang="0">
                    <a:pos x="133" y="36"/>
                  </a:cxn>
                  <a:cxn ang="0">
                    <a:pos x="141" y="56"/>
                  </a:cxn>
                  <a:cxn ang="0">
                    <a:pos x="158" y="66"/>
                  </a:cxn>
                  <a:cxn ang="0">
                    <a:pos x="171" y="61"/>
                  </a:cxn>
                  <a:cxn ang="0">
                    <a:pos x="197" y="71"/>
                  </a:cxn>
                  <a:cxn ang="0">
                    <a:pos x="201" y="86"/>
                  </a:cxn>
                  <a:cxn ang="0">
                    <a:pos x="214" y="91"/>
                  </a:cxn>
                  <a:cxn ang="0">
                    <a:pos x="223" y="101"/>
                  </a:cxn>
                  <a:cxn ang="0">
                    <a:pos x="201" y="208"/>
                  </a:cxn>
                </a:cxnLst>
                <a:rect l="0" t="0" r="r" b="b"/>
                <a:pathLst>
                  <a:path w="223" h="314">
                    <a:moveTo>
                      <a:pt x="201" y="208"/>
                    </a:moveTo>
                    <a:lnTo>
                      <a:pt x="129" y="314"/>
                    </a:lnTo>
                    <a:lnTo>
                      <a:pt x="111" y="289"/>
                    </a:lnTo>
                    <a:lnTo>
                      <a:pt x="120" y="279"/>
                    </a:lnTo>
                    <a:lnTo>
                      <a:pt x="116" y="259"/>
                    </a:lnTo>
                    <a:lnTo>
                      <a:pt x="120" y="253"/>
                    </a:lnTo>
                    <a:lnTo>
                      <a:pt x="111" y="243"/>
                    </a:lnTo>
                    <a:lnTo>
                      <a:pt x="120" y="238"/>
                    </a:lnTo>
                    <a:lnTo>
                      <a:pt x="120" y="228"/>
                    </a:lnTo>
                    <a:lnTo>
                      <a:pt x="107" y="223"/>
                    </a:lnTo>
                    <a:lnTo>
                      <a:pt x="107" y="213"/>
                    </a:lnTo>
                    <a:lnTo>
                      <a:pt x="90" y="198"/>
                    </a:lnTo>
                    <a:lnTo>
                      <a:pt x="81" y="188"/>
                    </a:lnTo>
                    <a:lnTo>
                      <a:pt x="90" y="183"/>
                    </a:lnTo>
                    <a:lnTo>
                      <a:pt x="81" y="137"/>
                    </a:lnTo>
                    <a:lnTo>
                      <a:pt x="77" y="137"/>
                    </a:lnTo>
                    <a:lnTo>
                      <a:pt x="73" y="142"/>
                    </a:lnTo>
                    <a:lnTo>
                      <a:pt x="77" y="152"/>
                    </a:lnTo>
                    <a:lnTo>
                      <a:pt x="69" y="152"/>
                    </a:lnTo>
                    <a:lnTo>
                      <a:pt x="69" y="167"/>
                    </a:lnTo>
                    <a:lnTo>
                      <a:pt x="64" y="167"/>
                    </a:lnTo>
                    <a:lnTo>
                      <a:pt x="47" y="152"/>
                    </a:lnTo>
                    <a:lnTo>
                      <a:pt x="9" y="157"/>
                    </a:lnTo>
                    <a:lnTo>
                      <a:pt x="13" y="137"/>
                    </a:lnTo>
                    <a:lnTo>
                      <a:pt x="0" y="132"/>
                    </a:lnTo>
                    <a:lnTo>
                      <a:pt x="43" y="31"/>
                    </a:lnTo>
                    <a:lnTo>
                      <a:pt x="51" y="31"/>
                    </a:lnTo>
                    <a:lnTo>
                      <a:pt x="64" y="20"/>
                    </a:lnTo>
                    <a:lnTo>
                      <a:pt x="86" y="20"/>
                    </a:lnTo>
                    <a:lnTo>
                      <a:pt x="94" y="10"/>
                    </a:lnTo>
                    <a:lnTo>
                      <a:pt x="111" y="0"/>
                    </a:lnTo>
                    <a:lnTo>
                      <a:pt x="111" y="31"/>
                    </a:lnTo>
                    <a:lnTo>
                      <a:pt x="133" y="36"/>
                    </a:lnTo>
                    <a:lnTo>
                      <a:pt x="141" y="56"/>
                    </a:lnTo>
                    <a:lnTo>
                      <a:pt x="158" y="66"/>
                    </a:lnTo>
                    <a:lnTo>
                      <a:pt x="171" y="61"/>
                    </a:lnTo>
                    <a:lnTo>
                      <a:pt x="197" y="71"/>
                    </a:lnTo>
                    <a:lnTo>
                      <a:pt x="201" y="86"/>
                    </a:lnTo>
                    <a:lnTo>
                      <a:pt x="214" y="91"/>
                    </a:lnTo>
                    <a:lnTo>
                      <a:pt x="223" y="101"/>
                    </a:lnTo>
                    <a:lnTo>
                      <a:pt x="201" y="208"/>
                    </a:lnTo>
                    <a:close/>
                  </a:path>
                </a:pathLst>
              </a:custGeom>
              <a:solidFill>
                <a:srgbClr val="FFFBC3"/>
              </a:solidFill>
              <a:ln w="6350">
                <a:solidFill>
                  <a:srgbClr val="000000"/>
                </a:solidFill>
                <a:prstDash val="solid"/>
                <a:round/>
                <a:headEnd/>
                <a:tailEnd/>
              </a:ln>
            </p:spPr>
            <p:txBody>
              <a:bodyPr/>
              <a:lstStyle/>
              <a:p>
                <a:endParaRPr lang="en-US" dirty="0"/>
              </a:p>
            </p:txBody>
          </p:sp>
          <p:sp>
            <p:nvSpPr>
              <p:cNvPr id="110" name="Freeform 1345">
                <a:extLst>
                  <a:ext uri="{FF2B5EF4-FFF2-40B4-BE49-F238E27FC236}">
                    <a16:creationId xmlns:a16="http://schemas.microsoft.com/office/drawing/2014/main" id="{4B2FF6D4-DB0D-3E19-6D63-125D9E22E401}"/>
                  </a:ext>
                </a:extLst>
              </p:cNvPr>
              <p:cNvSpPr>
                <a:spLocks/>
              </p:cNvSpPr>
              <p:nvPr/>
            </p:nvSpPr>
            <p:spPr bwMode="auto">
              <a:xfrm>
                <a:off x="5334000" y="4756150"/>
                <a:ext cx="373063" cy="280988"/>
              </a:xfrm>
              <a:custGeom>
                <a:avLst/>
                <a:gdLst/>
                <a:ahLst/>
                <a:cxnLst>
                  <a:cxn ang="0">
                    <a:pos x="98" y="177"/>
                  </a:cxn>
                  <a:cxn ang="0">
                    <a:pos x="89" y="142"/>
                  </a:cxn>
                  <a:cxn ang="0">
                    <a:pos x="94" y="117"/>
                  </a:cxn>
                  <a:cxn ang="0">
                    <a:pos x="77" y="117"/>
                  </a:cxn>
                  <a:cxn ang="0">
                    <a:pos x="55" y="107"/>
                  </a:cxn>
                  <a:cxn ang="0">
                    <a:pos x="47" y="112"/>
                  </a:cxn>
                  <a:cxn ang="0">
                    <a:pos x="47" y="107"/>
                  </a:cxn>
                  <a:cxn ang="0">
                    <a:pos x="38" y="107"/>
                  </a:cxn>
                  <a:cxn ang="0">
                    <a:pos x="38" y="96"/>
                  </a:cxn>
                  <a:cxn ang="0">
                    <a:pos x="30" y="96"/>
                  </a:cxn>
                  <a:cxn ang="0">
                    <a:pos x="25" y="96"/>
                  </a:cxn>
                  <a:cxn ang="0">
                    <a:pos x="21" y="91"/>
                  </a:cxn>
                  <a:cxn ang="0">
                    <a:pos x="12" y="91"/>
                  </a:cxn>
                  <a:cxn ang="0">
                    <a:pos x="0" y="81"/>
                  </a:cxn>
                  <a:cxn ang="0">
                    <a:pos x="38" y="36"/>
                  </a:cxn>
                  <a:cxn ang="0">
                    <a:pos x="64" y="31"/>
                  </a:cxn>
                  <a:cxn ang="0">
                    <a:pos x="68" y="15"/>
                  </a:cxn>
                  <a:cxn ang="0">
                    <a:pos x="85" y="0"/>
                  </a:cxn>
                  <a:cxn ang="0">
                    <a:pos x="102" y="10"/>
                  </a:cxn>
                  <a:cxn ang="0">
                    <a:pos x="124" y="31"/>
                  </a:cxn>
                  <a:cxn ang="0">
                    <a:pos x="171" y="25"/>
                  </a:cxn>
                  <a:cxn ang="0">
                    <a:pos x="205" y="61"/>
                  </a:cxn>
                  <a:cxn ang="0">
                    <a:pos x="226" y="31"/>
                  </a:cxn>
                  <a:cxn ang="0">
                    <a:pos x="235" y="61"/>
                  </a:cxn>
                  <a:cxn ang="0">
                    <a:pos x="226" y="66"/>
                  </a:cxn>
                  <a:cxn ang="0">
                    <a:pos x="231" y="86"/>
                  </a:cxn>
                  <a:cxn ang="0">
                    <a:pos x="218" y="107"/>
                  </a:cxn>
                  <a:cxn ang="0">
                    <a:pos x="218" y="112"/>
                  </a:cxn>
                  <a:cxn ang="0">
                    <a:pos x="145" y="147"/>
                  </a:cxn>
                  <a:cxn ang="0">
                    <a:pos x="98" y="177"/>
                  </a:cxn>
                </a:cxnLst>
                <a:rect l="0" t="0" r="r" b="b"/>
                <a:pathLst>
                  <a:path w="235" h="177">
                    <a:moveTo>
                      <a:pt x="98" y="177"/>
                    </a:moveTo>
                    <a:lnTo>
                      <a:pt x="89" y="142"/>
                    </a:lnTo>
                    <a:lnTo>
                      <a:pt x="94" y="117"/>
                    </a:lnTo>
                    <a:lnTo>
                      <a:pt x="77" y="117"/>
                    </a:lnTo>
                    <a:lnTo>
                      <a:pt x="55" y="107"/>
                    </a:lnTo>
                    <a:lnTo>
                      <a:pt x="47" y="112"/>
                    </a:lnTo>
                    <a:lnTo>
                      <a:pt x="47" y="107"/>
                    </a:lnTo>
                    <a:lnTo>
                      <a:pt x="38" y="107"/>
                    </a:lnTo>
                    <a:lnTo>
                      <a:pt x="38" y="96"/>
                    </a:lnTo>
                    <a:lnTo>
                      <a:pt x="30" y="96"/>
                    </a:lnTo>
                    <a:lnTo>
                      <a:pt x="25" y="96"/>
                    </a:lnTo>
                    <a:lnTo>
                      <a:pt x="21" y="91"/>
                    </a:lnTo>
                    <a:lnTo>
                      <a:pt x="12" y="91"/>
                    </a:lnTo>
                    <a:lnTo>
                      <a:pt x="0" y="81"/>
                    </a:lnTo>
                    <a:lnTo>
                      <a:pt x="38" y="36"/>
                    </a:lnTo>
                    <a:lnTo>
                      <a:pt x="64" y="31"/>
                    </a:lnTo>
                    <a:lnTo>
                      <a:pt x="68" y="15"/>
                    </a:lnTo>
                    <a:lnTo>
                      <a:pt x="85" y="0"/>
                    </a:lnTo>
                    <a:lnTo>
                      <a:pt x="102" y="10"/>
                    </a:lnTo>
                    <a:lnTo>
                      <a:pt x="124" y="31"/>
                    </a:lnTo>
                    <a:lnTo>
                      <a:pt x="171" y="25"/>
                    </a:lnTo>
                    <a:lnTo>
                      <a:pt x="205" y="61"/>
                    </a:lnTo>
                    <a:lnTo>
                      <a:pt x="226" y="31"/>
                    </a:lnTo>
                    <a:lnTo>
                      <a:pt x="235" y="61"/>
                    </a:lnTo>
                    <a:lnTo>
                      <a:pt x="226" y="66"/>
                    </a:lnTo>
                    <a:lnTo>
                      <a:pt x="231" y="86"/>
                    </a:lnTo>
                    <a:lnTo>
                      <a:pt x="218" y="107"/>
                    </a:lnTo>
                    <a:lnTo>
                      <a:pt x="218" y="112"/>
                    </a:lnTo>
                    <a:lnTo>
                      <a:pt x="145" y="147"/>
                    </a:lnTo>
                    <a:lnTo>
                      <a:pt x="98" y="177"/>
                    </a:lnTo>
                    <a:close/>
                  </a:path>
                </a:pathLst>
              </a:custGeom>
              <a:solidFill>
                <a:srgbClr val="FFFBC3"/>
              </a:solidFill>
              <a:ln w="6350">
                <a:solidFill>
                  <a:srgbClr val="000000"/>
                </a:solidFill>
                <a:prstDash val="solid"/>
                <a:round/>
                <a:headEnd/>
                <a:tailEnd/>
              </a:ln>
            </p:spPr>
            <p:txBody>
              <a:bodyPr/>
              <a:lstStyle/>
              <a:p>
                <a:endParaRPr lang="en-US" dirty="0"/>
              </a:p>
            </p:txBody>
          </p:sp>
          <p:sp>
            <p:nvSpPr>
              <p:cNvPr id="111" name="Freeform 1346">
                <a:extLst>
                  <a:ext uri="{FF2B5EF4-FFF2-40B4-BE49-F238E27FC236}">
                    <a16:creationId xmlns:a16="http://schemas.microsoft.com/office/drawing/2014/main" id="{BA640A34-BFFA-28F4-9D22-79A89DF2299B}"/>
                  </a:ext>
                </a:extLst>
              </p:cNvPr>
              <p:cNvSpPr>
                <a:spLocks/>
              </p:cNvSpPr>
              <p:nvPr/>
            </p:nvSpPr>
            <p:spPr bwMode="auto">
              <a:xfrm>
                <a:off x="5102225" y="4764088"/>
                <a:ext cx="95250" cy="73025"/>
              </a:xfrm>
              <a:custGeom>
                <a:avLst/>
                <a:gdLst/>
                <a:ahLst/>
                <a:cxnLst>
                  <a:cxn ang="0">
                    <a:pos x="34" y="0"/>
                  </a:cxn>
                  <a:cxn ang="0">
                    <a:pos x="60" y="20"/>
                  </a:cxn>
                  <a:cxn ang="0">
                    <a:pos x="56" y="41"/>
                  </a:cxn>
                  <a:cxn ang="0">
                    <a:pos x="39" y="41"/>
                  </a:cxn>
                  <a:cxn ang="0">
                    <a:pos x="34" y="46"/>
                  </a:cxn>
                  <a:cxn ang="0">
                    <a:pos x="26" y="46"/>
                  </a:cxn>
                  <a:cxn ang="0">
                    <a:pos x="13" y="46"/>
                  </a:cxn>
                  <a:cxn ang="0">
                    <a:pos x="13" y="41"/>
                  </a:cxn>
                  <a:cxn ang="0">
                    <a:pos x="0" y="31"/>
                  </a:cxn>
                  <a:cxn ang="0">
                    <a:pos x="4" y="20"/>
                  </a:cxn>
                  <a:cxn ang="0">
                    <a:pos x="0" y="10"/>
                  </a:cxn>
                  <a:cxn ang="0">
                    <a:pos x="17" y="5"/>
                  </a:cxn>
                  <a:cxn ang="0">
                    <a:pos x="34" y="0"/>
                  </a:cxn>
                </a:cxnLst>
                <a:rect l="0" t="0" r="r" b="b"/>
                <a:pathLst>
                  <a:path w="60" h="46">
                    <a:moveTo>
                      <a:pt x="34" y="0"/>
                    </a:moveTo>
                    <a:lnTo>
                      <a:pt x="60" y="20"/>
                    </a:lnTo>
                    <a:lnTo>
                      <a:pt x="56" y="41"/>
                    </a:lnTo>
                    <a:lnTo>
                      <a:pt x="39" y="41"/>
                    </a:lnTo>
                    <a:lnTo>
                      <a:pt x="34" y="46"/>
                    </a:lnTo>
                    <a:lnTo>
                      <a:pt x="26" y="46"/>
                    </a:lnTo>
                    <a:lnTo>
                      <a:pt x="13" y="46"/>
                    </a:lnTo>
                    <a:lnTo>
                      <a:pt x="13" y="41"/>
                    </a:lnTo>
                    <a:lnTo>
                      <a:pt x="0" y="31"/>
                    </a:lnTo>
                    <a:lnTo>
                      <a:pt x="4" y="20"/>
                    </a:lnTo>
                    <a:lnTo>
                      <a:pt x="0" y="10"/>
                    </a:lnTo>
                    <a:lnTo>
                      <a:pt x="17" y="5"/>
                    </a:lnTo>
                    <a:lnTo>
                      <a:pt x="34" y="0"/>
                    </a:lnTo>
                    <a:close/>
                  </a:path>
                </a:pathLst>
              </a:custGeom>
              <a:solidFill>
                <a:srgbClr val="FFFF00"/>
              </a:solidFill>
              <a:ln w="6350">
                <a:solidFill>
                  <a:srgbClr val="000000"/>
                </a:solidFill>
                <a:prstDash val="solid"/>
                <a:round/>
                <a:headEnd/>
                <a:tailEnd/>
              </a:ln>
            </p:spPr>
            <p:txBody>
              <a:bodyPr/>
              <a:lstStyle/>
              <a:p>
                <a:endParaRPr lang="en-US" dirty="0"/>
              </a:p>
            </p:txBody>
          </p:sp>
          <p:sp>
            <p:nvSpPr>
              <p:cNvPr id="112" name="Freeform 1347">
                <a:extLst>
                  <a:ext uri="{FF2B5EF4-FFF2-40B4-BE49-F238E27FC236}">
                    <a16:creationId xmlns:a16="http://schemas.microsoft.com/office/drawing/2014/main" id="{BA51AD0F-3D9A-6BC9-26C0-4E078E6A3AEA}"/>
                  </a:ext>
                </a:extLst>
              </p:cNvPr>
              <p:cNvSpPr>
                <a:spLocks/>
              </p:cNvSpPr>
              <p:nvPr/>
            </p:nvSpPr>
            <p:spPr bwMode="auto">
              <a:xfrm>
                <a:off x="2444750" y="4764088"/>
                <a:ext cx="320675" cy="330200"/>
              </a:xfrm>
              <a:custGeom>
                <a:avLst/>
                <a:gdLst/>
                <a:ahLst/>
                <a:cxnLst>
                  <a:cxn ang="0">
                    <a:pos x="150" y="178"/>
                  </a:cxn>
                  <a:cxn ang="0">
                    <a:pos x="125" y="193"/>
                  </a:cxn>
                  <a:cxn ang="0">
                    <a:pos x="120" y="208"/>
                  </a:cxn>
                  <a:cxn ang="0">
                    <a:pos x="99" y="208"/>
                  </a:cxn>
                  <a:cxn ang="0">
                    <a:pos x="22" y="122"/>
                  </a:cxn>
                  <a:cxn ang="0">
                    <a:pos x="13" y="102"/>
                  </a:cxn>
                  <a:cxn ang="0">
                    <a:pos x="0" y="76"/>
                  </a:cxn>
                  <a:cxn ang="0">
                    <a:pos x="18" y="71"/>
                  </a:cxn>
                  <a:cxn ang="0">
                    <a:pos x="39" y="56"/>
                  </a:cxn>
                  <a:cxn ang="0">
                    <a:pos x="65" y="36"/>
                  </a:cxn>
                  <a:cxn ang="0">
                    <a:pos x="99" y="26"/>
                  </a:cxn>
                  <a:cxn ang="0">
                    <a:pos x="159" y="0"/>
                  </a:cxn>
                  <a:cxn ang="0">
                    <a:pos x="150" y="15"/>
                  </a:cxn>
                  <a:cxn ang="0">
                    <a:pos x="167" y="31"/>
                  </a:cxn>
                  <a:cxn ang="0">
                    <a:pos x="189" y="26"/>
                  </a:cxn>
                  <a:cxn ang="0">
                    <a:pos x="202" y="26"/>
                  </a:cxn>
                  <a:cxn ang="0">
                    <a:pos x="202" y="31"/>
                  </a:cxn>
                  <a:cxn ang="0">
                    <a:pos x="185" y="31"/>
                  </a:cxn>
                  <a:cxn ang="0">
                    <a:pos x="180" y="41"/>
                  </a:cxn>
                  <a:cxn ang="0">
                    <a:pos x="185" y="51"/>
                  </a:cxn>
                  <a:cxn ang="0">
                    <a:pos x="193" y="51"/>
                  </a:cxn>
                  <a:cxn ang="0">
                    <a:pos x="197" y="61"/>
                  </a:cxn>
                  <a:cxn ang="0">
                    <a:pos x="189" y="56"/>
                  </a:cxn>
                  <a:cxn ang="0">
                    <a:pos x="176" y="56"/>
                  </a:cxn>
                  <a:cxn ang="0">
                    <a:pos x="163" y="71"/>
                  </a:cxn>
                  <a:cxn ang="0">
                    <a:pos x="167" y="81"/>
                  </a:cxn>
                  <a:cxn ang="0">
                    <a:pos x="163" y="81"/>
                  </a:cxn>
                  <a:cxn ang="0">
                    <a:pos x="167" y="86"/>
                  </a:cxn>
                  <a:cxn ang="0">
                    <a:pos x="176" y="96"/>
                  </a:cxn>
                  <a:cxn ang="0">
                    <a:pos x="185" y="96"/>
                  </a:cxn>
                  <a:cxn ang="0">
                    <a:pos x="189" y="102"/>
                  </a:cxn>
                  <a:cxn ang="0">
                    <a:pos x="193" y="117"/>
                  </a:cxn>
                  <a:cxn ang="0">
                    <a:pos x="180" y="112"/>
                  </a:cxn>
                  <a:cxn ang="0">
                    <a:pos x="185" y="122"/>
                  </a:cxn>
                  <a:cxn ang="0">
                    <a:pos x="189" y="142"/>
                  </a:cxn>
                  <a:cxn ang="0">
                    <a:pos x="197" y="152"/>
                  </a:cxn>
                  <a:cxn ang="0">
                    <a:pos x="150" y="178"/>
                  </a:cxn>
                </a:cxnLst>
                <a:rect l="0" t="0" r="r" b="b"/>
                <a:pathLst>
                  <a:path w="202" h="208">
                    <a:moveTo>
                      <a:pt x="150" y="178"/>
                    </a:moveTo>
                    <a:lnTo>
                      <a:pt x="125" y="193"/>
                    </a:lnTo>
                    <a:lnTo>
                      <a:pt x="120" y="208"/>
                    </a:lnTo>
                    <a:lnTo>
                      <a:pt x="99" y="208"/>
                    </a:lnTo>
                    <a:lnTo>
                      <a:pt x="22" y="122"/>
                    </a:lnTo>
                    <a:lnTo>
                      <a:pt x="13" y="102"/>
                    </a:lnTo>
                    <a:lnTo>
                      <a:pt x="0" y="76"/>
                    </a:lnTo>
                    <a:lnTo>
                      <a:pt x="18" y="71"/>
                    </a:lnTo>
                    <a:lnTo>
                      <a:pt x="39" y="56"/>
                    </a:lnTo>
                    <a:lnTo>
                      <a:pt x="65" y="36"/>
                    </a:lnTo>
                    <a:lnTo>
                      <a:pt x="99" y="26"/>
                    </a:lnTo>
                    <a:lnTo>
                      <a:pt x="159" y="0"/>
                    </a:lnTo>
                    <a:lnTo>
                      <a:pt x="150" y="15"/>
                    </a:lnTo>
                    <a:lnTo>
                      <a:pt x="167" y="31"/>
                    </a:lnTo>
                    <a:lnTo>
                      <a:pt x="189" y="26"/>
                    </a:lnTo>
                    <a:lnTo>
                      <a:pt x="202" y="26"/>
                    </a:lnTo>
                    <a:lnTo>
                      <a:pt x="202" y="31"/>
                    </a:lnTo>
                    <a:lnTo>
                      <a:pt x="185" y="31"/>
                    </a:lnTo>
                    <a:lnTo>
                      <a:pt x="180" y="41"/>
                    </a:lnTo>
                    <a:lnTo>
                      <a:pt x="185" y="51"/>
                    </a:lnTo>
                    <a:lnTo>
                      <a:pt x="193" y="51"/>
                    </a:lnTo>
                    <a:lnTo>
                      <a:pt x="197" y="61"/>
                    </a:lnTo>
                    <a:lnTo>
                      <a:pt x="189" y="56"/>
                    </a:lnTo>
                    <a:lnTo>
                      <a:pt x="176" y="56"/>
                    </a:lnTo>
                    <a:lnTo>
                      <a:pt x="163" y="71"/>
                    </a:lnTo>
                    <a:lnTo>
                      <a:pt x="167" y="81"/>
                    </a:lnTo>
                    <a:lnTo>
                      <a:pt x="163" y="81"/>
                    </a:lnTo>
                    <a:lnTo>
                      <a:pt x="167" y="86"/>
                    </a:lnTo>
                    <a:lnTo>
                      <a:pt x="176" y="96"/>
                    </a:lnTo>
                    <a:lnTo>
                      <a:pt x="185" y="96"/>
                    </a:lnTo>
                    <a:lnTo>
                      <a:pt x="189" y="102"/>
                    </a:lnTo>
                    <a:lnTo>
                      <a:pt x="193" y="117"/>
                    </a:lnTo>
                    <a:lnTo>
                      <a:pt x="180" y="112"/>
                    </a:lnTo>
                    <a:lnTo>
                      <a:pt x="185" y="122"/>
                    </a:lnTo>
                    <a:lnTo>
                      <a:pt x="189" y="142"/>
                    </a:lnTo>
                    <a:lnTo>
                      <a:pt x="197" y="152"/>
                    </a:lnTo>
                    <a:lnTo>
                      <a:pt x="150" y="178"/>
                    </a:lnTo>
                    <a:close/>
                  </a:path>
                </a:pathLst>
              </a:custGeom>
              <a:solidFill>
                <a:srgbClr val="FFFBC3"/>
              </a:solidFill>
              <a:ln w="6350">
                <a:solidFill>
                  <a:srgbClr val="000000"/>
                </a:solidFill>
                <a:prstDash val="solid"/>
                <a:round/>
                <a:headEnd/>
                <a:tailEnd/>
              </a:ln>
            </p:spPr>
            <p:txBody>
              <a:bodyPr/>
              <a:lstStyle/>
              <a:p>
                <a:endParaRPr lang="en-US" dirty="0"/>
              </a:p>
            </p:txBody>
          </p:sp>
          <p:sp>
            <p:nvSpPr>
              <p:cNvPr id="113" name="Freeform 1348">
                <a:extLst>
                  <a:ext uri="{FF2B5EF4-FFF2-40B4-BE49-F238E27FC236}">
                    <a16:creationId xmlns:a16="http://schemas.microsoft.com/office/drawing/2014/main" id="{AB1C71E5-04DB-47B5-2243-6A8CF2850889}"/>
                  </a:ext>
                </a:extLst>
              </p:cNvPr>
              <p:cNvSpPr>
                <a:spLocks/>
              </p:cNvSpPr>
              <p:nvPr/>
            </p:nvSpPr>
            <p:spPr bwMode="auto">
              <a:xfrm>
                <a:off x="5740400" y="4779963"/>
                <a:ext cx="184150" cy="241300"/>
              </a:xfrm>
              <a:custGeom>
                <a:avLst/>
                <a:gdLst/>
                <a:ahLst/>
                <a:cxnLst>
                  <a:cxn ang="0">
                    <a:pos x="116" y="137"/>
                  </a:cxn>
                  <a:cxn ang="0">
                    <a:pos x="95" y="152"/>
                  </a:cxn>
                  <a:cxn ang="0">
                    <a:pos x="43" y="92"/>
                  </a:cxn>
                  <a:cxn ang="0">
                    <a:pos x="52" y="81"/>
                  </a:cxn>
                  <a:cxn ang="0">
                    <a:pos x="30" y="61"/>
                  </a:cxn>
                  <a:cxn ang="0">
                    <a:pos x="26" y="86"/>
                  </a:cxn>
                  <a:cxn ang="0">
                    <a:pos x="0" y="56"/>
                  </a:cxn>
                  <a:cxn ang="0">
                    <a:pos x="5" y="31"/>
                  </a:cxn>
                  <a:cxn ang="0">
                    <a:pos x="18" y="21"/>
                  </a:cxn>
                  <a:cxn ang="0">
                    <a:pos x="18" y="0"/>
                  </a:cxn>
                  <a:cxn ang="0">
                    <a:pos x="26" y="0"/>
                  </a:cxn>
                  <a:cxn ang="0">
                    <a:pos x="77" y="71"/>
                  </a:cxn>
                  <a:cxn ang="0">
                    <a:pos x="90" y="81"/>
                  </a:cxn>
                  <a:cxn ang="0">
                    <a:pos x="86" y="86"/>
                  </a:cxn>
                  <a:cxn ang="0">
                    <a:pos x="82" y="107"/>
                  </a:cxn>
                  <a:cxn ang="0">
                    <a:pos x="86" y="117"/>
                  </a:cxn>
                  <a:cxn ang="0">
                    <a:pos x="95" y="112"/>
                  </a:cxn>
                  <a:cxn ang="0">
                    <a:pos x="103" y="132"/>
                  </a:cxn>
                  <a:cxn ang="0">
                    <a:pos x="107" y="127"/>
                  </a:cxn>
                  <a:cxn ang="0">
                    <a:pos x="116" y="137"/>
                  </a:cxn>
                </a:cxnLst>
                <a:rect l="0" t="0" r="r" b="b"/>
                <a:pathLst>
                  <a:path w="116" h="152">
                    <a:moveTo>
                      <a:pt x="116" y="137"/>
                    </a:moveTo>
                    <a:lnTo>
                      <a:pt x="95" y="152"/>
                    </a:lnTo>
                    <a:lnTo>
                      <a:pt x="43" y="92"/>
                    </a:lnTo>
                    <a:lnTo>
                      <a:pt x="52" y="81"/>
                    </a:lnTo>
                    <a:lnTo>
                      <a:pt x="30" y="61"/>
                    </a:lnTo>
                    <a:lnTo>
                      <a:pt x="26" y="86"/>
                    </a:lnTo>
                    <a:lnTo>
                      <a:pt x="0" y="56"/>
                    </a:lnTo>
                    <a:lnTo>
                      <a:pt x="5" y="31"/>
                    </a:lnTo>
                    <a:lnTo>
                      <a:pt x="18" y="21"/>
                    </a:lnTo>
                    <a:lnTo>
                      <a:pt x="18" y="0"/>
                    </a:lnTo>
                    <a:lnTo>
                      <a:pt x="26" y="0"/>
                    </a:lnTo>
                    <a:lnTo>
                      <a:pt x="77" y="71"/>
                    </a:lnTo>
                    <a:lnTo>
                      <a:pt x="90" y="81"/>
                    </a:lnTo>
                    <a:lnTo>
                      <a:pt x="86" y="86"/>
                    </a:lnTo>
                    <a:lnTo>
                      <a:pt x="82" y="107"/>
                    </a:lnTo>
                    <a:lnTo>
                      <a:pt x="86" y="117"/>
                    </a:lnTo>
                    <a:lnTo>
                      <a:pt x="95" y="112"/>
                    </a:lnTo>
                    <a:lnTo>
                      <a:pt x="103" y="132"/>
                    </a:lnTo>
                    <a:lnTo>
                      <a:pt x="107" y="127"/>
                    </a:lnTo>
                    <a:lnTo>
                      <a:pt x="116" y="137"/>
                    </a:lnTo>
                    <a:close/>
                  </a:path>
                </a:pathLst>
              </a:custGeom>
              <a:solidFill>
                <a:srgbClr val="02DC00"/>
              </a:solidFill>
              <a:ln w="6350">
                <a:solidFill>
                  <a:srgbClr val="000000"/>
                </a:solidFill>
                <a:prstDash val="solid"/>
                <a:round/>
                <a:headEnd/>
                <a:tailEnd/>
              </a:ln>
            </p:spPr>
            <p:txBody>
              <a:bodyPr/>
              <a:lstStyle/>
              <a:p>
                <a:endParaRPr lang="en-US" dirty="0"/>
              </a:p>
            </p:txBody>
          </p:sp>
          <p:sp>
            <p:nvSpPr>
              <p:cNvPr id="114" name="Freeform 1349">
                <a:extLst>
                  <a:ext uri="{FF2B5EF4-FFF2-40B4-BE49-F238E27FC236}">
                    <a16:creationId xmlns:a16="http://schemas.microsoft.com/office/drawing/2014/main" id="{08FFDE7F-AF35-ADD2-2CAB-A285D500C657}"/>
                  </a:ext>
                </a:extLst>
              </p:cNvPr>
              <p:cNvSpPr>
                <a:spLocks/>
              </p:cNvSpPr>
              <p:nvPr/>
            </p:nvSpPr>
            <p:spPr bwMode="auto">
              <a:xfrm>
                <a:off x="2974975" y="4779963"/>
                <a:ext cx="496888" cy="403225"/>
              </a:xfrm>
              <a:custGeom>
                <a:avLst/>
                <a:gdLst/>
                <a:ahLst/>
                <a:cxnLst>
                  <a:cxn ang="0">
                    <a:pos x="287" y="218"/>
                  </a:cxn>
                  <a:cxn ang="0">
                    <a:pos x="231" y="254"/>
                  </a:cxn>
                  <a:cxn ang="0">
                    <a:pos x="120" y="228"/>
                  </a:cxn>
                  <a:cxn ang="0">
                    <a:pos x="103" y="249"/>
                  </a:cxn>
                  <a:cxn ang="0">
                    <a:pos x="86" y="233"/>
                  </a:cxn>
                  <a:cxn ang="0">
                    <a:pos x="82" y="218"/>
                  </a:cxn>
                  <a:cxn ang="0">
                    <a:pos x="26" y="208"/>
                  </a:cxn>
                  <a:cxn ang="0">
                    <a:pos x="0" y="203"/>
                  </a:cxn>
                  <a:cxn ang="0">
                    <a:pos x="5" y="193"/>
                  </a:cxn>
                  <a:cxn ang="0">
                    <a:pos x="22" y="188"/>
                  </a:cxn>
                  <a:cxn ang="0">
                    <a:pos x="22" y="183"/>
                  </a:cxn>
                  <a:cxn ang="0">
                    <a:pos x="35" y="162"/>
                  </a:cxn>
                  <a:cxn ang="0">
                    <a:pos x="47" y="162"/>
                  </a:cxn>
                  <a:cxn ang="0">
                    <a:pos x="52" y="152"/>
                  </a:cxn>
                  <a:cxn ang="0">
                    <a:pos x="52" y="147"/>
                  </a:cxn>
                  <a:cxn ang="0">
                    <a:pos x="60" y="137"/>
                  </a:cxn>
                  <a:cxn ang="0">
                    <a:pos x="56" y="127"/>
                  </a:cxn>
                  <a:cxn ang="0">
                    <a:pos x="65" y="112"/>
                  </a:cxn>
                  <a:cxn ang="0">
                    <a:pos x="60" y="97"/>
                  </a:cxn>
                  <a:cxn ang="0">
                    <a:pos x="65" y="81"/>
                  </a:cxn>
                  <a:cxn ang="0">
                    <a:pos x="56" y="71"/>
                  </a:cxn>
                  <a:cxn ang="0">
                    <a:pos x="56" y="61"/>
                  </a:cxn>
                  <a:cxn ang="0">
                    <a:pos x="69" y="41"/>
                  </a:cxn>
                  <a:cxn ang="0">
                    <a:pos x="103" y="31"/>
                  </a:cxn>
                  <a:cxn ang="0">
                    <a:pos x="116" y="31"/>
                  </a:cxn>
                  <a:cxn ang="0">
                    <a:pos x="120" y="46"/>
                  </a:cxn>
                  <a:cxn ang="0">
                    <a:pos x="137" y="51"/>
                  </a:cxn>
                  <a:cxn ang="0">
                    <a:pos x="154" y="41"/>
                  </a:cxn>
                  <a:cxn ang="0">
                    <a:pos x="172" y="10"/>
                  </a:cxn>
                  <a:cxn ang="0">
                    <a:pos x="189" y="5"/>
                  </a:cxn>
                  <a:cxn ang="0">
                    <a:pos x="193" y="5"/>
                  </a:cxn>
                  <a:cxn ang="0">
                    <a:pos x="206" y="0"/>
                  </a:cxn>
                  <a:cxn ang="0">
                    <a:pos x="210" y="5"/>
                  </a:cxn>
                  <a:cxn ang="0">
                    <a:pos x="223" y="0"/>
                  </a:cxn>
                  <a:cxn ang="0">
                    <a:pos x="231" y="21"/>
                  </a:cxn>
                  <a:cxn ang="0">
                    <a:pos x="257" y="21"/>
                  </a:cxn>
                  <a:cxn ang="0">
                    <a:pos x="257" y="36"/>
                  </a:cxn>
                  <a:cxn ang="0">
                    <a:pos x="261" y="41"/>
                  </a:cxn>
                  <a:cxn ang="0">
                    <a:pos x="274" y="46"/>
                  </a:cxn>
                  <a:cxn ang="0">
                    <a:pos x="283" y="61"/>
                  </a:cxn>
                  <a:cxn ang="0">
                    <a:pos x="300" y="76"/>
                  </a:cxn>
                  <a:cxn ang="0">
                    <a:pos x="300" y="86"/>
                  </a:cxn>
                  <a:cxn ang="0">
                    <a:pos x="313" y="102"/>
                  </a:cxn>
                  <a:cxn ang="0">
                    <a:pos x="287" y="218"/>
                  </a:cxn>
                </a:cxnLst>
                <a:rect l="0" t="0" r="r" b="b"/>
                <a:pathLst>
                  <a:path w="313" h="254">
                    <a:moveTo>
                      <a:pt x="287" y="218"/>
                    </a:moveTo>
                    <a:lnTo>
                      <a:pt x="231" y="254"/>
                    </a:lnTo>
                    <a:lnTo>
                      <a:pt x="120" y="228"/>
                    </a:lnTo>
                    <a:lnTo>
                      <a:pt x="103" y="249"/>
                    </a:lnTo>
                    <a:lnTo>
                      <a:pt x="86" y="233"/>
                    </a:lnTo>
                    <a:lnTo>
                      <a:pt x="82" y="218"/>
                    </a:lnTo>
                    <a:lnTo>
                      <a:pt x="26" y="208"/>
                    </a:lnTo>
                    <a:lnTo>
                      <a:pt x="0" y="203"/>
                    </a:lnTo>
                    <a:lnTo>
                      <a:pt x="5" y="193"/>
                    </a:lnTo>
                    <a:lnTo>
                      <a:pt x="22" y="188"/>
                    </a:lnTo>
                    <a:lnTo>
                      <a:pt x="22" y="183"/>
                    </a:lnTo>
                    <a:lnTo>
                      <a:pt x="35" y="162"/>
                    </a:lnTo>
                    <a:lnTo>
                      <a:pt x="47" y="162"/>
                    </a:lnTo>
                    <a:lnTo>
                      <a:pt x="52" y="152"/>
                    </a:lnTo>
                    <a:lnTo>
                      <a:pt x="52" y="147"/>
                    </a:lnTo>
                    <a:lnTo>
                      <a:pt x="60" y="137"/>
                    </a:lnTo>
                    <a:lnTo>
                      <a:pt x="56" y="127"/>
                    </a:lnTo>
                    <a:lnTo>
                      <a:pt x="65" y="112"/>
                    </a:lnTo>
                    <a:lnTo>
                      <a:pt x="60" y="97"/>
                    </a:lnTo>
                    <a:lnTo>
                      <a:pt x="65" y="81"/>
                    </a:lnTo>
                    <a:lnTo>
                      <a:pt x="56" y="71"/>
                    </a:lnTo>
                    <a:lnTo>
                      <a:pt x="56" y="61"/>
                    </a:lnTo>
                    <a:lnTo>
                      <a:pt x="69" y="41"/>
                    </a:lnTo>
                    <a:lnTo>
                      <a:pt x="103" y="31"/>
                    </a:lnTo>
                    <a:lnTo>
                      <a:pt x="116" y="31"/>
                    </a:lnTo>
                    <a:lnTo>
                      <a:pt x="120" y="46"/>
                    </a:lnTo>
                    <a:lnTo>
                      <a:pt x="137" y="51"/>
                    </a:lnTo>
                    <a:lnTo>
                      <a:pt x="154" y="41"/>
                    </a:lnTo>
                    <a:lnTo>
                      <a:pt x="172" y="10"/>
                    </a:lnTo>
                    <a:lnTo>
                      <a:pt x="189" y="5"/>
                    </a:lnTo>
                    <a:lnTo>
                      <a:pt x="193" y="5"/>
                    </a:lnTo>
                    <a:lnTo>
                      <a:pt x="206" y="0"/>
                    </a:lnTo>
                    <a:lnTo>
                      <a:pt x="210" y="5"/>
                    </a:lnTo>
                    <a:lnTo>
                      <a:pt x="223" y="0"/>
                    </a:lnTo>
                    <a:lnTo>
                      <a:pt x="231" y="21"/>
                    </a:lnTo>
                    <a:lnTo>
                      <a:pt x="257" y="21"/>
                    </a:lnTo>
                    <a:lnTo>
                      <a:pt x="257" y="36"/>
                    </a:lnTo>
                    <a:lnTo>
                      <a:pt x="261" y="41"/>
                    </a:lnTo>
                    <a:lnTo>
                      <a:pt x="274" y="46"/>
                    </a:lnTo>
                    <a:lnTo>
                      <a:pt x="283" y="61"/>
                    </a:lnTo>
                    <a:lnTo>
                      <a:pt x="300" y="76"/>
                    </a:lnTo>
                    <a:lnTo>
                      <a:pt x="300" y="86"/>
                    </a:lnTo>
                    <a:lnTo>
                      <a:pt x="313" y="102"/>
                    </a:lnTo>
                    <a:lnTo>
                      <a:pt x="287" y="218"/>
                    </a:lnTo>
                    <a:close/>
                  </a:path>
                </a:pathLst>
              </a:custGeom>
              <a:solidFill>
                <a:srgbClr val="FFFBC3"/>
              </a:solidFill>
              <a:ln w="6350">
                <a:solidFill>
                  <a:srgbClr val="000000"/>
                </a:solidFill>
                <a:prstDash val="solid"/>
                <a:round/>
                <a:headEnd/>
                <a:tailEnd/>
              </a:ln>
            </p:spPr>
            <p:txBody>
              <a:bodyPr/>
              <a:lstStyle/>
              <a:p>
                <a:endParaRPr lang="en-US" dirty="0"/>
              </a:p>
            </p:txBody>
          </p:sp>
          <p:sp>
            <p:nvSpPr>
              <p:cNvPr id="115" name="Freeform 1350">
                <a:extLst>
                  <a:ext uri="{FF2B5EF4-FFF2-40B4-BE49-F238E27FC236}">
                    <a16:creationId xmlns:a16="http://schemas.microsoft.com/office/drawing/2014/main" id="{7115DCA0-A7BB-BF03-ABA8-39E61D006744}"/>
                  </a:ext>
                </a:extLst>
              </p:cNvPr>
              <p:cNvSpPr>
                <a:spLocks noEditPoints="1"/>
              </p:cNvSpPr>
              <p:nvPr/>
            </p:nvSpPr>
            <p:spPr bwMode="auto">
              <a:xfrm>
                <a:off x="957263" y="4805363"/>
                <a:ext cx="449262" cy="361950"/>
              </a:xfrm>
              <a:custGeom>
                <a:avLst/>
                <a:gdLst/>
                <a:ahLst/>
                <a:cxnLst>
                  <a:cxn ang="0">
                    <a:pos x="274" y="126"/>
                  </a:cxn>
                  <a:cxn ang="0">
                    <a:pos x="283" y="167"/>
                  </a:cxn>
                  <a:cxn ang="0">
                    <a:pos x="274" y="167"/>
                  </a:cxn>
                  <a:cxn ang="0">
                    <a:pos x="274" y="177"/>
                  </a:cxn>
                  <a:cxn ang="0">
                    <a:pos x="265" y="172"/>
                  </a:cxn>
                  <a:cxn ang="0">
                    <a:pos x="248" y="177"/>
                  </a:cxn>
                  <a:cxn ang="0">
                    <a:pos x="231" y="182"/>
                  </a:cxn>
                  <a:cxn ang="0">
                    <a:pos x="227" y="177"/>
                  </a:cxn>
                  <a:cxn ang="0">
                    <a:pos x="124" y="182"/>
                  </a:cxn>
                  <a:cxn ang="0">
                    <a:pos x="94" y="212"/>
                  </a:cxn>
                  <a:cxn ang="0">
                    <a:pos x="73" y="207"/>
                  </a:cxn>
                  <a:cxn ang="0">
                    <a:pos x="56" y="228"/>
                  </a:cxn>
                  <a:cxn ang="0">
                    <a:pos x="21" y="197"/>
                  </a:cxn>
                  <a:cxn ang="0">
                    <a:pos x="21" y="192"/>
                  </a:cxn>
                  <a:cxn ang="0">
                    <a:pos x="0" y="177"/>
                  </a:cxn>
                  <a:cxn ang="0">
                    <a:pos x="9" y="152"/>
                  </a:cxn>
                  <a:cxn ang="0">
                    <a:pos x="9" y="131"/>
                  </a:cxn>
                  <a:cxn ang="0">
                    <a:pos x="34" y="111"/>
                  </a:cxn>
                  <a:cxn ang="0">
                    <a:pos x="77" y="96"/>
                  </a:cxn>
                  <a:cxn ang="0">
                    <a:pos x="77" y="76"/>
                  </a:cxn>
                  <a:cxn ang="0">
                    <a:pos x="81" y="70"/>
                  </a:cxn>
                  <a:cxn ang="0">
                    <a:pos x="77" y="60"/>
                  </a:cxn>
                  <a:cxn ang="0">
                    <a:pos x="77" y="50"/>
                  </a:cxn>
                  <a:cxn ang="0">
                    <a:pos x="150" y="5"/>
                  </a:cxn>
                  <a:cxn ang="0">
                    <a:pos x="158" y="0"/>
                  </a:cxn>
                  <a:cxn ang="0">
                    <a:pos x="163" y="40"/>
                  </a:cxn>
                  <a:cxn ang="0">
                    <a:pos x="188" y="76"/>
                  </a:cxn>
                  <a:cxn ang="0">
                    <a:pos x="188" y="101"/>
                  </a:cxn>
                  <a:cxn ang="0">
                    <a:pos x="214" y="111"/>
                  </a:cxn>
                  <a:cxn ang="0">
                    <a:pos x="248" y="131"/>
                  </a:cxn>
                  <a:cxn ang="0">
                    <a:pos x="253" y="136"/>
                  </a:cxn>
                  <a:cxn ang="0">
                    <a:pos x="274" y="126"/>
                  </a:cxn>
                  <a:cxn ang="0">
                    <a:pos x="146" y="141"/>
                  </a:cxn>
                  <a:cxn ang="0">
                    <a:pos x="128" y="141"/>
                  </a:cxn>
                  <a:cxn ang="0">
                    <a:pos x="116" y="152"/>
                  </a:cxn>
                  <a:cxn ang="0">
                    <a:pos x="120" y="157"/>
                  </a:cxn>
                  <a:cxn ang="0">
                    <a:pos x="128" y="157"/>
                  </a:cxn>
                  <a:cxn ang="0">
                    <a:pos x="133" y="152"/>
                  </a:cxn>
                  <a:cxn ang="0">
                    <a:pos x="146" y="152"/>
                  </a:cxn>
                  <a:cxn ang="0">
                    <a:pos x="146" y="141"/>
                  </a:cxn>
                </a:cxnLst>
                <a:rect l="0" t="0" r="r" b="b"/>
                <a:pathLst>
                  <a:path w="283" h="228">
                    <a:moveTo>
                      <a:pt x="274" y="126"/>
                    </a:moveTo>
                    <a:lnTo>
                      <a:pt x="283" y="167"/>
                    </a:lnTo>
                    <a:lnTo>
                      <a:pt x="274" y="167"/>
                    </a:lnTo>
                    <a:lnTo>
                      <a:pt x="274" y="177"/>
                    </a:lnTo>
                    <a:lnTo>
                      <a:pt x="265" y="172"/>
                    </a:lnTo>
                    <a:lnTo>
                      <a:pt x="248" y="177"/>
                    </a:lnTo>
                    <a:lnTo>
                      <a:pt x="231" y="182"/>
                    </a:lnTo>
                    <a:lnTo>
                      <a:pt x="227" y="177"/>
                    </a:lnTo>
                    <a:lnTo>
                      <a:pt x="124" y="182"/>
                    </a:lnTo>
                    <a:lnTo>
                      <a:pt x="94" y="212"/>
                    </a:lnTo>
                    <a:lnTo>
                      <a:pt x="73" y="207"/>
                    </a:lnTo>
                    <a:lnTo>
                      <a:pt x="56" y="228"/>
                    </a:lnTo>
                    <a:lnTo>
                      <a:pt x="21" y="197"/>
                    </a:lnTo>
                    <a:lnTo>
                      <a:pt x="21" y="192"/>
                    </a:lnTo>
                    <a:lnTo>
                      <a:pt x="0" y="177"/>
                    </a:lnTo>
                    <a:lnTo>
                      <a:pt x="9" y="152"/>
                    </a:lnTo>
                    <a:lnTo>
                      <a:pt x="9" y="131"/>
                    </a:lnTo>
                    <a:lnTo>
                      <a:pt x="34" y="111"/>
                    </a:lnTo>
                    <a:lnTo>
                      <a:pt x="77" y="96"/>
                    </a:lnTo>
                    <a:lnTo>
                      <a:pt x="77" y="76"/>
                    </a:lnTo>
                    <a:lnTo>
                      <a:pt x="81" y="70"/>
                    </a:lnTo>
                    <a:lnTo>
                      <a:pt x="77" y="60"/>
                    </a:lnTo>
                    <a:lnTo>
                      <a:pt x="77" y="50"/>
                    </a:lnTo>
                    <a:lnTo>
                      <a:pt x="150" y="5"/>
                    </a:lnTo>
                    <a:lnTo>
                      <a:pt x="158" y="0"/>
                    </a:lnTo>
                    <a:lnTo>
                      <a:pt x="163" y="40"/>
                    </a:lnTo>
                    <a:lnTo>
                      <a:pt x="188" y="76"/>
                    </a:lnTo>
                    <a:lnTo>
                      <a:pt x="188" y="101"/>
                    </a:lnTo>
                    <a:lnTo>
                      <a:pt x="214" y="111"/>
                    </a:lnTo>
                    <a:lnTo>
                      <a:pt x="248" y="131"/>
                    </a:lnTo>
                    <a:lnTo>
                      <a:pt x="253" y="136"/>
                    </a:lnTo>
                    <a:lnTo>
                      <a:pt x="274" y="126"/>
                    </a:lnTo>
                    <a:close/>
                    <a:moveTo>
                      <a:pt x="146" y="141"/>
                    </a:moveTo>
                    <a:lnTo>
                      <a:pt x="128" y="141"/>
                    </a:lnTo>
                    <a:lnTo>
                      <a:pt x="116" y="152"/>
                    </a:lnTo>
                    <a:lnTo>
                      <a:pt x="120" y="157"/>
                    </a:lnTo>
                    <a:lnTo>
                      <a:pt x="128" y="157"/>
                    </a:lnTo>
                    <a:lnTo>
                      <a:pt x="133" y="152"/>
                    </a:lnTo>
                    <a:lnTo>
                      <a:pt x="146" y="152"/>
                    </a:lnTo>
                    <a:lnTo>
                      <a:pt x="146" y="141"/>
                    </a:lnTo>
                    <a:close/>
                  </a:path>
                </a:pathLst>
              </a:custGeom>
              <a:solidFill>
                <a:srgbClr val="FFFBC3"/>
              </a:solidFill>
              <a:ln w="6350">
                <a:solidFill>
                  <a:srgbClr val="000000"/>
                </a:solidFill>
                <a:prstDash val="solid"/>
                <a:round/>
                <a:headEnd/>
                <a:tailEnd/>
              </a:ln>
            </p:spPr>
            <p:txBody>
              <a:bodyPr/>
              <a:lstStyle/>
              <a:p>
                <a:endParaRPr lang="en-US" dirty="0"/>
              </a:p>
            </p:txBody>
          </p:sp>
          <p:sp>
            <p:nvSpPr>
              <p:cNvPr id="116" name="Freeform 1351">
                <a:extLst>
                  <a:ext uri="{FF2B5EF4-FFF2-40B4-BE49-F238E27FC236}">
                    <a16:creationId xmlns:a16="http://schemas.microsoft.com/office/drawing/2014/main" id="{7B516510-2861-962F-DB20-F829E0C80871}"/>
                  </a:ext>
                </a:extLst>
              </p:cNvPr>
              <p:cNvSpPr>
                <a:spLocks/>
              </p:cNvSpPr>
              <p:nvPr/>
            </p:nvSpPr>
            <p:spPr bwMode="auto">
              <a:xfrm>
                <a:off x="5903913" y="4829175"/>
                <a:ext cx="95250" cy="63500"/>
              </a:xfrm>
              <a:custGeom>
                <a:avLst/>
                <a:gdLst/>
                <a:ahLst/>
                <a:cxnLst>
                  <a:cxn ang="0">
                    <a:pos x="9" y="40"/>
                  </a:cxn>
                  <a:cxn ang="0">
                    <a:pos x="0" y="25"/>
                  </a:cxn>
                  <a:cxn ang="0">
                    <a:pos x="0" y="15"/>
                  </a:cxn>
                  <a:cxn ang="0">
                    <a:pos x="4" y="0"/>
                  </a:cxn>
                  <a:cxn ang="0">
                    <a:pos x="22" y="15"/>
                  </a:cxn>
                  <a:cxn ang="0">
                    <a:pos x="34" y="0"/>
                  </a:cxn>
                  <a:cxn ang="0">
                    <a:pos x="60" y="30"/>
                  </a:cxn>
                  <a:cxn ang="0">
                    <a:pos x="9" y="40"/>
                  </a:cxn>
                </a:cxnLst>
                <a:rect l="0" t="0" r="r" b="b"/>
                <a:pathLst>
                  <a:path w="60" h="40">
                    <a:moveTo>
                      <a:pt x="9" y="40"/>
                    </a:moveTo>
                    <a:lnTo>
                      <a:pt x="0" y="25"/>
                    </a:lnTo>
                    <a:lnTo>
                      <a:pt x="0" y="15"/>
                    </a:lnTo>
                    <a:lnTo>
                      <a:pt x="4" y="0"/>
                    </a:lnTo>
                    <a:lnTo>
                      <a:pt x="22" y="15"/>
                    </a:lnTo>
                    <a:lnTo>
                      <a:pt x="34" y="0"/>
                    </a:lnTo>
                    <a:lnTo>
                      <a:pt x="60" y="30"/>
                    </a:lnTo>
                    <a:lnTo>
                      <a:pt x="9" y="40"/>
                    </a:lnTo>
                    <a:close/>
                  </a:path>
                </a:pathLst>
              </a:custGeom>
              <a:solidFill>
                <a:srgbClr val="02DC00"/>
              </a:solidFill>
              <a:ln w="6350">
                <a:solidFill>
                  <a:srgbClr val="000000"/>
                </a:solidFill>
                <a:prstDash val="solid"/>
                <a:round/>
                <a:headEnd/>
                <a:tailEnd/>
              </a:ln>
            </p:spPr>
            <p:txBody>
              <a:bodyPr/>
              <a:lstStyle/>
              <a:p>
                <a:endParaRPr lang="en-US" dirty="0"/>
              </a:p>
            </p:txBody>
          </p:sp>
          <p:sp>
            <p:nvSpPr>
              <p:cNvPr id="117" name="Freeform 1352">
                <a:extLst>
                  <a:ext uri="{FF2B5EF4-FFF2-40B4-BE49-F238E27FC236}">
                    <a16:creationId xmlns:a16="http://schemas.microsoft.com/office/drawing/2014/main" id="{5850BC8A-768C-2E64-0758-DBEDFC31592B}"/>
                  </a:ext>
                </a:extLst>
              </p:cNvPr>
              <p:cNvSpPr>
                <a:spLocks/>
              </p:cNvSpPr>
              <p:nvPr/>
            </p:nvSpPr>
            <p:spPr bwMode="auto">
              <a:xfrm>
                <a:off x="2703513" y="4852988"/>
                <a:ext cx="53975" cy="39687"/>
              </a:xfrm>
              <a:custGeom>
                <a:avLst/>
                <a:gdLst/>
                <a:ahLst/>
                <a:cxnLst>
                  <a:cxn ang="0">
                    <a:pos x="4" y="25"/>
                  </a:cxn>
                  <a:cxn ang="0">
                    <a:pos x="0" y="15"/>
                  </a:cxn>
                  <a:cxn ang="0">
                    <a:pos x="13" y="0"/>
                  </a:cxn>
                  <a:cxn ang="0">
                    <a:pos x="26" y="0"/>
                  </a:cxn>
                  <a:cxn ang="0">
                    <a:pos x="34" y="5"/>
                  </a:cxn>
                  <a:cxn ang="0">
                    <a:pos x="22" y="20"/>
                  </a:cxn>
                  <a:cxn ang="0">
                    <a:pos x="4" y="25"/>
                  </a:cxn>
                </a:cxnLst>
                <a:rect l="0" t="0" r="r" b="b"/>
                <a:pathLst>
                  <a:path w="34" h="25">
                    <a:moveTo>
                      <a:pt x="4" y="25"/>
                    </a:moveTo>
                    <a:lnTo>
                      <a:pt x="0" y="15"/>
                    </a:lnTo>
                    <a:lnTo>
                      <a:pt x="13" y="0"/>
                    </a:lnTo>
                    <a:lnTo>
                      <a:pt x="26" y="0"/>
                    </a:lnTo>
                    <a:lnTo>
                      <a:pt x="34" y="5"/>
                    </a:lnTo>
                    <a:lnTo>
                      <a:pt x="22" y="20"/>
                    </a:lnTo>
                    <a:lnTo>
                      <a:pt x="4" y="25"/>
                    </a:lnTo>
                    <a:close/>
                  </a:path>
                </a:pathLst>
              </a:custGeom>
              <a:solidFill>
                <a:srgbClr val="FFFBC3"/>
              </a:solidFill>
              <a:ln w="6350">
                <a:solidFill>
                  <a:srgbClr val="000000"/>
                </a:solidFill>
                <a:prstDash val="solid"/>
                <a:round/>
                <a:headEnd/>
                <a:tailEnd/>
              </a:ln>
            </p:spPr>
            <p:txBody>
              <a:bodyPr/>
              <a:lstStyle/>
              <a:p>
                <a:endParaRPr lang="en-US" dirty="0"/>
              </a:p>
            </p:txBody>
          </p:sp>
          <p:sp>
            <p:nvSpPr>
              <p:cNvPr id="118" name="Freeform 1353">
                <a:extLst>
                  <a:ext uri="{FF2B5EF4-FFF2-40B4-BE49-F238E27FC236}">
                    <a16:creationId xmlns:a16="http://schemas.microsoft.com/office/drawing/2014/main" id="{FEBA69E6-2445-CD66-7E1B-26D384CB33B3}"/>
                  </a:ext>
                </a:extLst>
              </p:cNvPr>
              <p:cNvSpPr>
                <a:spLocks/>
              </p:cNvSpPr>
              <p:nvPr/>
            </p:nvSpPr>
            <p:spPr bwMode="auto">
              <a:xfrm>
                <a:off x="5510213" y="4852988"/>
                <a:ext cx="333375" cy="458787"/>
              </a:xfrm>
              <a:custGeom>
                <a:avLst/>
                <a:gdLst/>
                <a:ahLst/>
                <a:cxnLst>
                  <a:cxn ang="0">
                    <a:pos x="13" y="289"/>
                  </a:cxn>
                  <a:cxn ang="0">
                    <a:pos x="4" y="279"/>
                  </a:cxn>
                  <a:cxn ang="0">
                    <a:pos x="4" y="263"/>
                  </a:cxn>
                  <a:cxn ang="0">
                    <a:pos x="4" y="253"/>
                  </a:cxn>
                  <a:cxn ang="0">
                    <a:pos x="0" y="253"/>
                  </a:cxn>
                  <a:cxn ang="0">
                    <a:pos x="4" y="233"/>
                  </a:cxn>
                  <a:cxn ang="0">
                    <a:pos x="13" y="233"/>
                  </a:cxn>
                  <a:cxn ang="0">
                    <a:pos x="13" y="223"/>
                  </a:cxn>
                  <a:cxn ang="0">
                    <a:pos x="17" y="213"/>
                  </a:cxn>
                  <a:cxn ang="0">
                    <a:pos x="30" y="198"/>
                  </a:cxn>
                  <a:cxn ang="0">
                    <a:pos x="26" y="192"/>
                  </a:cxn>
                  <a:cxn ang="0">
                    <a:pos x="34" y="167"/>
                  </a:cxn>
                  <a:cxn ang="0">
                    <a:pos x="43" y="167"/>
                  </a:cxn>
                  <a:cxn ang="0">
                    <a:pos x="51" y="137"/>
                  </a:cxn>
                  <a:cxn ang="0">
                    <a:pos x="47" y="132"/>
                  </a:cxn>
                  <a:cxn ang="0">
                    <a:pos x="34" y="122"/>
                  </a:cxn>
                  <a:cxn ang="0">
                    <a:pos x="34" y="106"/>
                  </a:cxn>
                  <a:cxn ang="0">
                    <a:pos x="34" y="86"/>
                  </a:cxn>
                  <a:cxn ang="0">
                    <a:pos x="107" y="51"/>
                  </a:cxn>
                  <a:cxn ang="0">
                    <a:pos x="107" y="46"/>
                  </a:cxn>
                  <a:cxn ang="0">
                    <a:pos x="120" y="25"/>
                  </a:cxn>
                  <a:cxn ang="0">
                    <a:pos x="115" y="5"/>
                  </a:cxn>
                  <a:cxn ang="0">
                    <a:pos x="124" y="0"/>
                  </a:cxn>
                  <a:cxn ang="0">
                    <a:pos x="124" y="56"/>
                  </a:cxn>
                  <a:cxn ang="0">
                    <a:pos x="167" y="71"/>
                  </a:cxn>
                  <a:cxn ang="0">
                    <a:pos x="150" y="86"/>
                  </a:cxn>
                  <a:cxn ang="0">
                    <a:pos x="180" y="81"/>
                  </a:cxn>
                  <a:cxn ang="0">
                    <a:pos x="210" y="106"/>
                  </a:cxn>
                  <a:cxn ang="0">
                    <a:pos x="197" y="137"/>
                  </a:cxn>
                  <a:cxn ang="0">
                    <a:pos x="188" y="132"/>
                  </a:cxn>
                  <a:cxn ang="0">
                    <a:pos x="13" y="289"/>
                  </a:cxn>
                </a:cxnLst>
                <a:rect l="0" t="0" r="r" b="b"/>
                <a:pathLst>
                  <a:path w="210" h="289">
                    <a:moveTo>
                      <a:pt x="13" y="289"/>
                    </a:moveTo>
                    <a:lnTo>
                      <a:pt x="4" y="279"/>
                    </a:lnTo>
                    <a:lnTo>
                      <a:pt x="4" y="263"/>
                    </a:lnTo>
                    <a:lnTo>
                      <a:pt x="4" y="253"/>
                    </a:lnTo>
                    <a:lnTo>
                      <a:pt x="0" y="253"/>
                    </a:lnTo>
                    <a:lnTo>
                      <a:pt x="4" y="233"/>
                    </a:lnTo>
                    <a:lnTo>
                      <a:pt x="13" y="233"/>
                    </a:lnTo>
                    <a:lnTo>
                      <a:pt x="13" y="223"/>
                    </a:lnTo>
                    <a:lnTo>
                      <a:pt x="17" y="213"/>
                    </a:lnTo>
                    <a:lnTo>
                      <a:pt x="30" y="198"/>
                    </a:lnTo>
                    <a:lnTo>
                      <a:pt x="26" y="192"/>
                    </a:lnTo>
                    <a:lnTo>
                      <a:pt x="34" y="167"/>
                    </a:lnTo>
                    <a:lnTo>
                      <a:pt x="43" y="167"/>
                    </a:lnTo>
                    <a:lnTo>
                      <a:pt x="51" y="137"/>
                    </a:lnTo>
                    <a:lnTo>
                      <a:pt x="47" y="132"/>
                    </a:lnTo>
                    <a:lnTo>
                      <a:pt x="34" y="122"/>
                    </a:lnTo>
                    <a:lnTo>
                      <a:pt x="34" y="106"/>
                    </a:lnTo>
                    <a:lnTo>
                      <a:pt x="34" y="86"/>
                    </a:lnTo>
                    <a:lnTo>
                      <a:pt x="107" y="51"/>
                    </a:lnTo>
                    <a:lnTo>
                      <a:pt x="107" y="46"/>
                    </a:lnTo>
                    <a:lnTo>
                      <a:pt x="120" y="25"/>
                    </a:lnTo>
                    <a:lnTo>
                      <a:pt x="115" y="5"/>
                    </a:lnTo>
                    <a:lnTo>
                      <a:pt x="124" y="0"/>
                    </a:lnTo>
                    <a:lnTo>
                      <a:pt x="124" y="56"/>
                    </a:lnTo>
                    <a:lnTo>
                      <a:pt x="167" y="71"/>
                    </a:lnTo>
                    <a:lnTo>
                      <a:pt x="150" y="86"/>
                    </a:lnTo>
                    <a:lnTo>
                      <a:pt x="180" y="81"/>
                    </a:lnTo>
                    <a:lnTo>
                      <a:pt x="210" y="106"/>
                    </a:lnTo>
                    <a:lnTo>
                      <a:pt x="197" y="137"/>
                    </a:lnTo>
                    <a:lnTo>
                      <a:pt x="188" y="132"/>
                    </a:lnTo>
                    <a:lnTo>
                      <a:pt x="13" y="289"/>
                    </a:lnTo>
                    <a:close/>
                  </a:path>
                </a:pathLst>
              </a:custGeom>
              <a:solidFill>
                <a:srgbClr val="00CC00"/>
              </a:solidFill>
              <a:ln w="6350">
                <a:solidFill>
                  <a:srgbClr val="000000"/>
                </a:solidFill>
                <a:prstDash val="solid"/>
                <a:round/>
                <a:headEnd/>
                <a:tailEnd/>
              </a:ln>
            </p:spPr>
            <p:txBody>
              <a:bodyPr/>
              <a:lstStyle/>
              <a:p>
                <a:endParaRPr lang="en-US" dirty="0"/>
              </a:p>
            </p:txBody>
          </p:sp>
          <p:sp>
            <p:nvSpPr>
              <p:cNvPr id="119" name="Freeform 1354">
                <a:extLst>
                  <a:ext uri="{FF2B5EF4-FFF2-40B4-BE49-F238E27FC236}">
                    <a16:creationId xmlns:a16="http://schemas.microsoft.com/office/drawing/2014/main" id="{E1D87D77-C972-6678-6880-372DC74552DA}"/>
                  </a:ext>
                </a:extLst>
              </p:cNvPr>
              <p:cNvSpPr>
                <a:spLocks/>
              </p:cNvSpPr>
              <p:nvPr/>
            </p:nvSpPr>
            <p:spPr bwMode="auto">
              <a:xfrm>
                <a:off x="1323975" y="4860925"/>
                <a:ext cx="482600" cy="385763"/>
              </a:xfrm>
              <a:custGeom>
                <a:avLst/>
                <a:gdLst/>
                <a:ahLst/>
                <a:cxnLst>
                  <a:cxn ang="0">
                    <a:pos x="43" y="91"/>
                  </a:cxn>
                  <a:cxn ang="0">
                    <a:pos x="60" y="76"/>
                  </a:cxn>
                  <a:cxn ang="0">
                    <a:pos x="77" y="81"/>
                  </a:cxn>
                  <a:cxn ang="0">
                    <a:pos x="99" y="61"/>
                  </a:cxn>
                  <a:cxn ang="0">
                    <a:pos x="124" y="56"/>
                  </a:cxn>
                  <a:cxn ang="0">
                    <a:pos x="141" y="56"/>
                  </a:cxn>
                  <a:cxn ang="0">
                    <a:pos x="150" y="51"/>
                  </a:cxn>
                  <a:cxn ang="0">
                    <a:pos x="159" y="56"/>
                  </a:cxn>
                  <a:cxn ang="0">
                    <a:pos x="176" y="51"/>
                  </a:cxn>
                  <a:cxn ang="0">
                    <a:pos x="189" y="30"/>
                  </a:cxn>
                  <a:cxn ang="0">
                    <a:pos x="184" y="25"/>
                  </a:cxn>
                  <a:cxn ang="0">
                    <a:pos x="189" y="10"/>
                  </a:cxn>
                  <a:cxn ang="0">
                    <a:pos x="240" y="0"/>
                  </a:cxn>
                  <a:cxn ang="0">
                    <a:pos x="248" y="20"/>
                  </a:cxn>
                  <a:cxn ang="0">
                    <a:pos x="270" y="41"/>
                  </a:cxn>
                  <a:cxn ang="0">
                    <a:pos x="291" y="76"/>
                  </a:cxn>
                  <a:cxn ang="0">
                    <a:pos x="304" y="101"/>
                  </a:cxn>
                  <a:cxn ang="0">
                    <a:pos x="283" y="111"/>
                  </a:cxn>
                  <a:cxn ang="0">
                    <a:pos x="274" y="122"/>
                  </a:cxn>
                  <a:cxn ang="0">
                    <a:pos x="248" y="142"/>
                  </a:cxn>
                  <a:cxn ang="0">
                    <a:pos x="223" y="152"/>
                  </a:cxn>
                  <a:cxn ang="0">
                    <a:pos x="214" y="157"/>
                  </a:cxn>
                  <a:cxn ang="0">
                    <a:pos x="201" y="147"/>
                  </a:cxn>
                  <a:cxn ang="0">
                    <a:pos x="159" y="162"/>
                  </a:cxn>
                  <a:cxn ang="0">
                    <a:pos x="141" y="177"/>
                  </a:cxn>
                  <a:cxn ang="0">
                    <a:pos x="141" y="193"/>
                  </a:cxn>
                  <a:cxn ang="0">
                    <a:pos x="137" y="198"/>
                  </a:cxn>
                  <a:cxn ang="0">
                    <a:pos x="82" y="218"/>
                  </a:cxn>
                  <a:cxn ang="0">
                    <a:pos x="30" y="243"/>
                  </a:cxn>
                  <a:cxn ang="0">
                    <a:pos x="0" y="147"/>
                  </a:cxn>
                  <a:cxn ang="0">
                    <a:pos x="17" y="142"/>
                  </a:cxn>
                  <a:cxn ang="0">
                    <a:pos x="34" y="137"/>
                  </a:cxn>
                  <a:cxn ang="0">
                    <a:pos x="43" y="142"/>
                  </a:cxn>
                  <a:cxn ang="0">
                    <a:pos x="43" y="132"/>
                  </a:cxn>
                  <a:cxn ang="0">
                    <a:pos x="52" y="132"/>
                  </a:cxn>
                  <a:cxn ang="0">
                    <a:pos x="43" y="91"/>
                  </a:cxn>
                </a:cxnLst>
                <a:rect l="0" t="0" r="r" b="b"/>
                <a:pathLst>
                  <a:path w="304" h="243">
                    <a:moveTo>
                      <a:pt x="43" y="91"/>
                    </a:moveTo>
                    <a:lnTo>
                      <a:pt x="60" y="76"/>
                    </a:lnTo>
                    <a:lnTo>
                      <a:pt x="77" y="81"/>
                    </a:lnTo>
                    <a:lnTo>
                      <a:pt x="99" y="61"/>
                    </a:lnTo>
                    <a:lnTo>
                      <a:pt x="124" y="56"/>
                    </a:lnTo>
                    <a:lnTo>
                      <a:pt x="141" y="56"/>
                    </a:lnTo>
                    <a:lnTo>
                      <a:pt x="150" y="51"/>
                    </a:lnTo>
                    <a:lnTo>
                      <a:pt x="159" y="56"/>
                    </a:lnTo>
                    <a:lnTo>
                      <a:pt x="176" y="51"/>
                    </a:lnTo>
                    <a:lnTo>
                      <a:pt x="189" y="30"/>
                    </a:lnTo>
                    <a:lnTo>
                      <a:pt x="184" y="25"/>
                    </a:lnTo>
                    <a:lnTo>
                      <a:pt x="189" y="10"/>
                    </a:lnTo>
                    <a:lnTo>
                      <a:pt x="240" y="0"/>
                    </a:lnTo>
                    <a:lnTo>
                      <a:pt x="248" y="20"/>
                    </a:lnTo>
                    <a:lnTo>
                      <a:pt x="270" y="41"/>
                    </a:lnTo>
                    <a:lnTo>
                      <a:pt x="291" y="76"/>
                    </a:lnTo>
                    <a:lnTo>
                      <a:pt x="304" y="101"/>
                    </a:lnTo>
                    <a:lnTo>
                      <a:pt x="283" y="111"/>
                    </a:lnTo>
                    <a:lnTo>
                      <a:pt x="274" y="122"/>
                    </a:lnTo>
                    <a:lnTo>
                      <a:pt x="248" y="142"/>
                    </a:lnTo>
                    <a:lnTo>
                      <a:pt x="223" y="152"/>
                    </a:lnTo>
                    <a:lnTo>
                      <a:pt x="214" y="157"/>
                    </a:lnTo>
                    <a:lnTo>
                      <a:pt x="201" y="147"/>
                    </a:lnTo>
                    <a:lnTo>
                      <a:pt x="159" y="162"/>
                    </a:lnTo>
                    <a:lnTo>
                      <a:pt x="141" y="177"/>
                    </a:lnTo>
                    <a:lnTo>
                      <a:pt x="141" y="193"/>
                    </a:lnTo>
                    <a:lnTo>
                      <a:pt x="137" y="198"/>
                    </a:lnTo>
                    <a:lnTo>
                      <a:pt x="82" y="218"/>
                    </a:lnTo>
                    <a:lnTo>
                      <a:pt x="30" y="243"/>
                    </a:lnTo>
                    <a:lnTo>
                      <a:pt x="0" y="147"/>
                    </a:lnTo>
                    <a:lnTo>
                      <a:pt x="17" y="142"/>
                    </a:lnTo>
                    <a:lnTo>
                      <a:pt x="34" y="137"/>
                    </a:lnTo>
                    <a:lnTo>
                      <a:pt x="43" y="142"/>
                    </a:lnTo>
                    <a:lnTo>
                      <a:pt x="43" y="132"/>
                    </a:lnTo>
                    <a:lnTo>
                      <a:pt x="52" y="132"/>
                    </a:lnTo>
                    <a:lnTo>
                      <a:pt x="43" y="91"/>
                    </a:lnTo>
                    <a:close/>
                  </a:path>
                </a:pathLst>
              </a:custGeom>
              <a:solidFill>
                <a:srgbClr val="FFFBC3"/>
              </a:solidFill>
              <a:ln w="6350">
                <a:solidFill>
                  <a:srgbClr val="000000"/>
                </a:solidFill>
                <a:prstDash val="solid"/>
                <a:round/>
                <a:headEnd/>
                <a:tailEnd/>
              </a:ln>
            </p:spPr>
            <p:txBody>
              <a:bodyPr/>
              <a:lstStyle/>
              <a:p>
                <a:endParaRPr lang="en-US" dirty="0"/>
              </a:p>
            </p:txBody>
          </p:sp>
          <p:sp>
            <p:nvSpPr>
              <p:cNvPr id="120" name="Freeform 1355">
                <a:extLst>
                  <a:ext uri="{FF2B5EF4-FFF2-40B4-BE49-F238E27FC236}">
                    <a16:creationId xmlns:a16="http://schemas.microsoft.com/office/drawing/2014/main" id="{23DE4E5F-2FDF-3A7B-9392-6CC65F6AB6DB}"/>
                  </a:ext>
                </a:extLst>
              </p:cNvPr>
              <p:cNvSpPr>
                <a:spLocks noEditPoints="1"/>
              </p:cNvSpPr>
              <p:nvPr/>
            </p:nvSpPr>
            <p:spPr bwMode="auto">
              <a:xfrm>
                <a:off x="3376613" y="4860925"/>
                <a:ext cx="468312" cy="538163"/>
              </a:xfrm>
              <a:custGeom>
                <a:avLst/>
                <a:gdLst/>
                <a:ahLst/>
                <a:cxnLst>
                  <a:cxn ang="0">
                    <a:pos x="0" y="339"/>
                  </a:cxn>
                  <a:cxn ang="0">
                    <a:pos x="34" y="167"/>
                  </a:cxn>
                  <a:cxn ang="0">
                    <a:pos x="60" y="51"/>
                  </a:cxn>
                  <a:cxn ang="0">
                    <a:pos x="68" y="56"/>
                  </a:cxn>
                  <a:cxn ang="0">
                    <a:pos x="77" y="51"/>
                  </a:cxn>
                  <a:cxn ang="0">
                    <a:pos x="81" y="51"/>
                  </a:cxn>
                  <a:cxn ang="0">
                    <a:pos x="115" y="71"/>
                  </a:cxn>
                  <a:cxn ang="0">
                    <a:pos x="124" y="66"/>
                  </a:cxn>
                  <a:cxn ang="0">
                    <a:pos x="115" y="41"/>
                  </a:cxn>
                  <a:cxn ang="0">
                    <a:pos x="137" y="41"/>
                  </a:cxn>
                  <a:cxn ang="0">
                    <a:pos x="154" y="41"/>
                  </a:cxn>
                  <a:cxn ang="0">
                    <a:pos x="167" y="20"/>
                  </a:cxn>
                  <a:cxn ang="0">
                    <a:pos x="167" y="10"/>
                  </a:cxn>
                  <a:cxn ang="0">
                    <a:pos x="175" y="5"/>
                  </a:cxn>
                  <a:cxn ang="0">
                    <a:pos x="180" y="0"/>
                  </a:cxn>
                  <a:cxn ang="0">
                    <a:pos x="205" y="20"/>
                  </a:cxn>
                  <a:cxn ang="0">
                    <a:pos x="214" y="15"/>
                  </a:cxn>
                  <a:cxn ang="0">
                    <a:pos x="222" y="5"/>
                  </a:cxn>
                  <a:cxn ang="0">
                    <a:pos x="231" y="10"/>
                  </a:cxn>
                  <a:cxn ang="0">
                    <a:pos x="235" y="20"/>
                  </a:cxn>
                  <a:cxn ang="0">
                    <a:pos x="244" y="15"/>
                  </a:cxn>
                  <a:cxn ang="0">
                    <a:pos x="248" y="41"/>
                  </a:cxn>
                  <a:cxn ang="0">
                    <a:pos x="257" y="35"/>
                  </a:cxn>
                  <a:cxn ang="0">
                    <a:pos x="261" y="41"/>
                  </a:cxn>
                  <a:cxn ang="0">
                    <a:pos x="274" y="41"/>
                  </a:cxn>
                  <a:cxn ang="0">
                    <a:pos x="282" y="30"/>
                  </a:cxn>
                  <a:cxn ang="0">
                    <a:pos x="295" y="46"/>
                  </a:cxn>
                  <a:cxn ang="0">
                    <a:pos x="240" y="334"/>
                  </a:cxn>
                  <a:cxn ang="0">
                    <a:pos x="98" y="339"/>
                  </a:cxn>
                  <a:cxn ang="0">
                    <a:pos x="0" y="339"/>
                  </a:cxn>
                  <a:cxn ang="0">
                    <a:pos x="158" y="284"/>
                  </a:cxn>
                  <a:cxn ang="0">
                    <a:pos x="145" y="294"/>
                  </a:cxn>
                  <a:cxn ang="0">
                    <a:pos x="137" y="314"/>
                  </a:cxn>
                  <a:cxn ang="0">
                    <a:pos x="133" y="309"/>
                  </a:cxn>
                  <a:cxn ang="0">
                    <a:pos x="120" y="329"/>
                  </a:cxn>
                  <a:cxn ang="0">
                    <a:pos x="120" y="334"/>
                  </a:cxn>
                  <a:cxn ang="0">
                    <a:pos x="167" y="329"/>
                  </a:cxn>
                  <a:cxn ang="0">
                    <a:pos x="158" y="319"/>
                  </a:cxn>
                  <a:cxn ang="0">
                    <a:pos x="163" y="314"/>
                  </a:cxn>
                  <a:cxn ang="0">
                    <a:pos x="158" y="284"/>
                  </a:cxn>
                </a:cxnLst>
                <a:rect l="0" t="0" r="r" b="b"/>
                <a:pathLst>
                  <a:path w="295" h="339">
                    <a:moveTo>
                      <a:pt x="0" y="339"/>
                    </a:moveTo>
                    <a:lnTo>
                      <a:pt x="34" y="167"/>
                    </a:lnTo>
                    <a:lnTo>
                      <a:pt x="60" y="51"/>
                    </a:lnTo>
                    <a:lnTo>
                      <a:pt x="68" y="56"/>
                    </a:lnTo>
                    <a:lnTo>
                      <a:pt x="77" y="51"/>
                    </a:lnTo>
                    <a:lnTo>
                      <a:pt x="81" y="51"/>
                    </a:lnTo>
                    <a:lnTo>
                      <a:pt x="115" y="71"/>
                    </a:lnTo>
                    <a:lnTo>
                      <a:pt x="124" y="66"/>
                    </a:lnTo>
                    <a:lnTo>
                      <a:pt x="115" y="41"/>
                    </a:lnTo>
                    <a:lnTo>
                      <a:pt x="137" y="41"/>
                    </a:lnTo>
                    <a:lnTo>
                      <a:pt x="154" y="41"/>
                    </a:lnTo>
                    <a:lnTo>
                      <a:pt x="167" y="20"/>
                    </a:lnTo>
                    <a:lnTo>
                      <a:pt x="167" y="10"/>
                    </a:lnTo>
                    <a:lnTo>
                      <a:pt x="175" y="5"/>
                    </a:lnTo>
                    <a:lnTo>
                      <a:pt x="180" y="0"/>
                    </a:lnTo>
                    <a:lnTo>
                      <a:pt x="205" y="20"/>
                    </a:lnTo>
                    <a:lnTo>
                      <a:pt x="214" y="15"/>
                    </a:lnTo>
                    <a:lnTo>
                      <a:pt x="222" y="5"/>
                    </a:lnTo>
                    <a:lnTo>
                      <a:pt x="231" y="10"/>
                    </a:lnTo>
                    <a:lnTo>
                      <a:pt x="235" y="20"/>
                    </a:lnTo>
                    <a:lnTo>
                      <a:pt x="244" y="15"/>
                    </a:lnTo>
                    <a:lnTo>
                      <a:pt x="248" y="41"/>
                    </a:lnTo>
                    <a:lnTo>
                      <a:pt x="257" y="35"/>
                    </a:lnTo>
                    <a:lnTo>
                      <a:pt x="261" y="41"/>
                    </a:lnTo>
                    <a:lnTo>
                      <a:pt x="274" y="41"/>
                    </a:lnTo>
                    <a:lnTo>
                      <a:pt x="282" y="30"/>
                    </a:lnTo>
                    <a:lnTo>
                      <a:pt x="295" y="46"/>
                    </a:lnTo>
                    <a:lnTo>
                      <a:pt x="240" y="334"/>
                    </a:lnTo>
                    <a:lnTo>
                      <a:pt x="98" y="339"/>
                    </a:lnTo>
                    <a:lnTo>
                      <a:pt x="0" y="339"/>
                    </a:lnTo>
                    <a:close/>
                    <a:moveTo>
                      <a:pt x="158" y="284"/>
                    </a:moveTo>
                    <a:lnTo>
                      <a:pt x="145" y="294"/>
                    </a:lnTo>
                    <a:lnTo>
                      <a:pt x="137" y="314"/>
                    </a:lnTo>
                    <a:lnTo>
                      <a:pt x="133" y="309"/>
                    </a:lnTo>
                    <a:lnTo>
                      <a:pt x="120" y="329"/>
                    </a:lnTo>
                    <a:lnTo>
                      <a:pt x="120" y="334"/>
                    </a:lnTo>
                    <a:lnTo>
                      <a:pt x="167" y="329"/>
                    </a:lnTo>
                    <a:lnTo>
                      <a:pt x="158" y="319"/>
                    </a:lnTo>
                    <a:lnTo>
                      <a:pt x="163" y="314"/>
                    </a:lnTo>
                    <a:lnTo>
                      <a:pt x="158" y="284"/>
                    </a:lnTo>
                    <a:close/>
                  </a:path>
                </a:pathLst>
              </a:custGeom>
              <a:solidFill>
                <a:srgbClr val="FFFBC3"/>
              </a:solidFill>
              <a:ln w="6350">
                <a:solidFill>
                  <a:srgbClr val="000000"/>
                </a:solidFill>
                <a:prstDash val="solid"/>
                <a:round/>
                <a:headEnd/>
                <a:tailEnd/>
              </a:ln>
            </p:spPr>
            <p:txBody>
              <a:bodyPr/>
              <a:lstStyle/>
              <a:p>
                <a:endParaRPr lang="en-US" dirty="0"/>
              </a:p>
            </p:txBody>
          </p:sp>
          <p:sp>
            <p:nvSpPr>
              <p:cNvPr id="121" name="Freeform 1356">
                <a:extLst>
                  <a:ext uri="{FF2B5EF4-FFF2-40B4-BE49-F238E27FC236}">
                    <a16:creationId xmlns:a16="http://schemas.microsoft.com/office/drawing/2014/main" id="{D7A2B9D8-B373-0D07-1D68-29FF07932D23}"/>
                  </a:ext>
                </a:extLst>
              </p:cNvPr>
              <p:cNvSpPr>
                <a:spLocks/>
              </p:cNvSpPr>
              <p:nvPr/>
            </p:nvSpPr>
            <p:spPr bwMode="auto">
              <a:xfrm>
                <a:off x="2682875" y="4868863"/>
                <a:ext cx="395288" cy="385762"/>
              </a:xfrm>
              <a:custGeom>
                <a:avLst/>
                <a:gdLst/>
                <a:ahLst/>
                <a:cxnLst>
                  <a:cxn ang="0">
                    <a:pos x="184" y="147"/>
                  </a:cxn>
                  <a:cxn ang="0">
                    <a:pos x="133" y="177"/>
                  </a:cxn>
                  <a:cxn ang="0">
                    <a:pos x="129" y="188"/>
                  </a:cxn>
                  <a:cxn ang="0">
                    <a:pos x="120" y="193"/>
                  </a:cxn>
                  <a:cxn ang="0">
                    <a:pos x="107" y="223"/>
                  </a:cxn>
                  <a:cxn ang="0">
                    <a:pos x="99" y="223"/>
                  </a:cxn>
                  <a:cxn ang="0">
                    <a:pos x="90" y="223"/>
                  </a:cxn>
                  <a:cxn ang="0">
                    <a:pos x="82" y="223"/>
                  </a:cxn>
                  <a:cxn ang="0">
                    <a:pos x="82" y="243"/>
                  </a:cxn>
                  <a:cxn ang="0">
                    <a:pos x="0" y="112"/>
                  </a:cxn>
                  <a:cxn ang="0">
                    <a:pos x="47" y="86"/>
                  </a:cxn>
                  <a:cxn ang="0">
                    <a:pos x="52" y="76"/>
                  </a:cxn>
                  <a:cxn ang="0">
                    <a:pos x="52" y="66"/>
                  </a:cxn>
                  <a:cxn ang="0">
                    <a:pos x="56" y="66"/>
                  </a:cxn>
                  <a:cxn ang="0">
                    <a:pos x="60" y="81"/>
                  </a:cxn>
                  <a:cxn ang="0">
                    <a:pos x="64" y="86"/>
                  </a:cxn>
                  <a:cxn ang="0">
                    <a:pos x="69" y="76"/>
                  </a:cxn>
                  <a:cxn ang="0">
                    <a:pos x="82" y="61"/>
                  </a:cxn>
                  <a:cxn ang="0">
                    <a:pos x="86" y="66"/>
                  </a:cxn>
                  <a:cxn ang="0">
                    <a:pos x="94" y="66"/>
                  </a:cxn>
                  <a:cxn ang="0">
                    <a:pos x="99" y="71"/>
                  </a:cxn>
                  <a:cxn ang="0">
                    <a:pos x="103" y="61"/>
                  </a:cxn>
                  <a:cxn ang="0">
                    <a:pos x="112" y="66"/>
                  </a:cxn>
                  <a:cxn ang="0">
                    <a:pos x="116" y="61"/>
                  </a:cxn>
                  <a:cxn ang="0">
                    <a:pos x="133" y="61"/>
                  </a:cxn>
                  <a:cxn ang="0">
                    <a:pos x="154" y="30"/>
                  </a:cxn>
                  <a:cxn ang="0">
                    <a:pos x="193" y="15"/>
                  </a:cxn>
                  <a:cxn ang="0">
                    <a:pos x="214" y="5"/>
                  </a:cxn>
                  <a:cxn ang="0">
                    <a:pos x="219" y="10"/>
                  </a:cxn>
                  <a:cxn ang="0">
                    <a:pos x="227" y="10"/>
                  </a:cxn>
                  <a:cxn ang="0">
                    <a:pos x="231" y="0"/>
                  </a:cxn>
                  <a:cxn ang="0">
                    <a:pos x="240" y="5"/>
                  </a:cxn>
                  <a:cxn ang="0">
                    <a:pos x="240" y="15"/>
                  </a:cxn>
                  <a:cxn ang="0">
                    <a:pos x="249" y="25"/>
                  </a:cxn>
                  <a:cxn ang="0">
                    <a:pos x="244" y="41"/>
                  </a:cxn>
                  <a:cxn ang="0">
                    <a:pos x="249" y="56"/>
                  </a:cxn>
                  <a:cxn ang="0">
                    <a:pos x="240" y="71"/>
                  </a:cxn>
                  <a:cxn ang="0">
                    <a:pos x="244" y="81"/>
                  </a:cxn>
                  <a:cxn ang="0">
                    <a:pos x="236" y="91"/>
                  </a:cxn>
                  <a:cxn ang="0">
                    <a:pos x="236" y="96"/>
                  </a:cxn>
                  <a:cxn ang="0">
                    <a:pos x="231" y="106"/>
                  </a:cxn>
                  <a:cxn ang="0">
                    <a:pos x="219" y="106"/>
                  </a:cxn>
                  <a:cxn ang="0">
                    <a:pos x="206" y="127"/>
                  </a:cxn>
                  <a:cxn ang="0">
                    <a:pos x="206" y="132"/>
                  </a:cxn>
                  <a:cxn ang="0">
                    <a:pos x="189" y="137"/>
                  </a:cxn>
                  <a:cxn ang="0">
                    <a:pos x="184" y="147"/>
                  </a:cxn>
                </a:cxnLst>
                <a:rect l="0" t="0" r="r" b="b"/>
                <a:pathLst>
                  <a:path w="249" h="243">
                    <a:moveTo>
                      <a:pt x="184" y="147"/>
                    </a:moveTo>
                    <a:lnTo>
                      <a:pt x="133" y="177"/>
                    </a:lnTo>
                    <a:lnTo>
                      <a:pt x="129" y="188"/>
                    </a:lnTo>
                    <a:lnTo>
                      <a:pt x="120" y="193"/>
                    </a:lnTo>
                    <a:lnTo>
                      <a:pt x="107" y="223"/>
                    </a:lnTo>
                    <a:lnTo>
                      <a:pt x="99" y="223"/>
                    </a:lnTo>
                    <a:lnTo>
                      <a:pt x="90" y="223"/>
                    </a:lnTo>
                    <a:lnTo>
                      <a:pt x="82" y="223"/>
                    </a:lnTo>
                    <a:lnTo>
                      <a:pt x="82" y="243"/>
                    </a:lnTo>
                    <a:lnTo>
                      <a:pt x="0" y="112"/>
                    </a:lnTo>
                    <a:lnTo>
                      <a:pt x="47" y="86"/>
                    </a:lnTo>
                    <a:lnTo>
                      <a:pt x="52" y="76"/>
                    </a:lnTo>
                    <a:lnTo>
                      <a:pt x="52" y="66"/>
                    </a:lnTo>
                    <a:lnTo>
                      <a:pt x="56" y="66"/>
                    </a:lnTo>
                    <a:lnTo>
                      <a:pt x="60" y="81"/>
                    </a:lnTo>
                    <a:lnTo>
                      <a:pt x="64" y="86"/>
                    </a:lnTo>
                    <a:lnTo>
                      <a:pt x="69" y="76"/>
                    </a:lnTo>
                    <a:lnTo>
                      <a:pt x="82" y="61"/>
                    </a:lnTo>
                    <a:lnTo>
                      <a:pt x="86" y="66"/>
                    </a:lnTo>
                    <a:lnTo>
                      <a:pt x="94" y="66"/>
                    </a:lnTo>
                    <a:lnTo>
                      <a:pt x="99" y="71"/>
                    </a:lnTo>
                    <a:lnTo>
                      <a:pt x="103" y="61"/>
                    </a:lnTo>
                    <a:lnTo>
                      <a:pt x="112" y="66"/>
                    </a:lnTo>
                    <a:lnTo>
                      <a:pt x="116" y="61"/>
                    </a:lnTo>
                    <a:lnTo>
                      <a:pt x="133" y="61"/>
                    </a:lnTo>
                    <a:lnTo>
                      <a:pt x="154" y="30"/>
                    </a:lnTo>
                    <a:lnTo>
                      <a:pt x="193" y="15"/>
                    </a:lnTo>
                    <a:lnTo>
                      <a:pt x="214" y="5"/>
                    </a:lnTo>
                    <a:lnTo>
                      <a:pt x="219" y="10"/>
                    </a:lnTo>
                    <a:lnTo>
                      <a:pt x="227" y="10"/>
                    </a:lnTo>
                    <a:lnTo>
                      <a:pt x="231" y="0"/>
                    </a:lnTo>
                    <a:lnTo>
                      <a:pt x="240" y="5"/>
                    </a:lnTo>
                    <a:lnTo>
                      <a:pt x="240" y="15"/>
                    </a:lnTo>
                    <a:lnTo>
                      <a:pt x="249" y="25"/>
                    </a:lnTo>
                    <a:lnTo>
                      <a:pt x="244" y="41"/>
                    </a:lnTo>
                    <a:lnTo>
                      <a:pt x="249" y="56"/>
                    </a:lnTo>
                    <a:lnTo>
                      <a:pt x="240" y="71"/>
                    </a:lnTo>
                    <a:lnTo>
                      <a:pt x="244" y="81"/>
                    </a:lnTo>
                    <a:lnTo>
                      <a:pt x="236" y="91"/>
                    </a:lnTo>
                    <a:lnTo>
                      <a:pt x="236" y="96"/>
                    </a:lnTo>
                    <a:lnTo>
                      <a:pt x="231" y="106"/>
                    </a:lnTo>
                    <a:lnTo>
                      <a:pt x="219" y="106"/>
                    </a:lnTo>
                    <a:lnTo>
                      <a:pt x="206" y="127"/>
                    </a:lnTo>
                    <a:lnTo>
                      <a:pt x="206" y="132"/>
                    </a:lnTo>
                    <a:lnTo>
                      <a:pt x="189" y="137"/>
                    </a:lnTo>
                    <a:lnTo>
                      <a:pt x="184" y="147"/>
                    </a:lnTo>
                    <a:close/>
                  </a:path>
                </a:pathLst>
              </a:custGeom>
              <a:solidFill>
                <a:srgbClr val="FFFBC3"/>
              </a:solidFill>
              <a:ln w="6350">
                <a:solidFill>
                  <a:srgbClr val="000000"/>
                </a:solidFill>
                <a:prstDash val="solid"/>
                <a:round/>
                <a:headEnd/>
                <a:tailEnd/>
              </a:ln>
            </p:spPr>
            <p:txBody>
              <a:bodyPr/>
              <a:lstStyle/>
              <a:p>
                <a:endParaRPr lang="en-US" dirty="0"/>
              </a:p>
            </p:txBody>
          </p:sp>
          <p:sp>
            <p:nvSpPr>
              <p:cNvPr id="122" name="Freeform 1357">
                <a:extLst>
                  <a:ext uri="{FF2B5EF4-FFF2-40B4-BE49-F238E27FC236}">
                    <a16:creationId xmlns:a16="http://schemas.microsoft.com/office/drawing/2014/main" id="{EC8515A1-BD04-B4CC-0485-D4A4BA51D2C2}"/>
                  </a:ext>
                </a:extLst>
              </p:cNvPr>
              <p:cNvSpPr>
                <a:spLocks/>
              </p:cNvSpPr>
              <p:nvPr/>
            </p:nvSpPr>
            <p:spPr bwMode="auto">
              <a:xfrm>
                <a:off x="4306888" y="4876800"/>
                <a:ext cx="374650" cy="306388"/>
              </a:xfrm>
              <a:custGeom>
                <a:avLst/>
                <a:gdLst/>
                <a:ahLst/>
                <a:cxnLst>
                  <a:cxn ang="0">
                    <a:pos x="223" y="193"/>
                  </a:cxn>
                  <a:cxn ang="0">
                    <a:pos x="219" y="188"/>
                  </a:cxn>
                  <a:cxn ang="0">
                    <a:pos x="214" y="193"/>
                  </a:cxn>
                  <a:cxn ang="0">
                    <a:pos x="193" y="183"/>
                  </a:cxn>
                  <a:cxn ang="0">
                    <a:pos x="189" y="177"/>
                  </a:cxn>
                  <a:cxn ang="0">
                    <a:pos x="180" y="188"/>
                  </a:cxn>
                  <a:cxn ang="0">
                    <a:pos x="159" y="177"/>
                  </a:cxn>
                  <a:cxn ang="0">
                    <a:pos x="124" y="177"/>
                  </a:cxn>
                  <a:cxn ang="0">
                    <a:pos x="120" y="172"/>
                  </a:cxn>
                  <a:cxn ang="0">
                    <a:pos x="107" y="167"/>
                  </a:cxn>
                  <a:cxn ang="0">
                    <a:pos x="82" y="147"/>
                  </a:cxn>
                  <a:cxn ang="0">
                    <a:pos x="77" y="157"/>
                  </a:cxn>
                  <a:cxn ang="0">
                    <a:pos x="69" y="147"/>
                  </a:cxn>
                  <a:cxn ang="0">
                    <a:pos x="52" y="142"/>
                  </a:cxn>
                  <a:cxn ang="0">
                    <a:pos x="47" y="152"/>
                  </a:cxn>
                  <a:cxn ang="0">
                    <a:pos x="43" y="147"/>
                  </a:cxn>
                  <a:cxn ang="0">
                    <a:pos x="39" y="147"/>
                  </a:cxn>
                  <a:cxn ang="0">
                    <a:pos x="35" y="142"/>
                  </a:cxn>
                  <a:cxn ang="0">
                    <a:pos x="13" y="142"/>
                  </a:cxn>
                  <a:cxn ang="0">
                    <a:pos x="0" y="132"/>
                  </a:cxn>
                  <a:cxn ang="0">
                    <a:pos x="22" y="25"/>
                  </a:cxn>
                  <a:cxn ang="0">
                    <a:pos x="69" y="10"/>
                  </a:cxn>
                  <a:cxn ang="0">
                    <a:pos x="90" y="10"/>
                  </a:cxn>
                  <a:cxn ang="0">
                    <a:pos x="103" y="10"/>
                  </a:cxn>
                  <a:cxn ang="0">
                    <a:pos x="107" y="5"/>
                  </a:cxn>
                  <a:cxn ang="0">
                    <a:pos x="124" y="0"/>
                  </a:cxn>
                  <a:cxn ang="0">
                    <a:pos x="133" y="5"/>
                  </a:cxn>
                  <a:cxn ang="0">
                    <a:pos x="137" y="15"/>
                  </a:cxn>
                  <a:cxn ang="0">
                    <a:pos x="154" y="25"/>
                  </a:cxn>
                  <a:cxn ang="0">
                    <a:pos x="167" y="46"/>
                  </a:cxn>
                  <a:cxn ang="0">
                    <a:pos x="180" y="51"/>
                  </a:cxn>
                  <a:cxn ang="0">
                    <a:pos x="184" y="46"/>
                  </a:cxn>
                  <a:cxn ang="0">
                    <a:pos x="184" y="51"/>
                  </a:cxn>
                  <a:cxn ang="0">
                    <a:pos x="193" y="51"/>
                  </a:cxn>
                  <a:cxn ang="0">
                    <a:pos x="197" y="61"/>
                  </a:cxn>
                  <a:cxn ang="0">
                    <a:pos x="210" y="61"/>
                  </a:cxn>
                  <a:cxn ang="0">
                    <a:pos x="236" y="56"/>
                  </a:cxn>
                  <a:cxn ang="0">
                    <a:pos x="223" y="193"/>
                  </a:cxn>
                </a:cxnLst>
                <a:rect l="0" t="0" r="r" b="b"/>
                <a:pathLst>
                  <a:path w="236" h="193">
                    <a:moveTo>
                      <a:pt x="223" y="193"/>
                    </a:moveTo>
                    <a:lnTo>
                      <a:pt x="219" y="188"/>
                    </a:lnTo>
                    <a:lnTo>
                      <a:pt x="214" y="193"/>
                    </a:lnTo>
                    <a:lnTo>
                      <a:pt x="193" y="183"/>
                    </a:lnTo>
                    <a:lnTo>
                      <a:pt x="189" y="177"/>
                    </a:lnTo>
                    <a:lnTo>
                      <a:pt x="180" y="188"/>
                    </a:lnTo>
                    <a:lnTo>
                      <a:pt x="159" y="177"/>
                    </a:lnTo>
                    <a:lnTo>
                      <a:pt x="124" y="177"/>
                    </a:lnTo>
                    <a:lnTo>
                      <a:pt x="120" y="172"/>
                    </a:lnTo>
                    <a:lnTo>
                      <a:pt x="107" y="167"/>
                    </a:lnTo>
                    <a:lnTo>
                      <a:pt x="82" y="147"/>
                    </a:lnTo>
                    <a:lnTo>
                      <a:pt x="77" y="157"/>
                    </a:lnTo>
                    <a:lnTo>
                      <a:pt x="69" y="147"/>
                    </a:lnTo>
                    <a:lnTo>
                      <a:pt x="52" y="142"/>
                    </a:lnTo>
                    <a:lnTo>
                      <a:pt x="47" y="152"/>
                    </a:lnTo>
                    <a:lnTo>
                      <a:pt x="43" y="147"/>
                    </a:lnTo>
                    <a:lnTo>
                      <a:pt x="39" y="147"/>
                    </a:lnTo>
                    <a:lnTo>
                      <a:pt x="35" y="142"/>
                    </a:lnTo>
                    <a:lnTo>
                      <a:pt x="13" y="142"/>
                    </a:lnTo>
                    <a:lnTo>
                      <a:pt x="0" y="132"/>
                    </a:lnTo>
                    <a:lnTo>
                      <a:pt x="22" y="25"/>
                    </a:lnTo>
                    <a:lnTo>
                      <a:pt x="69" y="10"/>
                    </a:lnTo>
                    <a:lnTo>
                      <a:pt x="90" y="10"/>
                    </a:lnTo>
                    <a:lnTo>
                      <a:pt x="103" y="10"/>
                    </a:lnTo>
                    <a:lnTo>
                      <a:pt x="107" y="5"/>
                    </a:lnTo>
                    <a:lnTo>
                      <a:pt x="124" y="0"/>
                    </a:lnTo>
                    <a:lnTo>
                      <a:pt x="133" y="5"/>
                    </a:lnTo>
                    <a:lnTo>
                      <a:pt x="137" y="15"/>
                    </a:lnTo>
                    <a:lnTo>
                      <a:pt x="154" y="25"/>
                    </a:lnTo>
                    <a:lnTo>
                      <a:pt x="167" y="46"/>
                    </a:lnTo>
                    <a:lnTo>
                      <a:pt x="180" y="51"/>
                    </a:lnTo>
                    <a:lnTo>
                      <a:pt x="184" y="46"/>
                    </a:lnTo>
                    <a:lnTo>
                      <a:pt x="184" y="51"/>
                    </a:lnTo>
                    <a:lnTo>
                      <a:pt x="193" y="51"/>
                    </a:lnTo>
                    <a:lnTo>
                      <a:pt x="197" y="61"/>
                    </a:lnTo>
                    <a:lnTo>
                      <a:pt x="210" y="61"/>
                    </a:lnTo>
                    <a:lnTo>
                      <a:pt x="236" y="56"/>
                    </a:lnTo>
                    <a:lnTo>
                      <a:pt x="223" y="193"/>
                    </a:lnTo>
                    <a:close/>
                  </a:path>
                </a:pathLst>
              </a:custGeom>
              <a:solidFill>
                <a:srgbClr val="FFFBC3"/>
              </a:solidFill>
              <a:ln w="6350">
                <a:solidFill>
                  <a:srgbClr val="000000"/>
                </a:solidFill>
                <a:prstDash val="solid"/>
                <a:round/>
                <a:headEnd/>
                <a:tailEnd/>
              </a:ln>
            </p:spPr>
            <p:txBody>
              <a:bodyPr/>
              <a:lstStyle/>
              <a:p>
                <a:endParaRPr lang="en-US" dirty="0"/>
              </a:p>
            </p:txBody>
          </p:sp>
          <p:sp>
            <p:nvSpPr>
              <p:cNvPr id="123" name="Freeform 1358">
                <a:extLst>
                  <a:ext uri="{FF2B5EF4-FFF2-40B4-BE49-F238E27FC236}">
                    <a16:creationId xmlns:a16="http://schemas.microsoft.com/office/drawing/2014/main" id="{2C425C97-32E2-6E85-13C4-A245A9E0AE0C}"/>
                  </a:ext>
                </a:extLst>
              </p:cNvPr>
              <p:cNvSpPr>
                <a:spLocks/>
              </p:cNvSpPr>
              <p:nvPr/>
            </p:nvSpPr>
            <p:spPr bwMode="auto">
              <a:xfrm>
                <a:off x="4979988" y="4884738"/>
                <a:ext cx="509587" cy="369887"/>
              </a:xfrm>
              <a:custGeom>
                <a:avLst/>
                <a:gdLst/>
                <a:ahLst/>
                <a:cxnLst>
                  <a:cxn ang="0">
                    <a:pos x="90" y="233"/>
                  </a:cxn>
                  <a:cxn ang="0">
                    <a:pos x="60" y="223"/>
                  </a:cxn>
                  <a:cxn ang="0">
                    <a:pos x="73" y="142"/>
                  </a:cxn>
                  <a:cxn ang="0">
                    <a:pos x="64" y="142"/>
                  </a:cxn>
                  <a:cxn ang="0">
                    <a:pos x="47" y="152"/>
                  </a:cxn>
                  <a:cxn ang="0">
                    <a:pos x="39" y="147"/>
                  </a:cxn>
                  <a:cxn ang="0">
                    <a:pos x="26" y="152"/>
                  </a:cxn>
                  <a:cxn ang="0">
                    <a:pos x="0" y="132"/>
                  </a:cxn>
                  <a:cxn ang="0">
                    <a:pos x="107" y="66"/>
                  </a:cxn>
                  <a:cxn ang="0">
                    <a:pos x="205" y="5"/>
                  </a:cxn>
                  <a:cxn ang="0">
                    <a:pos x="223" y="0"/>
                  </a:cxn>
                  <a:cxn ang="0">
                    <a:pos x="235" y="10"/>
                  </a:cxn>
                  <a:cxn ang="0">
                    <a:pos x="244" y="10"/>
                  </a:cxn>
                  <a:cxn ang="0">
                    <a:pos x="248" y="15"/>
                  </a:cxn>
                  <a:cxn ang="0">
                    <a:pos x="253" y="15"/>
                  </a:cxn>
                  <a:cxn ang="0">
                    <a:pos x="261" y="15"/>
                  </a:cxn>
                  <a:cxn ang="0">
                    <a:pos x="261" y="26"/>
                  </a:cxn>
                  <a:cxn ang="0">
                    <a:pos x="270" y="26"/>
                  </a:cxn>
                  <a:cxn ang="0">
                    <a:pos x="270" y="31"/>
                  </a:cxn>
                  <a:cxn ang="0">
                    <a:pos x="278" y="26"/>
                  </a:cxn>
                  <a:cxn ang="0">
                    <a:pos x="300" y="36"/>
                  </a:cxn>
                  <a:cxn ang="0">
                    <a:pos x="317" y="36"/>
                  </a:cxn>
                  <a:cxn ang="0">
                    <a:pos x="312" y="61"/>
                  </a:cxn>
                  <a:cxn ang="0">
                    <a:pos x="321" y="96"/>
                  </a:cxn>
                  <a:cxn ang="0">
                    <a:pos x="90" y="233"/>
                  </a:cxn>
                </a:cxnLst>
                <a:rect l="0" t="0" r="r" b="b"/>
                <a:pathLst>
                  <a:path w="321" h="233">
                    <a:moveTo>
                      <a:pt x="90" y="233"/>
                    </a:moveTo>
                    <a:lnTo>
                      <a:pt x="60" y="223"/>
                    </a:lnTo>
                    <a:lnTo>
                      <a:pt x="73" y="142"/>
                    </a:lnTo>
                    <a:lnTo>
                      <a:pt x="64" y="142"/>
                    </a:lnTo>
                    <a:lnTo>
                      <a:pt x="47" y="152"/>
                    </a:lnTo>
                    <a:lnTo>
                      <a:pt x="39" y="147"/>
                    </a:lnTo>
                    <a:lnTo>
                      <a:pt x="26" y="152"/>
                    </a:lnTo>
                    <a:lnTo>
                      <a:pt x="0" y="132"/>
                    </a:lnTo>
                    <a:lnTo>
                      <a:pt x="107" y="66"/>
                    </a:lnTo>
                    <a:lnTo>
                      <a:pt x="205" y="5"/>
                    </a:lnTo>
                    <a:lnTo>
                      <a:pt x="223" y="0"/>
                    </a:lnTo>
                    <a:lnTo>
                      <a:pt x="235" y="10"/>
                    </a:lnTo>
                    <a:lnTo>
                      <a:pt x="244" y="10"/>
                    </a:lnTo>
                    <a:lnTo>
                      <a:pt x="248" y="15"/>
                    </a:lnTo>
                    <a:lnTo>
                      <a:pt x="253" y="15"/>
                    </a:lnTo>
                    <a:lnTo>
                      <a:pt x="261" y="15"/>
                    </a:lnTo>
                    <a:lnTo>
                      <a:pt x="261" y="26"/>
                    </a:lnTo>
                    <a:lnTo>
                      <a:pt x="270" y="26"/>
                    </a:lnTo>
                    <a:lnTo>
                      <a:pt x="270" y="31"/>
                    </a:lnTo>
                    <a:lnTo>
                      <a:pt x="278" y="26"/>
                    </a:lnTo>
                    <a:lnTo>
                      <a:pt x="300" y="36"/>
                    </a:lnTo>
                    <a:lnTo>
                      <a:pt x="317" y="36"/>
                    </a:lnTo>
                    <a:lnTo>
                      <a:pt x="312" y="61"/>
                    </a:lnTo>
                    <a:lnTo>
                      <a:pt x="321" y="96"/>
                    </a:lnTo>
                    <a:lnTo>
                      <a:pt x="90" y="233"/>
                    </a:lnTo>
                    <a:close/>
                  </a:path>
                </a:pathLst>
              </a:custGeom>
              <a:solidFill>
                <a:srgbClr val="FFFBC3"/>
              </a:solidFill>
              <a:ln w="6350">
                <a:solidFill>
                  <a:srgbClr val="000000"/>
                </a:solidFill>
                <a:prstDash val="solid"/>
                <a:round/>
                <a:headEnd/>
                <a:tailEnd/>
              </a:ln>
            </p:spPr>
            <p:txBody>
              <a:bodyPr/>
              <a:lstStyle/>
              <a:p>
                <a:endParaRPr lang="en-US" dirty="0"/>
              </a:p>
            </p:txBody>
          </p:sp>
          <p:sp>
            <p:nvSpPr>
              <p:cNvPr id="124" name="Freeform 1359">
                <a:extLst>
                  <a:ext uri="{FF2B5EF4-FFF2-40B4-BE49-F238E27FC236}">
                    <a16:creationId xmlns:a16="http://schemas.microsoft.com/office/drawing/2014/main" id="{71BE1B9D-4ED6-0B01-672D-A04A32814CF6}"/>
                  </a:ext>
                </a:extLst>
              </p:cNvPr>
              <p:cNvSpPr>
                <a:spLocks/>
              </p:cNvSpPr>
              <p:nvPr/>
            </p:nvSpPr>
            <p:spPr bwMode="auto">
              <a:xfrm>
                <a:off x="5870575" y="4892675"/>
                <a:ext cx="134938" cy="104775"/>
              </a:xfrm>
              <a:custGeom>
                <a:avLst/>
                <a:gdLst/>
                <a:ahLst/>
                <a:cxnLst>
                  <a:cxn ang="0">
                    <a:pos x="34" y="66"/>
                  </a:cxn>
                  <a:cxn ang="0">
                    <a:pos x="25" y="56"/>
                  </a:cxn>
                  <a:cxn ang="0">
                    <a:pos x="21" y="61"/>
                  </a:cxn>
                  <a:cxn ang="0">
                    <a:pos x="13" y="41"/>
                  </a:cxn>
                  <a:cxn ang="0">
                    <a:pos x="4" y="46"/>
                  </a:cxn>
                  <a:cxn ang="0">
                    <a:pos x="0" y="36"/>
                  </a:cxn>
                  <a:cxn ang="0">
                    <a:pos x="4" y="15"/>
                  </a:cxn>
                  <a:cxn ang="0">
                    <a:pos x="8" y="10"/>
                  </a:cxn>
                  <a:cxn ang="0">
                    <a:pos x="25" y="10"/>
                  </a:cxn>
                  <a:cxn ang="0">
                    <a:pos x="30" y="0"/>
                  </a:cxn>
                  <a:cxn ang="0">
                    <a:pos x="85" y="15"/>
                  </a:cxn>
                  <a:cxn ang="0">
                    <a:pos x="77" y="46"/>
                  </a:cxn>
                  <a:cxn ang="0">
                    <a:pos x="34" y="66"/>
                  </a:cxn>
                </a:cxnLst>
                <a:rect l="0" t="0" r="r" b="b"/>
                <a:pathLst>
                  <a:path w="85" h="66">
                    <a:moveTo>
                      <a:pt x="34" y="66"/>
                    </a:moveTo>
                    <a:lnTo>
                      <a:pt x="25" y="56"/>
                    </a:lnTo>
                    <a:lnTo>
                      <a:pt x="21" y="61"/>
                    </a:lnTo>
                    <a:lnTo>
                      <a:pt x="13" y="41"/>
                    </a:lnTo>
                    <a:lnTo>
                      <a:pt x="4" y="46"/>
                    </a:lnTo>
                    <a:lnTo>
                      <a:pt x="0" y="36"/>
                    </a:lnTo>
                    <a:lnTo>
                      <a:pt x="4" y="15"/>
                    </a:lnTo>
                    <a:lnTo>
                      <a:pt x="8" y="10"/>
                    </a:lnTo>
                    <a:lnTo>
                      <a:pt x="25" y="10"/>
                    </a:lnTo>
                    <a:lnTo>
                      <a:pt x="30" y="0"/>
                    </a:lnTo>
                    <a:lnTo>
                      <a:pt x="85" y="15"/>
                    </a:lnTo>
                    <a:lnTo>
                      <a:pt x="77" y="46"/>
                    </a:lnTo>
                    <a:lnTo>
                      <a:pt x="34" y="66"/>
                    </a:lnTo>
                    <a:close/>
                  </a:path>
                </a:pathLst>
              </a:custGeom>
              <a:solidFill>
                <a:srgbClr val="02DC00"/>
              </a:solidFill>
              <a:ln w="6350">
                <a:solidFill>
                  <a:srgbClr val="000000"/>
                </a:solidFill>
                <a:prstDash val="solid"/>
                <a:round/>
                <a:headEnd/>
                <a:tailEnd/>
              </a:ln>
            </p:spPr>
            <p:txBody>
              <a:bodyPr/>
              <a:lstStyle/>
              <a:p>
                <a:endParaRPr lang="en-US" dirty="0"/>
              </a:p>
            </p:txBody>
          </p:sp>
          <p:sp>
            <p:nvSpPr>
              <p:cNvPr id="125" name="Freeform 1360">
                <a:extLst>
                  <a:ext uri="{FF2B5EF4-FFF2-40B4-BE49-F238E27FC236}">
                    <a16:creationId xmlns:a16="http://schemas.microsoft.com/office/drawing/2014/main" id="{B5AB5762-FF80-AF6F-8101-D960F794BEA1}"/>
                  </a:ext>
                </a:extLst>
              </p:cNvPr>
              <p:cNvSpPr>
                <a:spLocks/>
              </p:cNvSpPr>
              <p:nvPr/>
            </p:nvSpPr>
            <p:spPr bwMode="auto">
              <a:xfrm>
                <a:off x="2098675" y="4926013"/>
                <a:ext cx="503238" cy="280987"/>
              </a:xfrm>
              <a:custGeom>
                <a:avLst/>
                <a:gdLst/>
                <a:ahLst/>
                <a:cxnLst>
                  <a:cxn ang="0">
                    <a:pos x="64" y="172"/>
                  </a:cxn>
                  <a:cxn ang="0">
                    <a:pos x="30" y="101"/>
                  </a:cxn>
                  <a:cxn ang="0">
                    <a:pos x="0" y="60"/>
                  </a:cxn>
                  <a:cxn ang="0">
                    <a:pos x="17" y="55"/>
                  </a:cxn>
                  <a:cxn ang="0">
                    <a:pos x="47" y="30"/>
                  </a:cxn>
                  <a:cxn ang="0">
                    <a:pos x="82" y="10"/>
                  </a:cxn>
                  <a:cxn ang="0">
                    <a:pos x="90" y="10"/>
                  </a:cxn>
                  <a:cxn ang="0">
                    <a:pos x="107" y="25"/>
                  </a:cxn>
                  <a:cxn ang="0">
                    <a:pos x="124" y="15"/>
                  </a:cxn>
                  <a:cxn ang="0">
                    <a:pos x="137" y="25"/>
                  </a:cxn>
                  <a:cxn ang="0">
                    <a:pos x="184" y="5"/>
                  </a:cxn>
                  <a:cxn ang="0">
                    <a:pos x="231" y="0"/>
                  </a:cxn>
                  <a:cxn ang="0">
                    <a:pos x="240" y="20"/>
                  </a:cxn>
                  <a:cxn ang="0">
                    <a:pos x="317" y="106"/>
                  </a:cxn>
                  <a:cxn ang="0">
                    <a:pos x="278" y="121"/>
                  </a:cxn>
                  <a:cxn ang="0">
                    <a:pos x="253" y="126"/>
                  </a:cxn>
                  <a:cxn ang="0">
                    <a:pos x="167" y="146"/>
                  </a:cxn>
                  <a:cxn ang="0">
                    <a:pos x="150" y="157"/>
                  </a:cxn>
                  <a:cxn ang="0">
                    <a:pos x="146" y="172"/>
                  </a:cxn>
                  <a:cxn ang="0">
                    <a:pos x="116" y="172"/>
                  </a:cxn>
                  <a:cxn ang="0">
                    <a:pos x="94" y="177"/>
                  </a:cxn>
                  <a:cxn ang="0">
                    <a:pos x="64" y="172"/>
                  </a:cxn>
                </a:cxnLst>
                <a:rect l="0" t="0" r="r" b="b"/>
                <a:pathLst>
                  <a:path w="317" h="177">
                    <a:moveTo>
                      <a:pt x="64" y="172"/>
                    </a:moveTo>
                    <a:lnTo>
                      <a:pt x="30" y="101"/>
                    </a:lnTo>
                    <a:lnTo>
                      <a:pt x="0" y="60"/>
                    </a:lnTo>
                    <a:lnTo>
                      <a:pt x="17" y="55"/>
                    </a:lnTo>
                    <a:lnTo>
                      <a:pt x="47" y="30"/>
                    </a:lnTo>
                    <a:lnTo>
                      <a:pt x="82" y="10"/>
                    </a:lnTo>
                    <a:lnTo>
                      <a:pt x="90" y="10"/>
                    </a:lnTo>
                    <a:lnTo>
                      <a:pt x="107" y="25"/>
                    </a:lnTo>
                    <a:lnTo>
                      <a:pt x="124" y="15"/>
                    </a:lnTo>
                    <a:lnTo>
                      <a:pt x="137" y="25"/>
                    </a:lnTo>
                    <a:lnTo>
                      <a:pt x="184" y="5"/>
                    </a:lnTo>
                    <a:lnTo>
                      <a:pt x="231" y="0"/>
                    </a:lnTo>
                    <a:lnTo>
                      <a:pt x="240" y="20"/>
                    </a:lnTo>
                    <a:lnTo>
                      <a:pt x="317" y="106"/>
                    </a:lnTo>
                    <a:lnTo>
                      <a:pt x="278" y="121"/>
                    </a:lnTo>
                    <a:lnTo>
                      <a:pt x="253" y="126"/>
                    </a:lnTo>
                    <a:lnTo>
                      <a:pt x="167" y="146"/>
                    </a:lnTo>
                    <a:lnTo>
                      <a:pt x="150" y="157"/>
                    </a:lnTo>
                    <a:lnTo>
                      <a:pt x="146" y="172"/>
                    </a:lnTo>
                    <a:lnTo>
                      <a:pt x="116" y="172"/>
                    </a:lnTo>
                    <a:lnTo>
                      <a:pt x="94" y="177"/>
                    </a:lnTo>
                    <a:lnTo>
                      <a:pt x="64" y="172"/>
                    </a:lnTo>
                    <a:close/>
                  </a:path>
                </a:pathLst>
              </a:custGeom>
              <a:solidFill>
                <a:srgbClr val="FFFBC3"/>
              </a:solidFill>
              <a:ln w="6350">
                <a:solidFill>
                  <a:srgbClr val="000000"/>
                </a:solidFill>
                <a:prstDash val="solid"/>
                <a:round/>
                <a:headEnd/>
                <a:tailEnd/>
              </a:ln>
            </p:spPr>
            <p:txBody>
              <a:bodyPr/>
              <a:lstStyle/>
              <a:p>
                <a:endParaRPr lang="en-US" dirty="0"/>
              </a:p>
            </p:txBody>
          </p:sp>
          <p:sp>
            <p:nvSpPr>
              <p:cNvPr id="126" name="Freeform 1361">
                <a:extLst>
                  <a:ext uri="{FF2B5EF4-FFF2-40B4-BE49-F238E27FC236}">
                    <a16:creationId xmlns:a16="http://schemas.microsoft.com/office/drawing/2014/main" id="{FC70D77F-361D-9667-ABDA-01CD6960DA21}"/>
                  </a:ext>
                </a:extLst>
              </p:cNvPr>
              <p:cNvSpPr>
                <a:spLocks noEditPoints="1"/>
              </p:cNvSpPr>
              <p:nvPr/>
            </p:nvSpPr>
            <p:spPr bwMode="auto">
              <a:xfrm>
                <a:off x="3757613" y="4933950"/>
                <a:ext cx="509587" cy="465138"/>
              </a:xfrm>
              <a:custGeom>
                <a:avLst/>
                <a:gdLst/>
                <a:ahLst/>
                <a:cxnLst>
                  <a:cxn ang="0">
                    <a:pos x="34" y="293"/>
                  </a:cxn>
                  <a:cxn ang="0">
                    <a:pos x="0" y="288"/>
                  </a:cxn>
                  <a:cxn ang="0">
                    <a:pos x="55" y="0"/>
                  </a:cxn>
                  <a:cxn ang="0">
                    <a:pos x="85" y="15"/>
                  </a:cxn>
                  <a:cxn ang="0">
                    <a:pos x="94" y="15"/>
                  </a:cxn>
                  <a:cxn ang="0">
                    <a:pos x="107" y="15"/>
                  </a:cxn>
                  <a:cxn ang="0">
                    <a:pos x="115" y="10"/>
                  </a:cxn>
                  <a:cxn ang="0">
                    <a:pos x="145" y="20"/>
                  </a:cxn>
                  <a:cxn ang="0">
                    <a:pos x="158" y="25"/>
                  </a:cxn>
                  <a:cxn ang="0">
                    <a:pos x="154" y="45"/>
                  </a:cxn>
                  <a:cxn ang="0">
                    <a:pos x="192" y="40"/>
                  </a:cxn>
                  <a:cxn ang="0">
                    <a:pos x="209" y="55"/>
                  </a:cxn>
                  <a:cxn ang="0">
                    <a:pos x="214" y="55"/>
                  </a:cxn>
                  <a:cxn ang="0">
                    <a:pos x="214" y="40"/>
                  </a:cxn>
                  <a:cxn ang="0">
                    <a:pos x="222" y="40"/>
                  </a:cxn>
                  <a:cxn ang="0">
                    <a:pos x="218" y="30"/>
                  </a:cxn>
                  <a:cxn ang="0">
                    <a:pos x="222" y="25"/>
                  </a:cxn>
                  <a:cxn ang="0">
                    <a:pos x="226" y="25"/>
                  </a:cxn>
                  <a:cxn ang="0">
                    <a:pos x="235" y="71"/>
                  </a:cxn>
                  <a:cxn ang="0">
                    <a:pos x="226" y="76"/>
                  </a:cxn>
                  <a:cxn ang="0">
                    <a:pos x="235" y="86"/>
                  </a:cxn>
                  <a:cxn ang="0">
                    <a:pos x="252" y="101"/>
                  </a:cxn>
                  <a:cxn ang="0">
                    <a:pos x="252" y="111"/>
                  </a:cxn>
                  <a:cxn ang="0">
                    <a:pos x="265" y="116"/>
                  </a:cxn>
                  <a:cxn ang="0">
                    <a:pos x="265" y="126"/>
                  </a:cxn>
                  <a:cxn ang="0">
                    <a:pos x="256" y="131"/>
                  </a:cxn>
                  <a:cxn ang="0">
                    <a:pos x="265" y="141"/>
                  </a:cxn>
                  <a:cxn ang="0">
                    <a:pos x="261" y="147"/>
                  </a:cxn>
                  <a:cxn ang="0">
                    <a:pos x="265" y="167"/>
                  </a:cxn>
                  <a:cxn ang="0">
                    <a:pos x="256" y="177"/>
                  </a:cxn>
                  <a:cxn ang="0">
                    <a:pos x="274" y="202"/>
                  </a:cxn>
                  <a:cxn ang="0">
                    <a:pos x="286" y="217"/>
                  </a:cxn>
                  <a:cxn ang="0">
                    <a:pos x="316" y="233"/>
                  </a:cxn>
                  <a:cxn ang="0">
                    <a:pos x="321" y="238"/>
                  </a:cxn>
                  <a:cxn ang="0">
                    <a:pos x="321" y="243"/>
                  </a:cxn>
                  <a:cxn ang="0">
                    <a:pos x="308" y="243"/>
                  </a:cxn>
                  <a:cxn ang="0">
                    <a:pos x="291" y="228"/>
                  </a:cxn>
                  <a:cxn ang="0">
                    <a:pos x="278" y="212"/>
                  </a:cxn>
                  <a:cxn ang="0">
                    <a:pos x="269" y="207"/>
                  </a:cxn>
                  <a:cxn ang="0">
                    <a:pos x="256" y="212"/>
                  </a:cxn>
                  <a:cxn ang="0">
                    <a:pos x="252" y="222"/>
                  </a:cxn>
                  <a:cxn ang="0">
                    <a:pos x="239" y="273"/>
                  </a:cxn>
                  <a:cxn ang="0">
                    <a:pos x="231" y="288"/>
                  </a:cxn>
                  <a:cxn ang="0">
                    <a:pos x="231" y="293"/>
                  </a:cxn>
                  <a:cxn ang="0">
                    <a:pos x="201" y="293"/>
                  </a:cxn>
                  <a:cxn ang="0">
                    <a:pos x="34" y="293"/>
                  </a:cxn>
                  <a:cxn ang="0">
                    <a:pos x="149" y="202"/>
                  </a:cxn>
                  <a:cxn ang="0">
                    <a:pos x="141" y="207"/>
                  </a:cxn>
                  <a:cxn ang="0">
                    <a:pos x="141" y="212"/>
                  </a:cxn>
                  <a:cxn ang="0">
                    <a:pos x="162" y="212"/>
                  </a:cxn>
                  <a:cxn ang="0">
                    <a:pos x="158" y="202"/>
                  </a:cxn>
                  <a:cxn ang="0">
                    <a:pos x="149" y="202"/>
                  </a:cxn>
                </a:cxnLst>
                <a:rect l="0" t="0" r="r" b="b"/>
                <a:pathLst>
                  <a:path w="321" h="293">
                    <a:moveTo>
                      <a:pt x="34" y="293"/>
                    </a:moveTo>
                    <a:lnTo>
                      <a:pt x="0" y="288"/>
                    </a:lnTo>
                    <a:lnTo>
                      <a:pt x="55" y="0"/>
                    </a:lnTo>
                    <a:lnTo>
                      <a:pt x="85" y="15"/>
                    </a:lnTo>
                    <a:lnTo>
                      <a:pt x="94" y="15"/>
                    </a:lnTo>
                    <a:lnTo>
                      <a:pt x="107" y="15"/>
                    </a:lnTo>
                    <a:lnTo>
                      <a:pt x="115" y="10"/>
                    </a:lnTo>
                    <a:lnTo>
                      <a:pt x="145" y="20"/>
                    </a:lnTo>
                    <a:lnTo>
                      <a:pt x="158" y="25"/>
                    </a:lnTo>
                    <a:lnTo>
                      <a:pt x="154" y="45"/>
                    </a:lnTo>
                    <a:lnTo>
                      <a:pt x="192" y="40"/>
                    </a:lnTo>
                    <a:lnTo>
                      <a:pt x="209" y="55"/>
                    </a:lnTo>
                    <a:lnTo>
                      <a:pt x="214" y="55"/>
                    </a:lnTo>
                    <a:lnTo>
                      <a:pt x="214" y="40"/>
                    </a:lnTo>
                    <a:lnTo>
                      <a:pt x="222" y="40"/>
                    </a:lnTo>
                    <a:lnTo>
                      <a:pt x="218" y="30"/>
                    </a:lnTo>
                    <a:lnTo>
                      <a:pt x="222" y="25"/>
                    </a:lnTo>
                    <a:lnTo>
                      <a:pt x="226" y="25"/>
                    </a:lnTo>
                    <a:lnTo>
                      <a:pt x="235" y="71"/>
                    </a:lnTo>
                    <a:lnTo>
                      <a:pt x="226" y="76"/>
                    </a:lnTo>
                    <a:lnTo>
                      <a:pt x="235" y="86"/>
                    </a:lnTo>
                    <a:lnTo>
                      <a:pt x="252" y="101"/>
                    </a:lnTo>
                    <a:lnTo>
                      <a:pt x="252" y="111"/>
                    </a:lnTo>
                    <a:lnTo>
                      <a:pt x="265" y="116"/>
                    </a:lnTo>
                    <a:lnTo>
                      <a:pt x="265" y="126"/>
                    </a:lnTo>
                    <a:lnTo>
                      <a:pt x="256" y="131"/>
                    </a:lnTo>
                    <a:lnTo>
                      <a:pt x="265" y="141"/>
                    </a:lnTo>
                    <a:lnTo>
                      <a:pt x="261" y="147"/>
                    </a:lnTo>
                    <a:lnTo>
                      <a:pt x="265" y="167"/>
                    </a:lnTo>
                    <a:lnTo>
                      <a:pt x="256" y="177"/>
                    </a:lnTo>
                    <a:lnTo>
                      <a:pt x="274" y="202"/>
                    </a:lnTo>
                    <a:lnTo>
                      <a:pt x="286" y="217"/>
                    </a:lnTo>
                    <a:lnTo>
                      <a:pt x="316" y="233"/>
                    </a:lnTo>
                    <a:lnTo>
                      <a:pt x="321" y="238"/>
                    </a:lnTo>
                    <a:lnTo>
                      <a:pt x="321" y="243"/>
                    </a:lnTo>
                    <a:lnTo>
                      <a:pt x="308" y="243"/>
                    </a:lnTo>
                    <a:lnTo>
                      <a:pt x="291" y="228"/>
                    </a:lnTo>
                    <a:lnTo>
                      <a:pt x="278" y="212"/>
                    </a:lnTo>
                    <a:lnTo>
                      <a:pt x="269" y="207"/>
                    </a:lnTo>
                    <a:lnTo>
                      <a:pt x="256" y="212"/>
                    </a:lnTo>
                    <a:lnTo>
                      <a:pt x="252" y="222"/>
                    </a:lnTo>
                    <a:lnTo>
                      <a:pt x="239" y="273"/>
                    </a:lnTo>
                    <a:lnTo>
                      <a:pt x="231" y="288"/>
                    </a:lnTo>
                    <a:lnTo>
                      <a:pt x="231" y="293"/>
                    </a:lnTo>
                    <a:lnTo>
                      <a:pt x="201" y="293"/>
                    </a:lnTo>
                    <a:lnTo>
                      <a:pt x="34" y="293"/>
                    </a:lnTo>
                    <a:close/>
                    <a:moveTo>
                      <a:pt x="149" y="202"/>
                    </a:moveTo>
                    <a:lnTo>
                      <a:pt x="141" y="207"/>
                    </a:lnTo>
                    <a:lnTo>
                      <a:pt x="141" y="212"/>
                    </a:lnTo>
                    <a:lnTo>
                      <a:pt x="162" y="212"/>
                    </a:lnTo>
                    <a:lnTo>
                      <a:pt x="158" y="202"/>
                    </a:lnTo>
                    <a:lnTo>
                      <a:pt x="149" y="202"/>
                    </a:lnTo>
                    <a:close/>
                  </a:path>
                </a:pathLst>
              </a:custGeom>
              <a:solidFill>
                <a:srgbClr val="FFFBC3"/>
              </a:solidFill>
              <a:ln w="6350">
                <a:solidFill>
                  <a:srgbClr val="000000"/>
                </a:solidFill>
                <a:prstDash val="solid"/>
                <a:round/>
                <a:headEnd/>
                <a:tailEnd/>
              </a:ln>
            </p:spPr>
            <p:txBody>
              <a:bodyPr/>
              <a:lstStyle/>
              <a:p>
                <a:endParaRPr lang="en-US" dirty="0"/>
              </a:p>
            </p:txBody>
          </p:sp>
          <p:sp>
            <p:nvSpPr>
              <p:cNvPr id="127" name="Freeform 1362">
                <a:extLst>
                  <a:ext uri="{FF2B5EF4-FFF2-40B4-BE49-F238E27FC236}">
                    <a16:creationId xmlns:a16="http://schemas.microsoft.com/office/drawing/2014/main" id="{57BD0138-A14F-05F1-278D-7C30552DCEC1}"/>
                  </a:ext>
                </a:extLst>
              </p:cNvPr>
              <p:cNvSpPr>
                <a:spLocks/>
              </p:cNvSpPr>
              <p:nvPr/>
            </p:nvSpPr>
            <p:spPr bwMode="auto">
              <a:xfrm>
                <a:off x="4646613" y="4957763"/>
                <a:ext cx="306387" cy="433387"/>
              </a:xfrm>
              <a:custGeom>
                <a:avLst/>
                <a:gdLst/>
                <a:ahLst/>
                <a:cxnLst>
                  <a:cxn ang="0">
                    <a:pos x="142" y="273"/>
                  </a:cxn>
                  <a:cxn ang="0">
                    <a:pos x="73" y="273"/>
                  </a:cxn>
                  <a:cxn ang="0">
                    <a:pos x="0" y="273"/>
                  </a:cxn>
                  <a:cxn ang="0">
                    <a:pos x="9" y="142"/>
                  </a:cxn>
                  <a:cxn ang="0">
                    <a:pos x="22" y="5"/>
                  </a:cxn>
                  <a:cxn ang="0">
                    <a:pos x="26" y="0"/>
                  </a:cxn>
                  <a:cxn ang="0">
                    <a:pos x="30" y="15"/>
                  </a:cxn>
                  <a:cxn ang="0">
                    <a:pos x="39" y="25"/>
                  </a:cxn>
                  <a:cxn ang="0">
                    <a:pos x="69" y="25"/>
                  </a:cxn>
                  <a:cxn ang="0">
                    <a:pos x="73" y="25"/>
                  </a:cxn>
                  <a:cxn ang="0">
                    <a:pos x="82" y="25"/>
                  </a:cxn>
                  <a:cxn ang="0">
                    <a:pos x="99" y="20"/>
                  </a:cxn>
                  <a:cxn ang="0">
                    <a:pos x="129" y="30"/>
                  </a:cxn>
                  <a:cxn ang="0">
                    <a:pos x="137" y="30"/>
                  </a:cxn>
                  <a:cxn ang="0">
                    <a:pos x="146" y="40"/>
                  </a:cxn>
                  <a:cxn ang="0">
                    <a:pos x="154" y="45"/>
                  </a:cxn>
                  <a:cxn ang="0">
                    <a:pos x="163" y="66"/>
                  </a:cxn>
                  <a:cxn ang="0">
                    <a:pos x="167" y="66"/>
                  </a:cxn>
                  <a:cxn ang="0">
                    <a:pos x="189" y="81"/>
                  </a:cxn>
                  <a:cxn ang="0">
                    <a:pos x="193" y="187"/>
                  </a:cxn>
                  <a:cxn ang="0">
                    <a:pos x="142" y="273"/>
                  </a:cxn>
                </a:cxnLst>
                <a:rect l="0" t="0" r="r" b="b"/>
                <a:pathLst>
                  <a:path w="193" h="273">
                    <a:moveTo>
                      <a:pt x="142" y="273"/>
                    </a:moveTo>
                    <a:lnTo>
                      <a:pt x="73" y="273"/>
                    </a:lnTo>
                    <a:lnTo>
                      <a:pt x="0" y="273"/>
                    </a:lnTo>
                    <a:lnTo>
                      <a:pt x="9" y="142"/>
                    </a:lnTo>
                    <a:lnTo>
                      <a:pt x="22" y="5"/>
                    </a:lnTo>
                    <a:lnTo>
                      <a:pt x="26" y="0"/>
                    </a:lnTo>
                    <a:lnTo>
                      <a:pt x="30" y="15"/>
                    </a:lnTo>
                    <a:lnTo>
                      <a:pt x="39" y="25"/>
                    </a:lnTo>
                    <a:lnTo>
                      <a:pt x="69" y="25"/>
                    </a:lnTo>
                    <a:lnTo>
                      <a:pt x="73" y="25"/>
                    </a:lnTo>
                    <a:lnTo>
                      <a:pt x="82" y="25"/>
                    </a:lnTo>
                    <a:lnTo>
                      <a:pt x="99" y="20"/>
                    </a:lnTo>
                    <a:lnTo>
                      <a:pt x="129" y="30"/>
                    </a:lnTo>
                    <a:lnTo>
                      <a:pt x="137" y="30"/>
                    </a:lnTo>
                    <a:lnTo>
                      <a:pt x="146" y="40"/>
                    </a:lnTo>
                    <a:lnTo>
                      <a:pt x="154" y="45"/>
                    </a:lnTo>
                    <a:lnTo>
                      <a:pt x="163" y="66"/>
                    </a:lnTo>
                    <a:lnTo>
                      <a:pt x="167" y="66"/>
                    </a:lnTo>
                    <a:lnTo>
                      <a:pt x="189" y="81"/>
                    </a:lnTo>
                    <a:lnTo>
                      <a:pt x="193" y="187"/>
                    </a:lnTo>
                    <a:lnTo>
                      <a:pt x="142" y="273"/>
                    </a:lnTo>
                    <a:close/>
                  </a:path>
                </a:pathLst>
              </a:custGeom>
              <a:solidFill>
                <a:srgbClr val="FFFBC3"/>
              </a:solidFill>
              <a:ln w="6350">
                <a:solidFill>
                  <a:srgbClr val="000000"/>
                </a:solidFill>
                <a:prstDash val="solid"/>
                <a:round/>
                <a:headEnd/>
                <a:tailEnd/>
              </a:ln>
            </p:spPr>
            <p:txBody>
              <a:bodyPr/>
              <a:lstStyle/>
              <a:p>
                <a:endParaRPr lang="en-US" dirty="0"/>
              </a:p>
            </p:txBody>
          </p:sp>
          <p:sp>
            <p:nvSpPr>
              <p:cNvPr id="128" name="Freeform 1363">
                <a:extLst>
                  <a:ext uri="{FF2B5EF4-FFF2-40B4-BE49-F238E27FC236}">
                    <a16:creationId xmlns:a16="http://schemas.microsoft.com/office/drawing/2014/main" id="{DD00DDA2-0703-C3E5-0DBA-A5EED73177D5}"/>
                  </a:ext>
                </a:extLst>
              </p:cNvPr>
              <p:cNvSpPr>
                <a:spLocks/>
              </p:cNvSpPr>
              <p:nvPr/>
            </p:nvSpPr>
            <p:spPr bwMode="auto">
              <a:xfrm>
                <a:off x="1758950" y="4973638"/>
                <a:ext cx="441325" cy="346075"/>
              </a:xfrm>
              <a:custGeom>
                <a:avLst/>
                <a:gdLst/>
                <a:ahLst/>
                <a:cxnLst>
                  <a:cxn ang="0">
                    <a:pos x="278" y="142"/>
                  </a:cxn>
                  <a:cxn ang="0">
                    <a:pos x="218" y="157"/>
                  </a:cxn>
                  <a:cxn ang="0">
                    <a:pos x="188" y="172"/>
                  </a:cxn>
                  <a:cxn ang="0">
                    <a:pos x="141" y="177"/>
                  </a:cxn>
                  <a:cxn ang="0">
                    <a:pos x="146" y="187"/>
                  </a:cxn>
                  <a:cxn ang="0">
                    <a:pos x="141" y="203"/>
                  </a:cxn>
                  <a:cxn ang="0">
                    <a:pos x="111" y="218"/>
                  </a:cxn>
                  <a:cxn ang="0">
                    <a:pos x="103" y="218"/>
                  </a:cxn>
                  <a:cxn ang="0">
                    <a:pos x="69" y="132"/>
                  </a:cxn>
                  <a:cxn ang="0">
                    <a:pos x="0" y="51"/>
                  </a:cxn>
                  <a:cxn ang="0">
                    <a:pos x="9" y="40"/>
                  </a:cxn>
                  <a:cxn ang="0">
                    <a:pos x="30" y="30"/>
                  </a:cxn>
                  <a:cxn ang="0">
                    <a:pos x="64" y="25"/>
                  </a:cxn>
                  <a:cxn ang="0">
                    <a:pos x="73" y="40"/>
                  </a:cxn>
                  <a:cxn ang="0">
                    <a:pos x="81" y="46"/>
                  </a:cxn>
                  <a:cxn ang="0">
                    <a:pos x="133" y="10"/>
                  </a:cxn>
                  <a:cxn ang="0">
                    <a:pos x="171" y="0"/>
                  </a:cxn>
                  <a:cxn ang="0">
                    <a:pos x="171" y="15"/>
                  </a:cxn>
                  <a:cxn ang="0">
                    <a:pos x="193" y="0"/>
                  </a:cxn>
                  <a:cxn ang="0">
                    <a:pos x="214" y="30"/>
                  </a:cxn>
                  <a:cxn ang="0">
                    <a:pos x="244" y="71"/>
                  </a:cxn>
                  <a:cxn ang="0">
                    <a:pos x="278" y="142"/>
                  </a:cxn>
                </a:cxnLst>
                <a:rect l="0" t="0" r="r" b="b"/>
                <a:pathLst>
                  <a:path w="278" h="218">
                    <a:moveTo>
                      <a:pt x="278" y="142"/>
                    </a:moveTo>
                    <a:lnTo>
                      <a:pt x="218" y="157"/>
                    </a:lnTo>
                    <a:lnTo>
                      <a:pt x="188" y="172"/>
                    </a:lnTo>
                    <a:lnTo>
                      <a:pt x="141" y="177"/>
                    </a:lnTo>
                    <a:lnTo>
                      <a:pt x="146" y="187"/>
                    </a:lnTo>
                    <a:lnTo>
                      <a:pt x="141" y="203"/>
                    </a:lnTo>
                    <a:lnTo>
                      <a:pt x="111" y="218"/>
                    </a:lnTo>
                    <a:lnTo>
                      <a:pt x="103" y="218"/>
                    </a:lnTo>
                    <a:lnTo>
                      <a:pt x="69" y="132"/>
                    </a:lnTo>
                    <a:lnTo>
                      <a:pt x="0" y="51"/>
                    </a:lnTo>
                    <a:lnTo>
                      <a:pt x="9" y="40"/>
                    </a:lnTo>
                    <a:lnTo>
                      <a:pt x="30" y="30"/>
                    </a:lnTo>
                    <a:lnTo>
                      <a:pt x="64" y="25"/>
                    </a:lnTo>
                    <a:lnTo>
                      <a:pt x="73" y="40"/>
                    </a:lnTo>
                    <a:lnTo>
                      <a:pt x="81" y="46"/>
                    </a:lnTo>
                    <a:lnTo>
                      <a:pt x="133" y="10"/>
                    </a:lnTo>
                    <a:lnTo>
                      <a:pt x="171" y="0"/>
                    </a:lnTo>
                    <a:lnTo>
                      <a:pt x="171" y="15"/>
                    </a:lnTo>
                    <a:lnTo>
                      <a:pt x="193" y="0"/>
                    </a:lnTo>
                    <a:lnTo>
                      <a:pt x="214" y="30"/>
                    </a:lnTo>
                    <a:lnTo>
                      <a:pt x="244" y="71"/>
                    </a:lnTo>
                    <a:lnTo>
                      <a:pt x="278" y="142"/>
                    </a:lnTo>
                    <a:close/>
                  </a:path>
                </a:pathLst>
              </a:custGeom>
              <a:solidFill>
                <a:srgbClr val="FFFBC3"/>
              </a:solidFill>
              <a:ln w="6350">
                <a:solidFill>
                  <a:srgbClr val="000000"/>
                </a:solidFill>
                <a:prstDash val="solid"/>
                <a:round/>
                <a:headEnd/>
                <a:tailEnd/>
              </a:ln>
            </p:spPr>
            <p:txBody>
              <a:bodyPr/>
              <a:lstStyle/>
              <a:p>
                <a:endParaRPr lang="en-US" dirty="0"/>
              </a:p>
            </p:txBody>
          </p:sp>
          <p:sp>
            <p:nvSpPr>
              <p:cNvPr id="129" name="Freeform 1364">
                <a:extLst>
                  <a:ext uri="{FF2B5EF4-FFF2-40B4-BE49-F238E27FC236}">
                    <a16:creationId xmlns:a16="http://schemas.microsoft.com/office/drawing/2014/main" id="{EDB5BDF8-E0EC-0CF7-18E3-0553DD21A489}"/>
                  </a:ext>
                </a:extLst>
              </p:cNvPr>
              <p:cNvSpPr>
                <a:spLocks/>
              </p:cNvSpPr>
              <p:nvPr/>
            </p:nvSpPr>
            <p:spPr bwMode="auto">
              <a:xfrm>
                <a:off x="5068888" y="4989513"/>
                <a:ext cx="522287" cy="401637"/>
              </a:xfrm>
              <a:custGeom>
                <a:avLst/>
                <a:gdLst/>
                <a:ahLst/>
                <a:cxnLst>
                  <a:cxn ang="0">
                    <a:pos x="278" y="253"/>
                  </a:cxn>
                  <a:cxn ang="0">
                    <a:pos x="158" y="253"/>
                  </a:cxn>
                  <a:cxn ang="0">
                    <a:pos x="90" y="253"/>
                  </a:cxn>
                  <a:cxn ang="0">
                    <a:pos x="81" y="248"/>
                  </a:cxn>
                  <a:cxn ang="0">
                    <a:pos x="77" y="253"/>
                  </a:cxn>
                  <a:cxn ang="0">
                    <a:pos x="68" y="243"/>
                  </a:cxn>
                  <a:cxn ang="0">
                    <a:pos x="64" y="223"/>
                  </a:cxn>
                  <a:cxn ang="0">
                    <a:pos x="60" y="208"/>
                  </a:cxn>
                  <a:cxn ang="0">
                    <a:pos x="55" y="208"/>
                  </a:cxn>
                  <a:cxn ang="0">
                    <a:pos x="51" y="203"/>
                  </a:cxn>
                  <a:cxn ang="0">
                    <a:pos x="0" y="187"/>
                  </a:cxn>
                  <a:cxn ang="0">
                    <a:pos x="34" y="167"/>
                  </a:cxn>
                  <a:cxn ang="0">
                    <a:pos x="265" y="30"/>
                  </a:cxn>
                  <a:cxn ang="0">
                    <a:pos x="312" y="0"/>
                  </a:cxn>
                  <a:cxn ang="0">
                    <a:pos x="312" y="20"/>
                  </a:cxn>
                  <a:cxn ang="0">
                    <a:pos x="312" y="36"/>
                  </a:cxn>
                  <a:cxn ang="0">
                    <a:pos x="325" y="46"/>
                  </a:cxn>
                  <a:cxn ang="0">
                    <a:pos x="329" y="51"/>
                  </a:cxn>
                  <a:cxn ang="0">
                    <a:pos x="321" y="81"/>
                  </a:cxn>
                  <a:cxn ang="0">
                    <a:pos x="312" y="81"/>
                  </a:cxn>
                  <a:cxn ang="0">
                    <a:pos x="304" y="106"/>
                  </a:cxn>
                  <a:cxn ang="0">
                    <a:pos x="308" y="112"/>
                  </a:cxn>
                  <a:cxn ang="0">
                    <a:pos x="295" y="127"/>
                  </a:cxn>
                  <a:cxn ang="0">
                    <a:pos x="291" y="137"/>
                  </a:cxn>
                  <a:cxn ang="0">
                    <a:pos x="291" y="147"/>
                  </a:cxn>
                  <a:cxn ang="0">
                    <a:pos x="282" y="147"/>
                  </a:cxn>
                  <a:cxn ang="0">
                    <a:pos x="278" y="167"/>
                  </a:cxn>
                  <a:cxn ang="0">
                    <a:pos x="282" y="167"/>
                  </a:cxn>
                  <a:cxn ang="0">
                    <a:pos x="282" y="177"/>
                  </a:cxn>
                  <a:cxn ang="0">
                    <a:pos x="274" y="177"/>
                  </a:cxn>
                  <a:cxn ang="0">
                    <a:pos x="265" y="182"/>
                  </a:cxn>
                  <a:cxn ang="0">
                    <a:pos x="274" y="193"/>
                  </a:cxn>
                  <a:cxn ang="0">
                    <a:pos x="282" y="193"/>
                  </a:cxn>
                  <a:cxn ang="0">
                    <a:pos x="291" y="203"/>
                  </a:cxn>
                  <a:cxn ang="0">
                    <a:pos x="291" y="213"/>
                  </a:cxn>
                  <a:cxn ang="0">
                    <a:pos x="282" y="218"/>
                  </a:cxn>
                  <a:cxn ang="0">
                    <a:pos x="282" y="233"/>
                  </a:cxn>
                  <a:cxn ang="0">
                    <a:pos x="274" y="248"/>
                  </a:cxn>
                  <a:cxn ang="0">
                    <a:pos x="278" y="253"/>
                  </a:cxn>
                </a:cxnLst>
                <a:rect l="0" t="0" r="r" b="b"/>
                <a:pathLst>
                  <a:path w="329" h="253">
                    <a:moveTo>
                      <a:pt x="278" y="253"/>
                    </a:moveTo>
                    <a:lnTo>
                      <a:pt x="158" y="253"/>
                    </a:lnTo>
                    <a:lnTo>
                      <a:pt x="90" y="253"/>
                    </a:lnTo>
                    <a:lnTo>
                      <a:pt x="81" y="248"/>
                    </a:lnTo>
                    <a:lnTo>
                      <a:pt x="77" y="253"/>
                    </a:lnTo>
                    <a:lnTo>
                      <a:pt x="68" y="243"/>
                    </a:lnTo>
                    <a:lnTo>
                      <a:pt x="64" y="223"/>
                    </a:lnTo>
                    <a:lnTo>
                      <a:pt x="60" y="208"/>
                    </a:lnTo>
                    <a:lnTo>
                      <a:pt x="55" y="208"/>
                    </a:lnTo>
                    <a:lnTo>
                      <a:pt x="51" y="203"/>
                    </a:lnTo>
                    <a:lnTo>
                      <a:pt x="0" y="187"/>
                    </a:lnTo>
                    <a:lnTo>
                      <a:pt x="34" y="167"/>
                    </a:lnTo>
                    <a:lnTo>
                      <a:pt x="265" y="30"/>
                    </a:lnTo>
                    <a:lnTo>
                      <a:pt x="312" y="0"/>
                    </a:lnTo>
                    <a:lnTo>
                      <a:pt x="312" y="20"/>
                    </a:lnTo>
                    <a:lnTo>
                      <a:pt x="312" y="36"/>
                    </a:lnTo>
                    <a:lnTo>
                      <a:pt x="325" y="46"/>
                    </a:lnTo>
                    <a:lnTo>
                      <a:pt x="329" y="51"/>
                    </a:lnTo>
                    <a:lnTo>
                      <a:pt x="321" y="81"/>
                    </a:lnTo>
                    <a:lnTo>
                      <a:pt x="312" y="81"/>
                    </a:lnTo>
                    <a:lnTo>
                      <a:pt x="304" y="106"/>
                    </a:lnTo>
                    <a:lnTo>
                      <a:pt x="308" y="112"/>
                    </a:lnTo>
                    <a:lnTo>
                      <a:pt x="295" y="127"/>
                    </a:lnTo>
                    <a:lnTo>
                      <a:pt x="291" y="137"/>
                    </a:lnTo>
                    <a:lnTo>
                      <a:pt x="291" y="147"/>
                    </a:lnTo>
                    <a:lnTo>
                      <a:pt x="282" y="147"/>
                    </a:lnTo>
                    <a:lnTo>
                      <a:pt x="278" y="167"/>
                    </a:lnTo>
                    <a:lnTo>
                      <a:pt x="282" y="167"/>
                    </a:lnTo>
                    <a:lnTo>
                      <a:pt x="282" y="177"/>
                    </a:lnTo>
                    <a:lnTo>
                      <a:pt x="274" y="177"/>
                    </a:lnTo>
                    <a:lnTo>
                      <a:pt x="265" y="182"/>
                    </a:lnTo>
                    <a:lnTo>
                      <a:pt x="274" y="193"/>
                    </a:lnTo>
                    <a:lnTo>
                      <a:pt x="282" y="193"/>
                    </a:lnTo>
                    <a:lnTo>
                      <a:pt x="291" y="203"/>
                    </a:lnTo>
                    <a:lnTo>
                      <a:pt x="291" y="213"/>
                    </a:lnTo>
                    <a:lnTo>
                      <a:pt x="282" y="218"/>
                    </a:lnTo>
                    <a:lnTo>
                      <a:pt x="282" y="233"/>
                    </a:lnTo>
                    <a:lnTo>
                      <a:pt x="274" y="248"/>
                    </a:lnTo>
                    <a:lnTo>
                      <a:pt x="278" y="253"/>
                    </a:lnTo>
                    <a:close/>
                  </a:path>
                </a:pathLst>
              </a:custGeom>
              <a:solidFill>
                <a:srgbClr val="FFFBC3"/>
              </a:solidFill>
              <a:ln w="6350">
                <a:solidFill>
                  <a:srgbClr val="000000"/>
                </a:solidFill>
                <a:prstDash val="solid"/>
                <a:round/>
                <a:headEnd/>
                <a:tailEnd/>
              </a:ln>
            </p:spPr>
            <p:txBody>
              <a:bodyPr/>
              <a:lstStyle/>
              <a:p>
                <a:endParaRPr lang="en-US" dirty="0"/>
              </a:p>
            </p:txBody>
          </p:sp>
          <p:sp>
            <p:nvSpPr>
              <p:cNvPr id="130" name="Freeform 1365">
                <a:extLst>
                  <a:ext uri="{FF2B5EF4-FFF2-40B4-BE49-F238E27FC236}">
                    <a16:creationId xmlns:a16="http://schemas.microsoft.com/office/drawing/2014/main" id="{FE4DBF3A-FE1A-3359-2A7F-D3A763758EF1}"/>
                  </a:ext>
                </a:extLst>
              </p:cNvPr>
              <p:cNvSpPr>
                <a:spLocks/>
              </p:cNvSpPr>
              <p:nvPr/>
            </p:nvSpPr>
            <p:spPr bwMode="auto">
              <a:xfrm>
                <a:off x="5978525" y="5021263"/>
                <a:ext cx="101600" cy="128587"/>
              </a:xfrm>
              <a:custGeom>
                <a:avLst/>
                <a:gdLst/>
                <a:ahLst/>
                <a:cxnLst>
                  <a:cxn ang="0">
                    <a:pos x="60" y="31"/>
                  </a:cxn>
                  <a:cxn ang="0">
                    <a:pos x="60" y="36"/>
                  </a:cxn>
                  <a:cxn ang="0">
                    <a:pos x="47" y="46"/>
                  </a:cxn>
                  <a:cxn ang="0">
                    <a:pos x="56" y="51"/>
                  </a:cxn>
                  <a:cxn ang="0">
                    <a:pos x="52" y="56"/>
                  </a:cxn>
                  <a:cxn ang="0">
                    <a:pos x="64" y="56"/>
                  </a:cxn>
                  <a:cxn ang="0">
                    <a:pos x="52" y="76"/>
                  </a:cxn>
                  <a:cxn ang="0">
                    <a:pos x="43" y="76"/>
                  </a:cxn>
                  <a:cxn ang="0">
                    <a:pos x="39" y="71"/>
                  </a:cxn>
                  <a:cxn ang="0">
                    <a:pos x="26" y="81"/>
                  </a:cxn>
                  <a:cxn ang="0">
                    <a:pos x="9" y="76"/>
                  </a:cxn>
                  <a:cxn ang="0">
                    <a:pos x="0" y="10"/>
                  </a:cxn>
                  <a:cxn ang="0">
                    <a:pos x="13" y="0"/>
                  </a:cxn>
                  <a:cxn ang="0">
                    <a:pos x="52" y="16"/>
                  </a:cxn>
                  <a:cxn ang="0">
                    <a:pos x="60" y="31"/>
                  </a:cxn>
                </a:cxnLst>
                <a:rect l="0" t="0" r="r" b="b"/>
                <a:pathLst>
                  <a:path w="64" h="81">
                    <a:moveTo>
                      <a:pt x="60" y="31"/>
                    </a:moveTo>
                    <a:lnTo>
                      <a:pt x="60" y="36"/>
                    </a:lnTo>
                    <a:lnTo>
                      <a:pt x="47" y="46"/>
                    </a:lnTo>
                    <a:lnTo>
                      <a:pt x="56" y="51"/>
                    </a:lnTo>
                    <a:lnTo>
                      <a:pt x="52" y="56"/>
                    </a:lnTo>
                    <a:lnTo>
                      <a:pt x="64" y="56"/>
                    </a:lnTo>
                    <a:lnTo>
                      <a:pt x="52" y="76"/>
                    </a:lnTo>
                    <a:lnTo>
                      <a:pt x="43" y="76"/>
                    </a:lnTo>
                    <a:lnTo>
                      <a:pt x="39" y="71"/>
                    </a:lnTo>
                    <a:lnTo>
                      <a:pt x="26" y="81"/>
                    </a:lnTo>
                    <a:lnTo>
                      <a:pt x="9" y="76"/>
                    </a:lnTo>
                    <a:lnTo>
                      <a:pt x="0" y="10"/>
                    </a:lnTo>
                    <a:lnTo>
                      <a:pt x="13" y="0"/>
                    </a:lnTo>
                    <a:lnTo>
                      <a:pt x="52" y="16"/>
                    </a:lnTo>
                    <a:lnTo>
                      <a:pt x="60" y="31"/>
                    </a:lnTo>
                    <a:close/>
                  </a:path>
                </a:pathLst>
              </a:custGeom>
              <a:solidFill>
                <a:srgbClr val="02DC00"/>
              </a:solidFill>
              <a:ln w="6350">
                <a:solidFill>
                  <a:srgbClr val="000000"/>
                </a:solidFill>
                <a:prstDash val="solid"/>
                <a:round/>
                <a:headEnd/>
                <a:tailEnd/>
              </a:ln>
            </p:spPr>
            <p:txBody>
              <a:bodyPr/>
              <a:lstStyle/>
              <a:p>
                <a:endParaRPr lang="en-US" dirty="0"/>
              </a:p>
            </p:txBody>
          </p:sp>
          <p:sp>
            <p:nvSpPr>
              <p:cNvPr id="131" name="Freeform 1366">
                <a:extLst>
                  <a:ext uri="{FF2B5EF4-FFF2-40B4-BE49-F238E27FC236}">
                    <a16:creationId xmlns:a16="http://schemas.microsoft.com/office/drawing/2014/main" id="{57E44626-83E3-80E8-F4D8-BC36FC202A2F}"/>
                  </a:ext>
                </a:extLst>
              </p:cNvPr>
              <p:cNvSpPr>
                <a:spLocks/>
              </p:cNvSpPr>
              <p:nvPr/>
            </p:nvSpPr>
            <p:spPr bwMode="auto">
              <a:xfrm>
                <a:off x="1141413" y="5029200"/>
                <a:ext cx="47625" cy="25400"/>
              </a:xfrm>
              <a:custGeom>
                <a:avLst/>
                <a:gdLst/>
                <a:ahLst/>
                <a:cxnLst>
                  <a:cxn ang="0">
                    <a:pos x="30" y="0"/>
                  </a:cxn>
                  <a:cxn ang="0">
                    <a:pos x="30" y="11"/>
                  </a:cxn>
                  <a:cxn ang="0">
                    <a:pos x="17" y="11"/>
                  </a:cxn>
                  <a:cxn ang="0">
                    <a:pos x="12" y="16"/>
                  </a:cxn>
                  <a:cxn ang="0">
                    <a:pos x="4" y="16"/>
                  </a:cxn>
                  <a:cxn ang="0">
                    <a:pos x="0" y="11"/>
                  </a:cxn>
                  <a:cxn ang="0">
                    <a:pos x="12" y="0"/>
                  </a:cxn>
                  <a:cxn ang="0">
                    <a:pos x="30" y="0"/>
                  </a:cxn>
                </a:cxnLst>
                <a:rect l="0" t="0" r="r" b="b"/>
                <a:pathLst>
                  <a:path w="30" h="16">
                    <a:moveTo>
                      <a:pt x="30" y="0"/>
                    </a:moveTo>
                    <a:lnTo>
                      <a:pt x="30" y="11"/>
                    </a:lnTo>
                    <a:lnTo>
                      <a:pt x="17" y="11"/>
                    </a:lnTo>
                    <a:lnTo>
                      <a:pt x="12" y="16"/>
                    </a:lnTo>
                    <a:lnTo>
                      <a:pt x="4" y="16"/>
                    </a:lnTo>
                    <a:lnTo>
                      <a:pt x="0" y="11"/>
                    </a:lnTo>
                    <a:lnTo>
                      <a:pt x="12" y="0"/>
                    </a:lnTo>
                    <a:lnTo>
                      <a:pt x="30" y="0"/>
                    </a:lnTo>
                    <a:close/>
                  </a:path>
                </a:pathLst>
              </a:custGeom>
              <a:solidFill>
                <a:srgbClr val="FFFBC3"/>
              </a:solidFill>
              <a:ln w="6350">
                <a:solidFill>
                  <a:srgbClr val="000000"/>
                </a:solidFill>
                <a:prstDash val="solid"/>
                <a:round/>
                <a:headEnd/>
                <a:tailEnd/>
              </a:ln>
            </p:spPr>
            <p:txBody>
              <a:bodyPr/>
              <a:lstStyle/>
              <a:p>
                <a:endParaRPr lang="en-US" dirty="0"/>
              </a:p>
            </p:txBody>
          </p:sp>
          <p:sp>
            <p:nvSpPr>
              <p:cNvPr id="132" name="Freeform 1367">
                <a:extLst>
                  <a:ext uri="{FF2B5EF4-FFF2-40B4-BE49-F238E27FC236}">
                    <a16:creationId xmlns:a16="http://schemas.microsoft.com/office/drawing/2014/main" id="{48804846-D5EF-6FBE-8227-1220BA12AF0C}"/>
                  </a:ext>
                </a:extLst>
              </p:cNvPr>
              <p:cNvSpPr>
                <a:spLocks/>
              </p:cNvSpPr>
              <p:nvPr/>
            </p:nvSpPr>
            <p:spPr bwMode="auto">
              <a:xfrm>
                <a:off x="6040438" y="5046663"/>
                <a:ext cx="271462" cy="344487"/>
              </a:xfrm>
              <a:custGeom>
                <a:avLst/>
                <a:gdLst/>
                <a:ahLst/>
                <a:cxnLst>
                  <a:cxn ang="0">
                    <a:pos x="90" y="217"/>
                  </a:cxn>
                  <a:cxn ang="0">
                    <a:pos x="51" y="217"/>
                  </a:cxn>
                  <a:cxn ang="0">
                    <a:pos x="51" y="151"/>
                  </a:cxn>
                  <a:cxn ang="0">
                    <a:pos x="77" y="146"/>
                  </a:cxn>
                  <a:cxn ang="0">
                    <a:pos x="77" y="136"/>
                  </a:cxn>
                  <a:cxn ang="0">
                    <a:pos x="73" y="126"/>
                  </a:cxn>
                  <a:cxn ang="0">
                    <a:pos x="55" y="121"/>
                  </a:cxn>
                  <a:cxn ang="0">
                    <a:pos x="51" y="111"/>
                  </a:cxn>
                  <a:cxn ang="0">
                    <a:pos x="38" y="101"/>
                  </a:cxn>
                  <a:cxn ang="0">
                    <a:pos x="13" y="96"/>
                  </a:cxn>
                  <a:cxn ang="0">
                    <a:pos x="0" y="60"/>
                  </a:cxn>
                  <a:cxn ang="0">
                    <a:pos x="4" y="60"/>
                  </a:cxn>
                  <a:cxn ang="0">
                    <a:pos x="13" y="60"/>
                  </a:cxn>
                  <a:cxn ang="0">
                    <a:pos x="25" y="40"/>
                  </a:cxn>
                  <a:cxn ang="0">
                    <a:pos x="13" y="40"/>
                  </a:cxn>
                  <a:cxn ang="0">
                    <a:pos x="17" y="35"/>
                  </a:cxn>
                  <a:cxn ang="0">
                    <a:pos x="8" y="30"/>
                  </a:cxn>
                  <a:cxn ang="0">
                    <a:pos x="21" y="20"/>
                  </a:cxn>
                  <a:cxn ang="0">
                    <a:pos x="21" y="15"/>
                  </a:cxn>
                  <a:cxn ang="0">
                    <a:pos x="55" y="0"/>
                  </a:cxn>
                  <a:cxn ang="0">
                    <a:pos x="115" y="5"/>
                  </a:cxn>
                  <a:cxn ang="0">
                    <a:pos x="171" y="217"/>
                  </a:cxn>
                  <a:cxn ang="0">
                    <a:pos x="158" y="217"/>
                  </a:cxn>
                  <a:cxn ang="0">
                    <a:pos x="162" y="192"/>
                  </a:cxn>
                  <a:cxn ang="0">
                    <a:pos x="137" y="121"/>
                  </a:cxn>
                  <a:cxn ang="0">
                    <a:pos x="111" y="217"/>
                  </a:cxn>
                  <a:cxn ang="0">
                    <a:pos x="98" y="217"/>
                  </a:cxn>
                  <a:cxn ang="0">
                    <a:pos x="81" y="187"/>
                  </a:cxn>
                  <a:cxn ang="0">
                    <a:pos x="90" y="217"/>
                  </a:cxn>
                </a:cxnLst>
                <a:rect l="0" t="0" r="r" b="b"/>
                <a:pathLst>
                  <a:path w="171" h="217">
                    <a:moveTo>
                      <a:pt x="90" y="217"/>
                    </a:moveTo>
                    <a:lnTo>
                      <a:pt x="51" y="217"/>
                    </a:lnTo>
                    <a:lnTo>
                      <a:pt x="51" y="151"/>
                    </a:lnTo>
                    <a:lnTo>
                      <a:pt x="77" y="146"/>
                    </a:lnTo>
                    <a:lnTo>
                      <a:pt x="77" y="136"/>
                    </a:lnTo>
                    <a:lnTo>
                      <a:pt x="73" y="126"/>
                    </a:lnTo>
                    <a:lnTo>
                      <a:pt x="55" y="121"/>
                    </a:lnTo>
                    <a:lnTo>
                      <a:pt x="51" y="111"/>
                    </a:lnTo>
                    <a:lnTo>
                      <a:pt x="38" y="101"/>
                    </a:lnTo>
                    <a:lnTo>
                      <a:pt x="13" y="96"/>
                    </a:lnTo>
                    <a:lnTo>
                      <a:pt x="0" y="60"/>
                    </a:lnTo>
                    <a:lnTo>
                      <a:pt x="4" y="60"/>
                    </a:lnTo>
                    <a:lnTo>
                      <a:pt x="13" y="60"/>
                    </a:lnTo>
                    <a:lnTo>
                      <a:pt x="25" y="40"/>
                    </a:lnTo>
                    <a:lnTo>
                      <a:pt x="13" y="40"/>
                    </a:lnTo>
                    <a:lnTo>
                      <a:pt x="17" y="35"/>
                    </a:lnTo>
                    <a:lnTo>
                      <a:pt x="8" y="30"/>
                    </a:lnTo>
                    <a:lnTo>
                      <a:pt x="21" y="20"/>
                    </a:lnTo>
                    <a:lnTo>
                      <a:pt x="21" y="15"/>
                    </a:lnTo>
                    <a:lnTo>
                      <a:pt x="55" y="0"/>
                    </a:lnTo>
                    <a:lnTo>
                      <a:pt x="115" y="5"/>
                    </a:lnTo>
                    <a:lnTo>
                      <a:pt x="171" y="217"/>
                    </a:lnTo>
                    <a:lnTo>
                      <a:pt x="158" y="217"/>
                    </a:lnTo>
                    <a:lnTo>
                      <a:pt x="162" y="192"/>
                    </a:lnTo>
                    <a:lnTo>
                      <a:pt x="137" y="121"/>
                    </a:lnTo>
                    <a:lnTo>
                      <a:pt x="111" y="217"/>
                    </a:lnTo>
                    <a:lnTo>
                      <a:pt x="98" y="217"/>
                    </a:lnTo>
                    <a:lnTo>
                      <a:pt x="81" y="187"/>
                    </a:lnTo>
                    <a:lnTo>
                      <a:pt x="90" y="217"/>
                    </a:lnTo>
                    <a:close/>
                  </a:path>
                </a:pathLst>
              </a:custGeom>
              <a:solidFill>
                <a:srgbClr val="02DC00"/>
              </a:solidFill>
              <a:ln w="6350">
                <a:solidFill>
                  <a:srgbClr val="000000"/>
                </a:solidFill>
                <a:prstDash val="solid"/>
                <a:round/>
                <a:headEnd/>
                <a:tailEnd/>
              </a:ln>
            </p:spPr>
            <p:txBody>
              <a:bodyPr/>
              <a:lstStyle/>
              <a:p>
                <a:endParaRPr lang="en-US" dirty="0"/>
              </a:p>
            </p:txBody>
          </p:sp>
          <p:sp>
            <p:nvSpPr>
              <p:cNvPr id="133" name="Freeform 1368">
                <a:extLst>
                  <a:ext uri="{FF2B5EF4-FFF2-40B4-BE49-F238E27FC236}">
                    <a16:creationId xmlns:a16="http://schemas.microsoft.com/office/drawing/2014/main" id="{A8A7ED97-AF34-E675-B36F-1C97F15F4690}"/>
                  </a:ext>
                </a:extLst>
              </p:cNvPr>
              <p:cNvSpPr>
                <a:spLocks/>
              </p:cNvSpPr>
              <p:nvPr/>
            </p:nvSpPr>
            <p:spPr bwMode="auto">
              <a:xfrm>
                <a:off x="2363788" y="5046663"/>
                <a:ext cx="449262" cy="344487"/>
              </a:xfrm>
              <a:custGeom>
                <a:avLst/>
                <a:gdLst/>
                <a:ahLst/>
                <a:cxnLst>
                  <a:cxn ang="0">
                    <a:pos x="99" y="212"/>
                  </a:cxn>
                  <a:cxn ang="0">
                    <a:pos x="64" y="167"/>
                  </a:cxn>
                  <a:cxn ang="0">
                    <a:pos x="64" y="162"/>
                  </a:cxn>
                  <a:cxn ang="0">
                    <a:pos x="73" y="157"/>
                  </a:cxn>
                  <a:cxn ang="0">
                    <a:pos x="73" y="146"/>
                  </a:cxn>
                  <a:cxn ang="0">
                    <a:pos x="73" y="136"/>
                  </a:cxn>
                  <a:cxn ang="0">
                    <a:pos x="51" y="146"/>
                  </a:cxn>
                  <a:cxn ang="0">
                    <a:pos x="0" y="70"/>
                  </a:cxn>
                  <a:cxn ang="0">
                    <a:pos x="86" y="50"/>
                  </a:cxn>
                  <a:cxn ang="0">
                    <a:pos x="111" y="45"/>
                  </a:cxn>
                  <a:cxn ang="0">
                    <a:pos x="150" y="30"/>
                  </a:cxn>
                  <a:cxn ang="0">
                    <a:pos x="171" y="30"/>
                  </a:cxn>
                  <a:cxn ang="0">
                    <a:pos x="176" y="15"/>
                  </a:cxn>
                  <a:cxn ang="0">
                    <a:pos x="201" y="0"/>
                  </a:cxn>
                  <a:cxn ang="0">
                    <a:pos x="283" y="131"/>
                  </a:cxn>
                  <a:cxn ang="0">
                    <a:pos x="283" y="146"/>
                  </a:cxn>
                  <a:cxn ang="0">
                    <a:pos x="265" y="162"/>
                  </a:cxn>
                  <a:cxn ang="0">
                    <a:pos x="240" y="167"/>
                  </a:cxn>
                  <a:cxn ang="0">
                    <a:pos x="231" y="162"/>
                  </a:cxn>
                  <a:cxn ang="0">
                    <a:pos x="214" y="162"/>
                  </a:cxn>
                  <a:cxn ang="0">
                    <a:pos x="210" y="172"/>
                  </a:cxn>
                  <a:cxn ang="0">
                    <a:pos x="201" y="172"/>
                  </a:cxn>
                  <a:cxn ang="0">
                    <a:pos x="197" y="192"/>
                  </a:cxn>
                  <a:cxn ang="0">
                    <a:pos x="206" y="197"/>
                  </a:cxn>
                  <a:cxn ang="0">
                    <a:pos x="206" y="217"/>
                  </a:cxn>
                  <a:cxn ang="0">
                    <a:pos x="99" y="212"/>
                  </a:cxn>
                </a:cxnLst>
                <a:rect l="0" t="0" r="r" b="b"/>
                <a:pathLst>
                  <a:path w="283" h="217">
                    <a:moveTo>
                      <a:pt x="99" y="212"/>
                    </a:moveTo>
                    <a:lnTo>
                      <a:pt x="64" y="167"/>
                    </a:lnTo>
                    <a:lnTo>
                      <a:pt x="64" y="162"/>
                    </a:lnTo>
                    <a:lnTo>
                      <a:pt x="73" y="157"/>
                    </a:lnTo>
                    <a:lnTo>
                      <a:pt x="73" y="146"/>
                    </a:lnTo>
                    <a:lnTo>
                      <a:pt x="73" y="136"/>
                    </a:lnTo>
                    <a:lnTo>
                      <a:pt x="51" y="146"/>
                    </a:lnTo>
                    <a:lnTo>
                      <a:pt x="0" y="70"/>
                    </a:lnTo>
                    <a:lnTo>
                      <a:pt x="86" y="50"/>
                    </a:lnTo>
                    <a:lnTo>
                      <a:pt x="111" y="45"/>
                    </a:lnTo>
                    <a:lnTo>
                      <a:pt x="150" y="30"/>
                    </a:lnTo>
                    <a:lnTo>
                      <a:pt x="171" y="30"/>
                    </a:lnTo>
                    <a:lnTo>
                      <a:pt x="176" y="15"/>
                    </a:lnTo>
                    <a:lnTo>
                      <a:pt x="201" y="0"/>
                    </a:lnTo>
                    <a:lnTo>
                      <a:pt x="283" y="131"/>
                    </a:lnTo>
                    <a:lnTo>
                      <a:pt x="283" y="146"/>
                    </a:lnTo>
                    <a:lnTo>
                      <a:pt x="265" y="162"/>
                    </a:lnTo>
                    <a:lnTo>
                      <a:pt x="240" y="167"/>
                    </a:lnTo>
                    <a:lnTo>
                      <a:pt x="231" y="162"/>
                    </a:lnTo>
                    <a:lnTo>
                      <a:pt x="214" y="162"/>
                    </a:lnTo>
                    <a:lnTo>
                      <a:pt x="210" y="172"/>
                    </a:lnTo>
                    <a:lnTo>
                      <a:pt x="201" y="172"/>
                    </a:lnTo>
                    <a:lnTo>
                      <a:pt x="197" y="192"/>
                    </a:lnTo>
                    <a:lnTo>
                      <a:pt x="206" y="197"/>
                    </a:lnTo>
                    <a:lnTo>
                      <a:pt x="206" y="217"/>
                    </a:lnTo>
                    <a:lnTo>
                      <a:pt x="99" y="212"/>
                    </a:lnTo>
                    <a:close/>
                  </a:path>
                </a:pathLst>
              </a:custGeom>
              <a:solidFill>
                <a:srgbClr val="FFFBC3"/>
              </a:solidFill>
              <a:ln w="6350">
                <a:solidFill>
                  <a:srgbClr val="000000"/>
                </a:solidFill>
                <a:prstDash val="solid"/>
                <a:round/>
                <a:headEnd/>
                <a:tailEnd/>
              </a:ln>
            </p:spPr>
            <p:txBody>
              <a:bodyPr/>
              <a:lstStyle/>
              <a:p>
                <a:endParaRPr lang="en-US" dirty="0"/>
              </a:p>
            </p:txBody>
          </p:sp>
          <p:sp>
            <p:nvSpPr>
              <p:cNvPr id="134" name="Freeform 1369">
                <a:extLst>
                  <a:ext uri="{FF2B5EF4-FFF2-40B4-BE49-F238E27FC236}">
                    <a16:creationId xmlns:a16="http://schemas.microsoft.com/office/drawing/2014/main" id="{3304BE9E-C8A7-BCC8-8702-10D0B2E8E046}"/>
                  </a:ext>
                </a:extLst>
              </p:cNvPr>
              <p:cNvSpPr>
                <a:spLocks/>
              </p:cNvSpPr>
              <p:nvPr/>
            </p:nvSpPr>
            <p:spPr bwMode="auto">
              <a:xfrm>
                <a:off x="1371600" y="5054600"/>
                <a:ext cx="563563" cy="304800"/>
              </a:xfrm>
              <a:custGeom>
                <a:avLst/>
                <a:gdLst/>
                <a:ahLst/>
                <a:cxnLst>
                  <a:cxn ang="0">
                    <a:pos x="60" y="187"/>
                  </a:cxn>
                  <a:cxn ang="0">
                    <a:pos x="22" y="192"/>
                  </a:cxn>
                  <a:cxn ang="0">
                    <a:pos x="0" y="121"/>
                  </a:cxn>
                  <a:cxn ang="0">
                    <a:pos x="52" y="96"/>
                  </a:cxn>
                  <a:cxn ang="0">
                    <a:pos x="107" y="76"/>
                  </a:cxn>
                  <a:cxn ang="0">
                    <a:pos x="111" y="71"/>
                  </a:cxn>
                  <a:cxn ang="0">
                    <a:pos x="111" y="55"/>
                  </a:cxn>
                  <a:cxn ang="0">
                    <a:pos x="129" y="40"/>
                  </a:cxn>
                  <a:cxn ang="0">
                    <a:pos x="171" y="25"/>
                  </a:cxn>
                  <a:cxn ang="0">
                    <a:pos x="184" y="35"/>
                  </a:cxn>
                  <a:cxn ang="0">
                    <a:pos x="193" y="30"/>
                  </a:cxn>
                  <a:cxn ang="0">
                    <a:pos x="218" y="20"/>
                  </a:cxn>
                  <a:cxn ang="0">
                    <a:pos x="244" y="0"/>
                  </a:cxn>
                  <a:cxn ang="0">
                    <a:pos x="313" y="81"/>
                  </a:cxn>
                  <a:cxn ang="0">
                    <a:pos x="347" y="167"/>
                  </a:cxn>
                  <a:cxn ang="0">
                    <a:pos x="355" y="167"/>
                  </a:cxn>
                  <a:cxn ang="0">
                    <a:pos x="355" y="172"/>
                  </a:cxn>
                  <a:cxn ang="0">
                    <a:pos x="330" y="182"/>
                  </a:cxn>
                  <a:cxn ang="0">
                    <a:pos x="244" y="177"/>
                  </a:cxn>
                  <a:cxn ang="0">
                    <a:pos x="201" y="177"/>
                  </a:cxn>
                  <a:cxn ang="0">
                    <a:pos x="197" y="187"/>
                  </a:cxn>
                  <a:cxn ang="0">
                    <a:pos x="90" y="187"/>
                  </a:cxn>
                  <a:cxn ang="0">
                    <a:pos x="90" y="182"/>
                  </a:cxn>
                  <a:cxn ang="0">
                    <a:pos x="82" y="172"/>
                  </a:cxn>
                  <a:cxn ang="0">
                    <a:pos x="56" y="182"/>
                  </a:cxn>
                  <a:cxn ang="0">
                    <a:pos x="60" y="187"/>
                  </a:cxn>
                </a:cxnLst>
                <a:rect l="0" t="0" r="r" b="b"/>
                <a:pathLst>
                  <a:path w="355" h="192">
                    <a:moveTo>
                      <a:pt x="60" y="187"/>
                    </a:moveTo>
                    <a:lnTo>
                      <a:pt x="22" y="192"/>
                    </a:lnTo>
                    <a:lnTo>
                      <a:pt x="0" y="121"/>
                    </a:lnTo>
                    <a:lnTo>
                      <a:pt x="52" y="96"/>
                    </a:lnTo>
                    <a:lnTo>
                      <a:pt x="107" y="76"/>
                    </a:lnTo>
                    <a:lnTo>
                      <a:pt x="111" y="71"/>
                    </a:lnTo>
                    <a:lnTo>
                      <a:pt x="111" y="55"/>
                    </a:lnTo>
                    <a:lnTo>
                      <a:pt x="129" y="40"/>
                    </a:lnTo>
                    <a:lnTo>
                      <a:pt x="171" y="25"/>
                    </a:lnTo>
                    <a:lnTo>
                      <a:pt x="184" y="35"/>
                    </a:lnTo>
                    <a:lnTo>
                      <a:pt x="193" y="30"/>
                    </a:lnTo>
                    <a:lnTo>
                      <a:pt x="218" y="20"/>
                    </a:lnTo>
                    <a:lnTo>
                      <a:pt x="244" y="0"/>
                    </a:lnTo>
                    <a:lnTo>
                      <a:pt x="313" y="81"/>
                    </a:lnTo>
                    <a:lnTo>
                      <a:pt x="347" y="167"/>
                    </a:lnTo>
                    <a:lnTo>
                      <a:pt x="355" y="167"/>
                    </a:lnTo>
                    <a:lnTo>
                      <a:pt x="355" y="172"/>
                    </a:lnTo>
                    <a:lnTo>
                      <a:pt x="330" y="182"/>
                    </a:lnTo>
                    <a:lnTo>
                      <a:pt x="244" y="177"/>
                    </a:lnTo>
                    <a:lnTo>
                      <a:pt x="201" y="177"/>
                    </a:lnTo>
                    <a:lnTo>
                      <a:pt x="197" y="187"/>
                    </a:lnTo>
                    <a:lnTo>
                      <a:pt x="90" y="187"/>
                    </a:lnTo>
                    <a:lnTo>
                      <a:pt x="90" y="182"/>
                    </a:lnTo>
                    <a:lnTo>
                      <a:pt x="82" y="172"/>
                    </a:lnTo>
                    <a:lnTo>
                      <a:pt x="56" y="182"/>
                    </a:lnTo>
                    <a:lnTo>
                      <a:pt x="60" y="187"/>
                    </a:lnTo>
                    <a:close/>
                  </a:path>
                </a:pathLst>
              </a:custGeom>
              <a:solidFill>
                <a:srgbClr val="FFFBC3"/>
              </a:solidFill>
              <a:ln w="6350">
                <a:solidFill>
                  <a:srgbClr val="000000"/>
                </a:solidFill>
                <a:prstDash val="solid"/>
                <a:round/>
                <a:headEnd/>
                <a:tailEnd/>
              </a:ln>
            </p:spPr>
            <p:txBody>
              <a:bodyPr/>
              <a:lstStyle/>
              <a:p>
                <a:endParaRPr lang="en-US" dirty="0"/>
              </a:p>
            </p:txBody>
          </p:sp>
          <p:sp>
            <p:nvSpPr>
              <p:cNvPr id="135" name="Freeform 1370">
                <a:extLst>
                  <a:ext uri="{FF2B5EF4-FFF2-40B4-BE49-F238E27FC236}">
                    <a16:creationId xmlns:a16="http://schemas.microsoft.com/office/drawing/2014/main" id="{B8D25418-FEE2-6A86-0849-035AD7BEC206}"/>
                  </a:ext>
                </a:extLst>
              </p:cNvPr>
              <p:cNvSpPr>
                <a:spLocks/>
              </p:cNvSpPr>
              <p:nvPr/>
            </p:nvSpPr>
            <p:spPr bwMode="auto">
              <a:xfrm>
                <a:off x="5503863" y="5062538"/>
                <a:ext cx="400050" cy="328612"/>
              </a:xfrm>
              <a:custGeom>
                <a:avLst/>
                <a:gdLst/>
                <a:ahLst/>
                <a:cxnLst>
                  <a:cxn ang="0">
                    <a:pos x="179" y="207"/>
                  </a:cxn>
                  <a:cxn ang="0">
                    <a:pos x="4" y="207"/>
                  </a:cxn>
                  <a:cxn ang="0">
                    <a:pos x="0" y="202"/>
                  </a:cxn>
                  <a:cxn ang="0">
                    <a:pos x="8" y="187"/>
                  </a:cxn>
                  <a:cxn ang="0">
                    <a:pos x="8" y="172"/>
                  </a:cxn>
                  <a:cxn ang="0">
                    <a:pos x="17" y="167"/>
                  </a:cxn>
                  <a:cxn ang="0">
                    <a:pos x="17" y="157"/>
                  </a:cxn>
                  <a:cxn ang="0">
                    <a:pos x="192" y="0"/>
                  </a:cxn>
                  <a:cxn ang="0">
                    <a:pos x="201" y="5"/>
                  </a:cxn>
                  <a:cxn ang="0">
                    <a:pos x="218" y="0"/>
                  </a:cxn>
                  <a:cxn ang="0">
                    <a:pos x="214" y="10"/>
                  </a:cxn>
                  <a:cxn ang="0">
                    <a:pos x="179" y="45"/>
                  </a:cxn>
                  <a:cxn ang="0">
                    <a:pos x="179" y="71"/>
                  </a:cxn>
                  <a:cxn ang="0">
                    <a:pos x="205" y="25"/>
                  </a:cxn>
                  <a:cxn ang="0">
                    <a:pos x="252" y="10"/>
                  </a:cxn>
                  <a:cxn ang="0">
                    <a:pos x="252" y="20"/>
                  </a:cxn>
                  <a:cxn ang="0">
                    <a:pos x="248" y="30"/>
                  </a:cxn>
                  <a:cxn ang="0">
                    <a:pos x="226" y="50"/>
                  </a:cxn>
                  <a:cxn ang="0">
                    <a:pos x="209" y="207"/>
                  </a:cxn>
                  <a:cxn ang="0">
                    <a:pos x="179" y="207"/>
                  </a:cxn>
                </a:cxnLst>
                <a:rect l="0" t="0" r="r" b="b"/>
                <a:pathLst>
                  <a:path w="252" h="207">
                    <a:moveTo>
                      <a:pt x="179" y="207"/>
                    </a:moveTo>
                    <a:lnTo>
                      <a:pt x="4" y="207"/>
                    </a:lnTo>
                    <a:lnTo>
                      <a:pt x="0" y="202"/>
                    </a:lnTo>
                    <a:lnTo>
                      <a:pt x="8" y="187"/>
                    </a:lnTo>
                    <a:lnTo>
                      <a:pt x="8" y="172"/>
                    </a:lnTo>
                    <a:lnTo>
                      <a:pt x="17" y="167"/>
                    </a:lnTo>
                    <a:lnTo>
                      <a:pt x="17" y="157"/>
                    </a:lnTo>
                    <a:lnTo>
                      <a:pt x="192" y="0"/>
                    </a:lnTo>
                    <a:lnTo>
                      <a:pt x="201" y="5"/>
                    </a:lnTo>
                    <a:lnTo>
                      <a:pt x="218" y="0"/>
                    </a:lnTo>
                    <a:lnTo>
                      <a:pt x="214" y="10"/>
                    </a:lnTo>
                    <a:lnTo>
                      <a:pt x="179" y="45"/>
                    </a:lnTo>
                    <a:lnTo>
                      <a:pt x="179" y="71"/>
                    </a:lnTo>
                    <a:lnTo>
                      <a:pt x="205" y="25"/>
                    </a:lnTo>
                    <a:lnTo>
                      <a:pt x="252" y="10"/>
                    </a:lnTo>
                    <a:lnTo>
                      <a:pt x="252" y="20"/>
                    </a:lnTo>
                    <a:lnTo>
                      <a:pt x="248" y="30"/>
                    </a:lnTo>
                    <a:lnTo>
                      <a:pt x="226" y="50"/>
                    </a:lnTo>
                    <a:lnTo>
                      <a:pt x="209" y="207"/>
                    </a:lnTo>
                    <a:lnTo>
                      <a:pt x="179" y="207"/>
                    </a:lnTo>
                    <a:close/>
                  </a:path>
                </a:pathLst>
              </a:custGeom>
              <a:solidFill>
                <a:srgbClr val="02DC00"/>
              </a:solidFill>
              <a:ln w="6350">
                <a:solidFill>
                  <a:srgbClr val="000000"/>
                </a:solidFill>
                <a:prstDash val="solid"/>
                <a:round/>
                <a:headEnd/>
                <a:tailEnd/>
              </a:ln>
            </p:spPr>
            <p:txBody>
              <a:bodyPr/>
              <a:lstStyle/>
              <a:p>
                <a:endParaRPr lang="en-US" dirty="0"/>
              </a:p>
            </p:txBody>
          </p:sp>
          <p:sp>
            <p:nvSpPr>
              <p:cNvPr id="136" name="Freeform 1371">
                <a:extLst>
                  <a:ext uri="{FF2B5EF4-FFF2-40B4-BE49-F238E27FC236}">
                    <a16:creationId xmlns:a16="http://schemas.microsoft.com/office/drawing/2014/main" id="{03AA2DFE-B9E2-54C1-653F-8F9AA77C2A65}"/>
                  </a:ext>
                </a:extLst>
              </p:cNvPr>
              <p:cNvSpPr>
                <a:spLocks noEditPoints="1"/>
              </p:cNvSpPr>
              <p:nvPr/>
            </p:nvSpPr>
            <p:spPr bwMode="auto">
              <a:xfrm>
                <a:off x="4872038" y="5086350"/>
                <a:ext cx="339725" cy="304800"/>
              </a:xfrm>
              <a:custGeom>
                <a:avLst/>
                <a:gdLst/>
                <a:ahLst/>
                <a:cxnLst>
                  <a:cxn ang="0">
                    <a:pos x="214" y="192"/>
                  </a:cxn>
                  <a:cxn ang="0">
                    <a:pos x="0" y="192"/>
                  </a:cxn>
                  <a:cxn ang="0">
                    <a:pos x="51" y="106"/>
                  </a:cxn>
                  <a:cxn ang="0">
                    <a:pos x="47" y="0"/>
                  </a:cxn>
                  <a:cxn ang="0">
                    <a:pos x="55" y="0"/>
                  </a:cxn>
                  <a:cxn ang="0">
                    <a:pos x="59" y="10"/>
                  </a:cxn>
                  <a:cxn ang="0">
                    <a:pos x="59" y="0"/>
                  </a:cxn>
                  <a:cxn ang="0">
                    <a:pos x="68" y="5"/>
                  </a:cxn>
                  <a:cxn ang="0">
                    <a:pos x="94" y="25"/>
                  </a:cxn>
                  <a:cxn ang="0">
                    <a:pos x="107" y="20"/>
                  </a:cxn>
                  <a:cxn ang="0">
                    <a:pos x="115" y="25"/>
                  </a:cxn>
                  <a:cxn ang="0">
                    <a:pos x="132" y="15"/>
                  </a:cxn>
                  <a:cxn ang="0">
                    <a:pos x="141" y="15"/>
                  </a:cxn>
                  <a:cxn ang="0">
                    <a:pos x="128" y="96"/>
                  </a:cxn>
                  <a:cxn ang="0">
                    <a:pos x="158" y="106"/>
                  </a:cxn>
                  <a:cxn ang="0">
                    <a:pos x="124" y="126"/>
                  </a:cxn>
                  <a:cxn ang="0">
                    <a:pos x="175" y="142"/>
                  </a:cxn>
                  <a:cxn ang="0">
                    <a:pos x="179" y="147"/>
                  </a:cxn>
                  <a:cxn ang="0">
                    <a:pos x="184" y="147"/>
                  </a:cxn>
                  <a:cxn ang="0">
                    <a:pos x="188" y="162"/>
                  </a:cxn>
                  <a:cxn ang="0">
                    <a:pos x="192" y="182"/>
                  </a:cxn>
                  <a:cxn ang="0">
                    <a:pos x="201" y="192"/>
                  </a:cxn>
                  <a:cxn ang="0">
                    <a:pos x="205" y="187"/>
                  </a:cxn>
                  <a:cxn ang="0">
                    <a:pos x="214" y="192"/>
                  </a:cxn>
                  <a:cxn ang="0">
                    <a:pos x="107" y="101"/>
                  </a:cxn>
                  <a:cxn ang="0">
                    <a:pos x="94" y="111"/>
                  </a:cxn>
                  <a:cxn ang="0">
                    <a:pos x="102" y="126"/>
                  </a:cxn>
                  <a:cxn ang="0">
                    <a:pos x="111" y="121"/>
                  </a:cxn>
                  <a:cxn ang="0">
                    <a:pos x="115" y="111"/>
                  </a:cxn>
                  <a:cxn ang="0">
                    <a:pos x="107" y="101"/>
                  </a:cxn>
                </a:cxnLst>
                <a:rect l="0" t="0" r="r" b="b"/>
                <a:pathLst>
                  <a:path w="214" h="192">
                    <a:moveTo>
                      <a:pt x="214" y="192"/>
                    </a:moveTo>
                    <a:lnTo>
                      <a:pt x="0" y="192"/>
                    </a:lnTo>
                    <a:lnTo>
                      <a:pt x="51" y="106"/>
                    </a:lnTo>
                    <a:lnTo>
                      <a:pt x="47" y="0"/>
                    </a:lnTo>
                    <a:lnTo>
                      <a:pt x="55" y="0"/>
                    </a:lnTo>
                    <a:lnTo>
                      <a:pt x="59" y="10"/>
                    </a:lnTo>
                    <a:lnTo>
                      <a:pt x="59" y="0"/>
                    </a:lnTo>
                    <a:lnTo>
                      <a:pt x="68" y="5"/>
                    </a:lnTo>
                    <a:lnTo>
                      <a:pt x="94" y="25"/>
                    </a:lnTo>
                    <a:lnTo>
                      <a:pt x="107" y="20"/>
                    </a:lnTo>
                    <a:lnTo>
                      <a:pt x="115" y="25"/>
                    </a:lnTo>
                    <a:lnTo>
                      <a:pt x="132" y="15"/>
                    </a:lnTo>
                    <a:lnTo>
                      <a:pt x="141" y="15"/>
                    </a:lnTo>
                    <a:lnTo>
                      <a:pt x="128" y="96"/>
                    </a:lnTo>
                    <a:lnTo>
                      <a:pt x="158" y="106"/>
                    </a:lnTo>
                    <a:lnTo>
                      <a:pt x="124" y="126"/>
                    </a:lnTo>
                    <a:lnTo>
                      <a:pt x="175" y="142"/>
                    </a:lnTo>
                    <a:lnTo>
                      <a:pt x="179" y="147"/>
                    </a:lnTo>
                    <a:lnTo>
                      <a:pt x="184" y="147"/>
                    </a:lnTo>
                    <a:lnTo>
                      <a:pt x="188" y="162"/>
                    </a:lnTo>
                    <a:lnTo>
                      <a:pt x="192" y="182"/>
                    </a:lnTo>
                    <a:lnTo>
                      <a:pt x="201" y="192"/>
                    </a:lnTo>
                    <a:lnTo>
                      <a:pt x="205" y="187"/>
                    </a:lnTo>
                    <a:lnTo>
                      <a:pt x="214" y="192"/>
                    </a:lnTo>
                    <a:close/>
                    <a:moveTo>
                      <a:pt x="107" y="101"/>
                    </a:moveTo>
                    <a:lnTo>
                      <a:pt x="94" y="111"/>
                    </a:lnTo>
                    <a:lnTo>
                      <a:pt x="102" y="126"/>
                    </a:lnTo>
                    <a:lnTo>
                      <a:pt x="111" y="121"/>
                    </a:lnTo>
                    <a:lnTo>
                      <a:pt x="115" y="111"/>
                    </a:lnTo>
                    <a:lnTo>
                      <a:pt x="107" y="101"/>
                    </a:lnTo>
                    <a:close/>
                  </a:path>
                </a:pathLst>
              </a:custGeom>
              <a:solidFill>
                <a:srgbClr val="FFFBC3"/>
              </a:solidFill>
              <a:ln w="6350">
                <a:solidFill>
                  <a:srgbClr val="000000"/>
                </a:solidFill>
                <a:prstDash val="solid"/>
                <a:round/>
                <a:headEnd/>
                <a:tailEnd/>
              </a:ln>
            </p:spPr>
            <p:txBody>
              <a:bodyPr/>
              <a:lstStyle/>
              <a:p>
                <a:endParaRPr lang="en-US" dirty="0"/>
              </a:p>
            </p:txBody>
          </p:sp>
          <p:sp>
            <p:nvSpPr>
              <p:cNvPr id="137" name="Freeform 1372">
                <a:extLst>
                  <a:ext uri="{FF2B5EF4-FFF2-40B4-BE49-F238E27FC236}">
                    <a16:creationId xmlns:a16="http://schemas.microsoft.com/office/drawing/2014/main" id="{EADA7558-4571-F01B-1EDD-BE4FB203813D}"/>
                  </a:ext>
                </a:extLst>
              </p:cNvPr>
              <p:cNvSpPr>
                <a:spLocks/>
              </p:cNvSpPr>
              <p:nvPr/>
            </p:nvSpPr>
            <p:spPr bwMode="auto">
              <a:xfrm>
                <a:off x="4124325" y="5086350"/>
                <a:ext cx="536575" cy="312738"/>
              </a:xfrm>
              <a:custGeom>
                <a:avLst/>
                <a:gdLst/>
                <a:ahLst/>
                <a:cxnLst>
                  <a:cxn ang="0">
                    <a:pos x="329" y="192"/>
                  </a:cxn>
                  <a:cxn ang="0">
                    <a:pos x="201" y="197"/>
                  </a:cxn>
                  <a:cxn ang="0">
                    <a:pos x="132" y="197"/>
                  </a:cxn>
                  <a:cxn ang="0">
                    <a:pos x="0" y="197"/>
                  </a:cxn>
                  <a:cxn ang="0">
                    <a:pos x="0" y="192"/>
                  </a:cxn>
                  <a:cxn ang="0">
                    <a:pos x="8" y="177"/>
                  </a:cxn>
                  <a:cxn ang="0">
                    <a:pos x="21" y="126"/>
                  </a:cxn>
                  <a:cxn ang="0">
                    <a:pos x="25" y="116"/>
                  </a:cxn>
                  <a:cxn ang="0">
                    <a:pos x="38" y="111"/>
                  </a:cxn>
                  <a:cxn ang="0">
                    <a:pos x="47" y="116"/>
                  </a:cxn>
                  <a:cxn ang="0">
                    <a:pos x="60" y="132"/>
                  </a:cxn>
                  <a:cxn ang="0">
                    <a:pos x="77" y="147"/>
                  </a:cxn>
                  <a:cxn ang="0">
                    <a:pos x="90" y="147"/>
                  </a:cxn>
                  <a:cxn ang="0">
                    <a:pos x="90" y="142"/>
                  </a:cxn>
                  <a:cxn ang="0">
                    <a:pos x="85" y="137"/>
                  </a:cxn>
                  <a:cxn ang="0">
                    <a:pos x="55" y="121"/>
                  </a:cxn>
                  <a:cxn ang="0">
                    <a:pos x="43" y="106"/>
                  </a:cxn>
                  <a:cxn ang="0">
                    <a:pos x="115" y="0"/>
                  </a:cxn>
                  <a:cxn ang="0">
                    <a:pos x="128" y="10"/>
                  </a:cxn>
                  <a:cxn ang="0">
                    <a:pos x="150" y="10"/>
                  </a:cxn>
                  <a:cxn ang="0">
                    <a:pos x="154" y="15"/>
                  </a:cxn>
                  <a:cxn ang="0">
                    <a:pos x="158" y="15"/>
                  </a:cxn>
                  <a:cxn ang="0">
                    <a:pos x="162" y="20"/>
                  </a:cxn>
                  <a:cxn ang="0">
                    <a:pos x="167" y="10"/>
                  </a:cxn>
                  <a:cxn ang="0">
                    <a:pos x="184" y="15"/>
                  </a:cxn>
                  <a:cxn ang="0">
                    <a:pos x="192" y="25"/>
                  </a:cxn>
                  <a:cxn ang="0">
                    <a:pos x="197" y="15"/>
                  </a:cxn>
                  <a:cxn ang="0">
                    <a:pos x="222" y="35"/>
                  </a:cxn>
                  <a:cxn ang="0">
                    <a:pos x="235" y="40"/>
                  </a:cxn>
                  <a:cxn ang="0">
                    <a:pos x="239" y="45"/>
                  </a:cxn>
                  <a:cxn ang="0">
                    <a:pos x="274" y="45"/>
                  </a:cxn>
                  <a:cxn ang="0">
                    <a:pos x="295" y="56"/>
                  </a:cxn>
                  <a:cxn ang="0">
                    <a:pos x="304" y="45"/>
                  </a:cxn>
                  <a:cxn ang="0">
                    <a:pos x="308" y="51"/>
                  </a:cxn>
                  <a:cxn ang="0">
                    <a:pos x="329" y="61"/>
                  </a:cxn>
                  <a:cxn ang="0">
                    <a:pos x="334" y="56"/>
                  </a:cxn>
                  <a:cxn ang="0">
                    <a:pos x="338" y="61"/>
                  </a:cxn>
                  <a:cxn ang="0">
                    <a:pos x="329" y="192"/>
                  </a:cxn>
                </a:cxnLst>
                <a:rect l="0" t="0" r="r" b="b"/>
                <a:pathLst>
                  <a:path w="338" h="197">
                    <a:moveTo>
                      <a:pt x="329" y="192"/>
                    </a:moveTo>
                    <a:lnTo>
                      <a:pt x="201" y="197"/>
                    </a:lnTo>
                    <a:lnTo>
                      <a:pt x="132" y="197"/>
                    </a:lnTo>
                    <a:lnTo>
                      <a:pt x="0" y="197"/>
                    </a:lnTo>
                    <a:lnTo>
                      <a:pt x="0" y="192"/>
                    </a:lnTo>
                    <a:lnTo>
                      <a:pt x="8" y="177"/>
                    </a:lnTo>
                    <a:lnTo>
                      <a:pt x="21" y="126"/>
                    </a:lnTo>
                    <a:lnTo>
                      <a:pt x="25" y="116"/>
                    </a:lnTo>
                    <a:lnTo>
                      <a:pt x="38" y="111"/>
                    </a:lnTo>
                    <a:lnTo>
                      <a:pt x="47" y="116"/>
                    </a:lnTo>
                    <a:lnTo>
                      <a:pt x="60" y="132"/>
                    </a:lnTo>
                    <a:lnTo>
                      <a:pt x="77" y="147"/>
                    </a:lnTo>
                    <a:lnTo>
                      <a:pt x="90" y="147"/>
                    </a:lnTo>
                    <a:lnTo>
                      <a:pt x="90" y="142"/>
                    </a:lnTo>
                    <a:lnTo>
                      <a:pt x="85" y="137"/>
                    </a:lnTo>
                    <a:lnTo>
                      <a:pt x="55" y="121"/>
                    </a:lnTo>
                    <a:lnTo>
                      <a:pt x="43" y="106"/>
                    </a:lnTo>
                    <a:lnTo>
                      <a:pt x="115" y="0"/>
                    </a:lnTo>
                    <a:lnTo>
                      <a:pt x="128" y="10"/>
                    </a:lnTo>
                    <a:lnTo>
                      <a:pt x="150" y="10"/>
                    </a:lnTo>
                    <a:lnTo>
                      <a:pt x="154" y="15"/>
                    </a:lnTo>
                    <a:lnTo>
                      <a:pt x="158" y="15"/>
                    </a:lnTo>
                    <a:lnTo>
                      <a:pt x="162" y="20"/>
                    </a:lnTo>
                    <a:lnTo>
                      <a:pt x="167" y="10"/>
                    </a:lnTo>
                    <a:lnTo>
                      <a:pt x="184" y="15"/>
                    </a:lnTo>
                    <a:lnTo>
                      <a:pt x="192" y="25"/>
                    </a:lnTo>
                    <a:lnTo>
                      <a:pt x="197" y="15"/>
                    </a:lnTo>
                    <a:lnTo>
                      <a:pt x="222" y="35"/>
                    </a:lnTo>
                    <a:lnTo>
                      <a:pt x="235" y="40"/>
                    </a:lnTo>
                    <a:lnTo>
                      <a:pt x="239" y="45"/>
                    </a:lnTo>
                    <a:lnTo>
                      <a:pt x="274" y="45"/>
                    </a:lnTo>
                    <a:lnTo>
                      <a:pt x="295" y="56"/>
                    </a:lnTo>
                    <a:lnTo>
                      <a:pt x="304" y="45"/>
                    </a:lnTo>
                    <a:lnTo>
                      <a:pt x="308" y="51"/>
                    </a:lnTo>
                    <a:lnTo>
                      <a:pt x="329" y="61"/>
                    </a:lnTo>
                    <a:lnTo>
                      <a:pt x="334" y="56"/>
                    </a:lnTo>
                    <a:lnTo>
                      <a:pt x="338" y="61"/>
                    </a:lnTo>
                    <a:lnTo>
                      <a:pt x="329" y="192"/>
                    </a:lnTo>
                    <a:close/>
                  </a:path>
                </a:pathLst>
              </a:custGeom>
              <a:solidFill>
                <a:srgbClr val="FFFBC3"/>
              </a:solidFill>
              <a:ln w="6350">
                <a:solidFill>
                  <a:srgbClr val="000000"/>
                </a:solidFill>
                <a:prstDash val="solid"/>
                <a:round/>
                <a:headEnd/>
                <a:tailEnd/>
              </a:ln>
            </p:spPr>
            <p:txBody>
              <a:bodyPr/>
              <a:lstStyle/>
              <a:p>
                <a:endParaRPr lang="en-US" dirty="0"/>
              </a:p>
            </p:txBody>
          </p:sp>
          <p:sp>
            <p:nvSpPr>
              <p:cNvPr id="138" name="Freeform 1373">
                <a:extLst>
                  <a:ext uri="{FF2B5EF4-FFF2-40B4-BE49-F238E27FC236}">
                    <a16:creationId xmlns:a16="http://schemas.microsoft.com/office/drawing/2014/main" id="{0DDB7911-1095-7080-BA3F-6B75EB624F60}"/>
                  </a:ext>
                </a:extLst>
              </p:cNvPr>
              <p:cNvSpPr>
                <a:spLocks/>
              </p:cNvSpPr>
              <p:nvPr/>
            </p:nvSpPr>
            <p:spPr bwMode="auto">
              <a:xfrm>
                <a:off x="352425" y="5086350"/>
                <a:ext cx="693738" cy="273050"/>
              </a:xfrm>
              <a:custGeom>
                <a:avLst/>
                <a:gdLst/>
                <a:ahLst/>
                <a:cxnLst>
                  <a:cxn ang="0">
                    <a:pos x="0" y="167"/>
                  </a:cxn>
                  <a:cxn ang="0">
                    <a:pos x="13" y="157"/>
                  </a:cxn>
                  <a:cxn ang="0">
                    <a:pos x="69" y="132"/>
                  </a:cxn>
                  <a:cxn ang="0">
                    <a:pos x="103" y="132"/>
                  </a:cxn>
                  <a:cxn ang="0">
                    <a:pos x="129" y="126"/>
                  </a:cxn>
                  <a:cxn ang="0">
                    <a:pos x="137" y="116"/>
                  </a:cxn>
                  <a:cxn ang="0">
                    <a:pos x="171" y="101"/>
                  </a:cxn>
                  <a:cxn ang="0">
                    <a:pos x="227" y="91"/>
                  </a:cxn>
                  <a:cxn ang="0">
                    <a:pos x="257" y="86"/>
                  </a:cxn>
                  <a:cxn ang="0">
                    <a:pos x="266" y="81"/>
                  </a:cxn>
                  <a:cxn ang="0">
                    <a:pos x="261" y="66"/>
                  </a:cxn>
                  <a:cxn ang="0">
                    <a:pos x="291" y="25"/>
                  </a:cxn>
                  <a:cxn ang="0">
                    <a:pos x="300" y="20"/>
                  </a:cxn>
                  <a:cxn ang="0">
                    <a:pos x="347" y="15"/>
                  </a:cxn>
                  <a:cxn ang="0">
                    <a:pos x="381" y="0"/>
                  </a:cxn>
                  <a:cxn ang="0">
                    <a:pos x="402" y="15"/>
                  </a:cxn>
                  <a:cxn ang="0">
                    <a:pos x="402" y="20"/>
                  </a:cxn>
                  <a:cxn ang="0">
                    <a:pos x="437" y="51"/>
                  </a:cxn>
                  <a:cxn ang="0">
                    <a:pos x="428" y="61"/>
                  </a:cxn>
                  <a:cxn ang="0">
                    <a:pos x="411" y="76"/>
                  </a:cxn>
                  <a:cxn ang="0">
                    <a:pos x="411" y="91"/>
                  </a:cxn>
                  <a:cxn ang="0">
                    <a:pos x="351" y="126"/>
                  </a:cxn>
                  <a:cxn ang="0">
                    <a:pos x="330" y="172"/>
                  </a:cxn>
                  <a:cxn ang="0">
                    <a:pos x="223" y="172"/>
                  </a:cxn>
                  <a:cxn ang="0">
                    <a:pos x="206" y="172"/>
                  </a:cxn>
                  <a:cxn ang="0">
                    <a:pos x="193" y="167"/>
                  </a:cxn>
                  <a:cxn ang="0">
                    <a:pos x="99" y="167"/>
                  </a:cxn>
                  <a:cxn ang="0">
                    <a:pos x="0" y="167"/>
                  </a:cxn>
                </a:cxnLst>
                <a:rect l="0" t="0" r="r" b="b"/>
                <a:pathLst>
                  <a:path w="437" h="172">
                    <a:moveTo>
                      <a:pt x="0" y="167"/>
                    </a:moveTo>
                    <a:lnTo>
                      <a:pt x="13" y="157"/>
                    </a:lnTo>
                    <a:lnTo>
                      <a:pt x="69" y="132"/>
                    </a:lnTo>
                    <a:lnTo>
                      <a:pt x="103" y="132"/>
                    </a:lnTo>
                    <a:lnTo>
                      <a:pt x="129" y="126"/>
                    </a:lnTo>
                    <a:lnTo>
                      <a:pt x="137" y="116"/>
                    </a:lnTo>
                    <a:lnTo>
                      <a:pt x="171" y="101"/>
                    </a:lnTo>
                    <a:lnTo>
                      <a:pt x="227" y="91"/>
                    </a:lnTo>
                    <a:lnTo>
                      <a:pt x="257" y="86"/>
                    </a:lnTo>
                    <a:lnTo>
                      <a:pt x="266" y="81"/>
                    </a:lnTo>
                    <a:lnTo>
                      <a:pt x="261" y="66"/>
                    </a:lnTo>
                    <a:lnTo>
                      <a:pt x="291" y="25"/>
                    </a:lnTo>
                    <a:lnTo>
                      <a:pt x="300" y="20"/>
                    </a:lnTo>
                    <a:lnTo>
                      <a:pt x="347" y="15"/>
                    </a:lnTo>
                    <a:lnTo>
                      <a:pt x="381" y="0"/>
                    </a:lnTo>
                    <a:lnTo>
                      <a:pt x="402" y="15"/>
                    </a:lnTo>
                    <a:lnTo>
                      <a:pt x="402" y="20"/>
                    </a:lnTo>
                    <a:lnTo>
                      <a:pt x="437" y="51"/>
                    </a:lnTo>
                    <a:lnTo>
                      <a:pt x="428" y="61"/>
                    </a:lnTo>
                    <a:lnTo>
                      <a:pt x="411" y="76"/>
                    </a:lnTo>
                    <a:lnTo>
                      <a:pt x="411" y="91"/>
                    </a:lnTo>
                    <a:lnTo>
                      <a:pt x="351" y="126"/>
                    </a:lnTo>
                    <a:lnTo>
                      <a:pt x="330" y="172"/>
                    </a:lnTo>
                    <a:lnTo>
                      <a:pt x="223" y="172"/>
                    </a:lnTo>
                    <a:lnTo>
                      <a:pt x="206" y="172"/>
                    </a:lnTo>
                    <a:lnTo>
                      <a:pt x="193" y="167"/>
                    </a:lnTo>
                    <a:lnTo>
                      <a:pt x="99" y="167"/>
                    </a:lnTo>
                    <a:lnTo>
                      <a:pt x="0" y="167"/>
                    </a:lnTo>
                    <a:close/>
                  </a:path>
                </a:pathLst>
              </a:custGeom>
              <a:solidFill>
                <a:srgbClr val="FFFBC3"/>
              </a:solidFill>
              <a:ln w="6350">
                <a:solidFill>
                  <a:srgbClr val="000000"/>
                </a:solidFill>
                <a:prstDash val="solid"/>
                <a:round/>
                <a:headEnd/>
                <a:tailEnd/>
              </a:ln>
            </p:spPr>
            <p:txBody>
              <a:bodyPr/>
              <a:lstStyle/>
              <a:p>
                <a:endParaRPr lang="en-US" dirty="0"/>
              </a:p>
            </p:txBody>
          </p:sp>
          <p:sp>
            <p:nvSpPr>
              <p:cNvPr id="139" name="Freeform 1374">
                <a:extLst>
                  <a:ext uri="{FF2B5EF4-FFF2-40B4-BE49-F238E27FC236}">
                    <a16:creationId xmlns:a16="http://schemas.microsoft.com/office/drawing/2014/main" id="{B6B65048-43B0-8678-8DB8-3C45A02DA853}"/>
                  </a:ext>
                </a:extLst>
              </p:cNvPr>
              <p:cNvSpPr>
                <a:spLocks/>
              </p:cNvSpPr>
              <p:nvPr/>
            </p:nvSpPr>
            <p:spPr bwMode="auto">
              <a:xfrm>
                <a:off x="876300" y="5086350"/>
                <a:ext cx="530225" cy="273050"/>
              </a:xfrm>
              <a:custGeom>
                <a:avLst/>
                <a:gdLst/>
                <a:ahLst/>
                <a:cxnLst>
                  <a:cxn ang="0">
                    <a:pos x="107" y="51"/>
                  </a:cxn>
                  <a:cxn ang="0">
                    <a:pos x="124" y="30"/>
                  </a:cxn>
                  <a:cxn ang="0">
                    <a:pos x="145" y="35"/>
                  </a:cxn>
                  <a:cxn ang="0">
                    <a:pos x="175" y="5"/>
                  </a:cxn>
                  <a:cxn ang="0">
                    <a:pos x="278" y="0"/>
                  </a:cxn>
                  <a:cxn ang="0">
                    <a:pos x="282" y="5"/>
                  </a:cxn>
                  <a:cxn ang="0">
                    <a:pos x="312" y="101"/>
                  </a:cxn>
                  <a:cxn ang="0">
                    <a:pos x="334" y="172"/>
                  </a:cxn>
                  <a:cxn ang="0">
                    <a:pos x="179" y="172"/>
                  </a:cxn>
                  <a:cxn ang="0">
                    <a:pos x="68" y="172"/>
                  </a:cxn>
                  <a:cxn ang="0">
                    <a:pos x="0" y="172"/>
                  </a:cxn>
                  <a:cxn ang="0">
                    <a:pos x="21" y="126"/>
                  </a:cxn>
                  <a:cxn ang="0">
                    <a:pos x="81" y="91"/>
                  </a:cxn>
                  <a:cxn ang="0">
                    <a:pos x="81" y="76"/>
                  </a:cxn>
                  <a:cxn ang="0">
                    <a:pos x="98" y="61"/>
                  </a:cxn>
                  <a:cxn ang="0">
                    <a:pos x="107" y="51"/>
                  </a:cxn>
                </a:cxnLst>
                <a:rect l="0" t="0" r="r" b="b"/>
                <a:pathLst>
                  <a:path w="334" h="172">
                    <a:moveTo>
                      <a:pt x="107" y="51"/>
                    </a:moveTo>
                    <a:lnTo>
                      <a:pt x="124" y="30"/>
                    </a:lnTo>
                    <a:lnTo>
                      <a:pt x="145" y="35"/>
                    </a:lnTo>
                    <a:lnTo>
                      <a:pt x="175" y="5"/>
                    </a:lnTo>
                    <a:lnTo>
                      <a:pt x="278" y="0"/>
                    </a:lnTo>
                    <a:lnTo>
                      <a:pt x="282" y="5"/>
                    </a:lnTo>
                    <a:lnTo>
                      <a:pt x="312" y="101"/>
                    </a:lnTo>
                    <a:lnTo>
                      <a:pt x="334" y="172"/>
                    </a:lnTo>
                    <a:lnTo>
                      <a:pt x="179" y="172"/>
                    </a:lnTo>
                    <a:lnTo>
                      <a:pt x="68" y="172"/>
                    </a:lnTo>
                    <a:lnTo>
                      <a:pt x="0" y="172"/>
                    </a:lnTo>
                    <a:lnTo>
                      <a:pt x="21" y="126"/>
                    </a:lnTo>
                    <a:lnTo>
                      <a:pt x="81" y="91"/>
                    </a:lnTo>
                    <a:lnTo>
                      <a:pt x="81" y="76"/>
                    </a:lnTo>
                    <a:lnTo>
                      <a:pt x="98" y="61"/>
                    </a:lnTo>
                    <a:lnTo>
                      <a:pt x="107" y="51"/>
                    </a:lnTo>
                    <a:close/>
                  </a:path>
                </a:pathLst>
              </a:custGeom>
              <a:solidFill>
                <a:srgbClr val="FFFBC3"/>
              </a:solidFill>
              <a:ln w="6350">
                <a:solidFill>
                  <a:srgbClr val="000000"/>
                </a:solidFill>
                <a:prstDash val="solid"/>
                <a:round/>
                <a:headEnd/>
                <a:tailEnd/>
              </a:ln>
            </p:spPr>
            <p:txBody>
              <a:bodyPr/>
              <a:lstStyle/>
              <a:p>
                <a:endParaRPr lang="en-US" dirty="0"/>
              </a:p>
            </p:txBody>
          </p:sp>
          <p:sp>
            <p:nvSpPr>
              <p:cNvPr id="140" name="Freeform 1375">
                <a:extLst>
                  <a:ext uri="{FF2B5EF4-FFF2-40B4-BE49-F238E27FC236}">
                    <a16:creationId xmlns:a16="http://schemas.microsoft.com/office/drawing/2014/main" id="{5C013143-9385-57B0-0E92-B653E9E1177A}"/>
                  </a:ext>
                </a:extLst>
              </p:cNvPr>
              <p:cNvSpPr>
                <a:spLocks/>
              </p:cNvSpPr>
              <p:nvPr/>
            </p:nvSpPr>
            <p:spPr bwMode="auto">
              <a:xfrm>
                <a:off x="2676525" y="5102225"/>
                <a:ext cx="461963" cy="296863"/>
              </a:xfrm>
              <a:custGeom>
                <a:avLst/>
                <a:gdLst/>
                <a:ahLst/>
                <a:cxnLst>
                  <a:cxn ang="0">
                    <a:pos x="94" y="182"/>
                  </a:cxn>
                  <a:cxn ang="0">
                    <a:pos x="9" y="182"/>
                  </a:cxn>
                  <a:cxn ang="0">
                    <a:pos x="9" y="162"/>
                  </a:cxn>
                  <a:cxn ang="0">
                    <a:pos x="0" y="157"/>
                  </a:cxn>
                  <a:cxn ang="0">
                    <a:pos x="4" y="137"/>
                  </a:cxn>
                  <a:cxn ang="0">
                    <a:pos x="13" y="137"/>
                  </a:cxn>
                  <a:cxn ang="0">
                    <a:pos x="17" y="127"/>
                  </a:cxn>
                  <a:cxn ang="0">
                    <a:pos x="34" y="127"/>
                  </a:cxn>
                  <a:cxn ang="0">
                    <a:pos x="43" y="132"/>
                  </a:cxn>
                  <a:cxn ang="0">
                    <a:pos x="68" y="127"/>
                  </a:cxn>
                  <a:cxn ang="0">
                    <a:pos x="86" y="111"/>
                  </a:cxn>
                  <a:cxn ang="0">
                    <a:pos x="86" y="96"/>
                  </a:cxn>
                  <a:cxn ang="0">
                    <a:pos x="86" y="76"/>
                  </a:cxn>
                  <a:cxn ang="0">
                    <a:pos x="94" y="76"/>
                  </a:cxn>
                  <a:cxn ang="0">
                    <a:pos x="103" y="76"/>
                  </a:cxn>
                  <a:cxn ang="0">
                    <a:pos x="111" y="76"/>
                  </a:cxn>
                  <a:cxn ang="0">
                    <a:pos x="124" y="46"/>
                  </a:cxn>
                  <a:cxn ang="0">
                    <a:pos x="133" y="41"/>
                  </a:cxn>
                  <a:cxn ang="0">
                    <a:pos x="137" y="30"/>
                  </a:cxn>
                  <a:cxn ang="0">
                    <a:pos x="188" y="0"/>
                  </a:cxn>
                  <a:cxn ang="0">
                    <a:pos x="214" y="5"/>
                  </a:cxn>
                  <a:cxn ang="0">
                    <a:pos x="270" y="15"/>
                  </a:cxn>
                  <a:cxn ang="0">
                    <a:pos x="274" y="30"/>
                  </a:cxn>
                  <a:cxn ang="0">
                    <a:pos x="291" y="46"/>
                  </a:cxn>
                  <a:cxn ang="0">
                    <a:pos x="274" y="51"/>
                  </a:cxn>
                  <a:cxn ang="0">
                    <a:pos x="261" y="61"/>
                  </a:cxn>
                  <a:cxn ang="0">
                    <a:pos x="261" y="91"/>
                  </a:cxn>
                  <a:cxn ang="0">
                    <a:pos x="270" y="111"/>
                  </a:cxn>
                  <a:cxn ang="0">
                    <a:pos x="278" y="122"/>
                  </a:cxn>
                  <a:cxn ang="0">
                    <a:pos x="283" y="147"/>
                  </a:cxn>
                  <a:cxn ang="0">
                    <a:pos x="283" y="187"/>
                  </a:cxn>
                  <a:cxn ang="0">
                    <a:pos x="94" y="182"/>
                  </a:cxn>
                </a:cxnLst>
                <a:rect l="0" t="0" r="r" b="b"/>
                <a:pathLst>
                  <a:path w="291" h="187">
                    <a:moveTo>
                      <a:pt x="94" y="182"/>
                    </a:moveTo>
                    <a:lnTo>
                      <a:pt x="9" y="182"/>
                    </a:lnTo>
                    <a:lnTo>
                      <a:pt x="9" y="162"/>
                    </a:lnTo>
                    <a:lnTo>
                      <a:pt x="0" y="157"/>
                    </a:lnTo>
                    <a:lnTo>
                      <a:pt x="4" y="137"/>
                    </a:lnTo>
                    <a:lnTo>
                      <a:pt x="13" y="137"/>
                    </a:lnTo>
                    <a:lnTo>
                      <a:pt x="17" y="127"/>
                    </a:lnTo>
                    <a:lnTo>
                      <a:pt x="34" y="127"/>
                    </a:lnTo>
                    <a:lnTo>
                      <a:pt x="43" y="132"/>
                    </a:lnTo>
                    <a:lnTo>
                      <a:pt x="68" y="127"/>
                    </a:lnTo>
                    <a:lnTo>
                      <a:pt x="86" y="111"/>
                    </a:lnTo>
                    <a:lnTo>
                      <a:pt x="86" y="96"/>
                    </a:lnTo>
                    <a:lnTo>
                      <a:pt x="86" y="76"/>
                    </a:lnTo>
                    <a:lnTo>
                      <a:pt x="94" y="76"/>
                    </a:lnTo>
                    <a:lnTo>
                      <a:pt x="103" y="76"/>
                    </a:lnTo>
                    <a:lnTo>
                      <a:pt x="111" y="76"/>
                    </a:lnTo>
                    <a:lnTo>
                      <a:pt x="124" y="46"/>
                    </a:lnTo>
                    <a:lnTo>
                      <a:pt x="133" y="41"/>
                    </a:lnTo>
                    <a:lnTo>
                      <a:pt x="137" y="30"/>
                    </a:lnTo>
                    <a:lnTo>
                      <a:pt x="188" y="0"/>
                    </a:lnTo>
                    <a:lnTo>
                      <a:pt x="214" y="5"/>
                    </a:lnTo>
                    <a:lnTo>
                      <a:pt x="270" y="15"/>
                    </a:lnTo>
                    <a:lnTo>
                      <a:pt x="274" y="30"/>
                    </a:lnTo>
                    <a:lnTo>
                      <a:pt x="291" y="46"/>
                    </a:lnTo>
                    <a:lnTo>
                      <a:pt x="274" y="51"/>
                    </a:lnTo>
                    <a:lnTo>
                      <a:pt x="261" y="61"/>
                    </a:lnTo>
                    <a:lnTo>
                      <a:pt x="261" y="91"/>
                    </a:lnTo>
                    <a:lnTo>
                      <a:pt x="270" y="111"/>
                    </a:lnTo>
                    <a:lnTo>
                      <a:pt x="278" y="122"/>
                    </a:lnTo>
                    <a:lnTo>
                      <a:pt x="283" y="147"/>
                    </a:lnTo>
                    <a:lnTo>
                      <a:pt x="283" y="187"/>
                    </a:lnTo>
                    <a:lnTo>
                      <a:pt x="94" y="182"/>
                    </a:lnTo>
                    <a:close/>
                  </a:path>
                </a:pathLst>
              </a:custGeom>
              <a:solidFill>
                <a:srgbClr val="FFFBC3"/>
              </a:solidFill>
              <a:ln w="6350">
                <a:solidFill>
                  <a:srgbClr val="000000"/>
                </a:solidFill>
                <a:prstDash val="solid"/>
                <a:round/>
                <a:headEnd/>
                <a:tailEnd/>
              </a:ln>
            </p:spPr>
            <p:txBody>
              <a:bodyPr/>
              <a:lstStyle/>
              <a:p>
                <a:endParaRPr lang="en-US" dirty="0"/>
              </a:p>
            </p:txBody>
          </p:sp>
          <p:sp>
            <p:nvSpPr>
              <p:cNvPr id="141" name="Freeform 1376">
                <a:extLst>
                  <a:ext uri="{FF2B5EF4-FFF2-40B4-BE49-F238E27FC236}">
                    <a16:creationId xmlns:a16="http://schemas.microsoft.com/office/drawing/2014/main" id="{9B1CD897-513C-82B2-9DB4-D0F3305C7685}"/>
                  </a:ext>
                </a:extLst>
              </p:cNvPr>
              <p:cNvSpPr>
                <a:spLocks/>
              </p:cNvSpPr>
              <p:nvPr/>
            </p:nvSpPr>
            <p:spPr bwMode="auto">
              <a:xfrm>
                <a:off x="5835650" y="5110163"/>
                <a:ext cx="327025" cy="280987"/>
              </a:xfrm>
              <a:custGeom>
                <a:avLst/>
                <a:gdLst/>
                <a:ahLst/>
                <a:cxnLst>
                  <a:cxn ang="0">
                    <a:pos x="82" y="177"/>
                  </a:cxn>
                  <a:cxn ang="0">
                    <a:pos x="0" y="177"/>
                  </a:cxn>
                  <a:cxn ang="0">
                    <a:pos x="17" y="20"/>
                  </a:cxn>
                  <a:cxn ang="0">
                    <a:pos x="39" y="0"/>
                  </a:cxn>
                  <a:cxn ang="0">
                    <a:pos x="47" y="5"/>
                  </a:cxn>
                  <a:cxn ang="0">
                    <a:pos x="52" y="15"/>
                  </a:cxn>
                  <a:cxn ang="0">
                    <a:pos x="47" y="20"/>
                  </a:cxn>
                  <a:cxn ang="0">
                    <a:pos x="43" y="30"/>
                  </a:cxn>
                  <a:cxn ang="0">
                    <a:pos x="60" y="51"/>
                  </a:cxn>
                  <a:cxn ang="0">
                    <a:pos x="95" y="41"/>
                  </a:cxn>
                  <a:cxn ang="0">
                    <a:pos x="99" y="20"/>
                  </a:cxn>
                  <a:cxn ang="0">
                    <a:pos x="116" y="25"/>
                  </a:cxn>
                  <a:cxn ang="0">
                    <a:pos x="129" y="15"/>
                  </a:cxn>
                  <a:cxn ang="0">
                    <a:pos x="133" y="20"/>
                  </a:cxn>
                  <a:cxn ang="0">
                    <a:pos x="129" y="20"/>
                  </a:cxn>
                  <a:cxn ang="0">
                    <a:pos x="142" y="56"/>
                  </a:cxn>
                  <a:cxn ang="0">
                    <a:pos x="167" y="61"/>
                  </a:cxn>
                  <a:cxn ang="0">
                    <a:pos x="180" y="71"/>
                  </a:cxn>
                  <a:cxn ang="0">
                    <a:pos x="184" y="81"/>
                  </a:cxn>
                  <a:cxn ang="0">
                    <a:pos x="202" y="86"/>
                  </a:cxn>
                  <a:cxn ang="0">
                    <a:pos x="206" y="96"/>
                  </a:cxn>
                  <a:cxn ang="0">
                    <a:pos x="206" y="106"/>
                  </a:cxn>
                  <a:cxn ang="0">
                    <a:pos x="180" y="111"/>
                  </a:cxn>
                  <a:cxn ang="0">
                    <a:pos x="180" y="177"/>
                  </a:cxn>
                  <a:cxn ang="0">
                    <a:pos x="82" y="177"/>
                  </a:cxn>
                </a:cxnLst>
                <a:rect l="0" t="0" r="r" b="b"/>
                <a:pathLst>
                  <a:path w="206" h="177">
                    <a:moveTo>
                      <a:pt x="82" y="177"/>
                    </a:moveTo>
                    <a:lnTo>
                      <a:pt x="0" y="177"/>
                    </a:lnTo>
                    <a:lnTo>
                      <a:pt x="17" y="20"/>
                    </a:lnTo>
                    <a:lnTo>
                      <a:pt x="39" y="0"/>
                    </a:lnTo>
                    <a:lnTo>
                      <a:pt x="47" y="5"/>
                    </a:lnTo>
                    <a:lnTo>
                      <a:pt x="52" y="15"/>
                    </a:lnTo>
                    <a:lnTo>
                      <a:pt x="47" y="20"/>
                    </a:lnTo>
                    <a:lnTo>
                      <a:pt x="43" y="30"/>
                    </a:lnTo>
                    <a:lnTo>
                      <a:pt x="60" y="51"/>
                    </a:lnTo>
                    <a:lnTo>
                      <a:pt x="95" y="41"/>
                    </a:lnTo>
                    <a:lnTo>
                      <a:pt x="99" y="20"/>
                    </a:lnTo>
                    <a:lnTo>
                      <a:pt x="116" y="25"/>
                    </a:lnTo>
                    <a:lnTo>
                      <a:pt x="129" y="15"/>
                    </a:lnTo>
                    <a:lnTo>
                      <a:pt x="133" y="20"/>
                    </a:lnTo>
                    <a:lnTo>
                      <a:pt x="129" y="20"/>
                    </a:lnTo>
                    <a:lnTo>
                      <a:pt x="142" y="56"/>
                    </a:lnTo>
                    <a:lnTo>
                      <a:pt x="167" y="61"/>
                    </a:lnTo>
                    <a:lnTo>
                      <a:pt x="180" y="71"/>
                    </a:lnTo>
                    <a:lnTo>
                      <a:pt x="184" y="81"/>
                    </a:lnTo>
                    <a:lnTo>
                      <a:pt x="202" y="86"/>
                    </a:lnTo>
                    <a:lnTo>
                      <a:pt x="206" y="96"/>
                    </a:lnTo>
                    <a:lnTo>
                      <a:pt x="206" y="106"/>
                    </a:lnTo>
                    <a:lnTo>
                      <a:pt x="180" y="111"/>
                    </a:lnTo>
                    <a:lnTo>
                      <a:pt x="180" y="177"/>
                    </a:lnTo>
                    <a:lnTo>
                      <a:pt x="82" y="177"/>
                    </a:lnTo>
                    <a:close/>
                  </a:path>
                </a:pathLst>
              </a:custGeom>
              <a:solidFill>
                <a:srgbClr val="02DC00"/>
              </a:solidFill>
              <a:ln w="6350">
                <a:solidFill>
                  <a:srgbClr val="000000"/>
                </a:solidFill>
                <a:prstDash val="solid"/>
                <a:round/>
                <a:headEnd/>
                <a:tailEnd/>
              </a:ln>
            </p:spPr>
            <p:txBody>
              <a:bodyPr/>
              <a:lstStyle/>
              <a:p>
                <a:endParaRPr lang="en-US" dirty="0"/>
              </a:p>
            </p:txBody>
          </p:sp>
          <p:sp>
            <p:nvSpPr>
              <p:cNvPr id="142" name="Freeform 1377">
                <a:extLst>
                  <a:ext uri="{FF2B5EF4-FFF2-40B4-BE49-F238E27FC236}">
                    <a16:creationId xmlns:a16="http://schemas.microsoft.com/office/drawing/2014/main" id="{F8CC2CC7-3EAB-B1AE-54BB-EA128AEF573A}"/>
                  </a:ext>
                </a:extLst>
              </p:cNvPr>
              <p:cNvSpPr>
                <a:spLocks noEditPoints="1"/>
              </p:cNvSpPr>
              <p:nvPr/>
            </p:nvSpPr>
            <p:spPr bwMode="auto">
              <a:xfrm>
                <a:off x="3090863" y="5126038"/>
                <a:ext cx="339725" cy="273050"/>
              </a:xfrm>
              <a:custGeom>
                <a:avLst/>
                <a:gdLst/>
                <a:ahLst/>
                <a:cxnLst>
                  <a:cxn ang="0">
                    <a:pos x="22" y="172"/>
                  </a:cxn>
                  <a:cxn ang="0">
                    <a:pos x="22" y="132"/>
                  </a:cxn>
                  <a:cxn ang="0">
                    <a:pos x="17" y="107"/>
                  </a:cxn>
                  <a:cxn ang="0">
                    <a:pos x="9" y="96"/>
                  </a:cxn>
                  <a:cxn ang="0">
                    <a:pos x="0" y="76"/>
                  </a:cxn>
                  <a:cxn ang="0">
                    <a:pos x="0" y="46"/>
                  </a:cxn>
                  <a:cxn ang="0">
                    <a:pos x="13" y="36"/>
                  </a:cxn>
                  <a:cxn ang="0">
                    <a:pos x="30" y="31"/>
                  </a:cxn>
                  <a:cxn ang="0">
                    <a:pos x="47" y="10"/>
                  </a:cxn>
                  <a:cxn ang="0">
                    <a:pos x="158" y="36"/>
                  </a:cxn>
                  <a:cxn ang="0">
                    <a:pos x="214" y="0"/>
                  </a:cxn>
                  <a:cxn ang="0">
                    <a:pos x="180" y="172"/>
                  </a:cxn>
                  <a:cxn ang="0">
                    <a:pos x="30" y="172"/>
                  </a:cxn>
                  <a:cxn ang="0">
                    <a:pos x="22" y="172"/>
                  </a:cxn>
                  <a:cxn ang="0">
                    <a:pos x="124" y="81"/>
                  </a:cxn>
                  <a:cxn ang="0">
                    <a:pos x="103" y="76"/>
                  </a:cxn>
                  <a:cxn ang="0">
                    <a:pos x="90" y="96"/>
                  </a:cxn>
                  <a:cxn ang="0">
                    <a:pos x="94" y="101"/>
                  </a:cxn>
                  <a:cxn ang="0">
                    <a:pos x="120" y="112"/>
                  </a:cxn>
                  <a:cxn ang="0">
                    <a:pos x="124" y="81"/>
                  </a:cxn>
                </a:cxnLst>
                <a:rect l="0" t="0" r="r" b="b"/>
                <a:pathLst>
                  <a:path w="214" h="172">
                    <a:moveTo>
                      <a:pt x="22" y="172"/>
                    </a:moveTo>
                    <a:lnTo>
                      <a:pt x="22" y="132"/>
                    </a:lnTo>
                    <a:lnTo>
                      <a:pt x="17" y="107"/>
                    </a:lnTo>
                    <a:lnTo>
                      <a:pt x="9" y="96"/>
                    </a:lnTo>
                    <a:lnTo>
                      <a:pt x="0" y="76"/>
                    </a:lnTo>
                    <a:lnTo>
                      <a:pt x="0" y="46"/>
                    </a:lnTo>
                    <a:lnTo>
                      <a:pt x="13" y="36"/>
                    </a:lnTo>
                    <a:lnTo>
                      <a:pt x="30" y="31"/>
                    </a:lnTo>
                    <a:lnTo>
                      <a:pt x="47" y="10"/>
                    </a:lnTo>
                    <a:lnTo>
                      <a:pt x="158" y="36"/>
                    </a:lnTo>
                    <a:lnTo>
                      <a:pt x="214" y="0"/>
                    </a:lnTo>
                    <a:lnTo>
                      <a:pt x="180" y="172"/>
                    </a:lnTo>
                    <a:lnTo>
                      <a:pt x="30" y="172"/>
                    </a:lnTo>
                    <a:lnTo>
                      <a:pt x="22" y="172"/>
                    </a:lnTo>
                    <a:close/>
                    <a:moveTo>
                      <a:pt x="124" y="81"/>
                    </a:moveTo>
                    <a:lnTo>
                      <a:pt x="103" y="76"/>
                    </a:lnTo>
                    <a:lnTo>
                      <a:pt x="90" y="96"/>
                    </a:lnTo>
                    <a:lnTo>
                      <a:pt x="94" y="101"/>
                    </a:lnTo>
                    <a:lnTo>
                      <a:pt x="120" y="112"/>
                    </a:lnTo>
                    <a:lnTo>
                      <a:pt x="124" y="81"/>
                    </a:lnTo>
                    <a:close/>
                  </a:path>
                </a:pathLst>
              </a:custGeom>
              <a:solidFill>
                <a:srgbClr val="FFFBC3"/>
              </a:solidFill>
              <a:ln w="6350">
                <a:solidFill>
                  <a:srgbClr val="000000"/>
                </a:solidFill>
                <a:prstDash val="solid"/>
                <a:round/>
                <a:headEnd/>
                <a:tailEnd/>
              </a:ln>
            </p:spPr>
            <p:txBody>
              <a:bodyPr/>
              <a:lstStyle/>
              <a:p>
                <a:endParaRPr lang="en-US" dirty="0"/>
              </a:p>
            </p:txBody>
          </p:sp>
          <p:sp>
            <p:nvSpPr>
              <p:cNvPr id="143" name="Freeform 1378">
                <a:extLst>
                  <a:ext uri="{FF2B5EF4-FFF2-40B4-BE49-F238E27FC236}">
                    <a16:creationId xmlns:a16="http://schemas.microsoft.com/office/drawing/2014/main" id="{C1092859-A4CE-570B-9CC9-54D0A7E227F7}"/>
                  </a:ext>
                </a:extLst>
              </p:cNvPr>
              <p:cNvSpPr>
                <a:spLocks noEditPoints="1"/>
              </p:cNvSpPr>
              <p:nvPr/>
            </p:nvSpPr>
            <p:spPr bwMode="auto">
              <a:xfrm>
                <a:off x="5897563" y="5062538"/>
                <a:ext cx="95250" cy="128587"/>
              </a:xfrm>
              <a:custGeom>
                <a:avLst/>
                <a:gdLst/>
                <a:ahLst/>
                <a:cxnLst>
                  <a:cxn ang="0">
                    <a:pos x="13" y="45"/>
                  </a:cxn>
                  <a:cxn ang="0">
                    <a:pos x="8" y="35"/>
                  </a:cxn>
                  <a:cxn ang="0">
                    <a:pos x="0" y="30"/>
                  </a:cxn>
                  <a:cxn ang="0">
                    <a:pos x="4" y="20"/>
                  </a:cxn>
                  <a:cxn ang="0">
                    <a:pos x="4" y="10"/>
                  </a:cxn>
                  <a:cxn ang="0">
                    <a:pos x="34" y="0"/>
                  </a:cxn>
                  <a:cxn ang="0">
                    <a:pos x="38" y="30"/>
                  </a:cxn>
                  <a:cxn ang="0">
                    <a:pos x="13" y="45"/>
                  </a:cxn>
                  <a:cxn ang="0">
                    <a:pos x="60" y="50"/>
                  </a:cxn>
                  <a:cxn ang="0">
                    <a:pos x="56" y="71"/>
                  </a:cxn>
                  <a:cxn ang="0">
                    <a:pos x="21" y="81"/>
                  </a:cxn>
                  <a:cxn ang="0">
                    <a:pos x="4" y="60"/>
                  </a:cxn>
                  <a:cxn ang="0">
                    <a:pos x="8" y="50"/>
                  </a:cxn>
                  <a:cxn ang="0">
                    <a:pos x="47" y="40"/>
                  </a:cxn>
                  <a:cxn ang="0">
                    <a:pos x="60" y="50"/>
                  </a:cxn>
                </a:cxnLst>
                <a:rect l="0" t="0" r="r" b="b"/>
                <a:pathLst>
                  <a:path w="60" h="81">
                    <a:moveTo>
                      <a:pt x="13" y="45"/>
                    </a:moveTo>
                    <a:lnTo>
                      <a:pt x="8" y="35"/>
                    </a:lnTo>
                    <a:lnTo>
                      <a:pt x="0" y="30"/>
                    </a:lnTo>
                    <a:lnTo>
                      <a:pt x="4" y="20"/>
                    </a:lnTo>
                    <a:lnTo>
                      <a:pt x="4" y="10"/>
                    </a:lnTo>
                    <a:lnTo>
                      <a:pt x="34" y="0"/>
                    </a:lnTo>
                    <a:lnTo>
                      <a:pt x="38" y="30"/>
                    </a:lnTo>
                    <a:lnTo>
                      <a:pt x="13" y="45"/>
                    </a:lnTo>
                    <a:close/>
                    <a:moveTo>
                      <a:pt x="60" y="50"/>
                    </a:moveTo>
                    <a:lnTo>
                      <a:pt x="56" y="71"/>
                    </a:lnTo>
                    <a:lnTo>
                      <a:pt x="21" y="81"/>
                    </a:lnTo>
                    <a:lnTo>
                      <a:pt x="4" y="60"/>
                    </a:lnTo>
                    <a:lnTo>
                      <a:pt x="8" y="50"/>
                    </a:lnTo>
                    <a:lnTo>
                      <a:pt x="47" y="40"/>
                    </a:lnTo>
                    <a:lnTo>
                      <a:pt x="60" y="50"/>
                    </a:lnTo>
                    <a:close/>
                  </a:path>
                </a:pathLst>
              </a:custGeom>
              <a:solidFill>
                <a:srgbClr val="02DC00"/>
              </a:solidFill>
              <a:ln w="6350">
                <a:solidFill>
                  <a:srgbClr val="000000"/>
                </a:solidFill>
                <a:prstDash val="solid"/>
                <a:round/>
                <a:headEnd/>
                <a:tailEnd/>
              </a:ln>
            </p:spPr>
            <p:txBody>
              <a:bodyPr/>
              <a:lstStyle/>
              <a:p>
                <a:endParaRPr lang="en-US" dirty="0"/>
              </a:p>
            </p:txBody>
          </p:sp>
          <p:sp>
            <p:nvSpPr>
              <p:cNvPr id="144" name="Freeform 1379">
                <a:extLst>
                  <a:ext uri="{FF2B5EF4-FFF2-40B4-BE49-F238E27FC236}">
                    <a16:creationId xmlns:a16="http://schemas.microsoft.com/office/drawing/2014/main" id="{06EEC2C9-8087-2CC1-20A4-BE56B461F340}"/>
                  </a:ext>
                </a:extLst>
              </p:cNvPr>
              <p:cNvSpPr>
                <a:spLocks/>
              </p:cNvSpPr>
              <p:nvPr/>
            </p:nvSpPr>
            <p:spPr bwMode="auto">
              <a:xfrm>
                <a:off x="1881188" y="5157788"/>
                <a:ext cx="639762" cy="225425"/>
              </a:xfrm>
              <a:custGeom>
                <a:avLst/>
                <a:gdLst/>
                <a:ahLst/>
                <a:cxnLst>
                  <a:cxn ang="0">
                    <a:pos x="159" y="137"/>
                  </a:cxn>
                  <a:cxn ang="0">
                    <a:pos x="0" y="127"/>
                  </a:cxn>
                  <a:cxn ang="0">
                    <a:pos x="9" y="117"/>
                  </a:cxn>
                  <a:cxn ang="0">
                    <a:pos x="34" y="107"/>
                  </a:cxn>
                  <a:cxn ang="0">
                    <a:pos x="34" y="102"/>
                  </a:cxn>
                  <a:cxn ang="0">
                    <a:pos x="64" y="87"/>
                  </a:cxn>
                  <a:cxn ang="0">
                    <a:pos x="69" y="71"/>
                  </a:cxn>
                  <a:cxn ang="0">
                    <a:pos x="64" y="61"/>
                  </a:cxn>
                  <a:cxn ang="0">
                    <a:pos x="111" y="56"/>
                  </a:cxn>
                  <a:cxn ang="0">
                    <a:pos x="141" y="41"/>
                  </a:cxn>
                  <a:cxn ang="0">
                    <a:pos x="201" y="26"/>
                  </a:cxn>
                  <a:cxn ang="0">
                    <a:pos x="231" y="31"/>
                  </a:cxn>
                  <a:cxn ang="0">
                    <a:pos x="253" y="26"/>
                  </a:cxn>
                  <a:cxn ang="0">
                    <a:pos x="283" y="26"/>
                  </a:cxn>
                  <a:cxn ang="0">
                    <a:pos x="287" y="11"/>
                  </a:cxn>
                  <a:cxn ang="0">
                    <a:pos x="304" y="0"/>
                  </a:cxn>
                  <a:cxn ang="0">
                    <a:pos x="355" y="76"/>
                  </a:cxn>
                  <a:cxn ang="0">
                    <a:pos x="351" y="87"/>
                  </a:cxn>
                  <a:cxn ang="0">
                    <a:pos x="351" y="97"/>
                  </a:cxn>
                  <a:cxn ang="0">
                    <a:pos x="360" y="102"/>
                  </a:cxn>
                  <a:cxn ang="0">
                    <a:pos x="364" y="112"/>
                  </a:cxn>
                  <a:cxn ang="0">
                    <a:pos x="368" y="97"/>
                  </a:cxn>
                  <a:cxn ang="0">
                    <a:pos x="403" y="142"/>
                  </a:cxn>
                  <a:cxn ang="0">
                    <a:pos x="373" y="142"/>
                  </a:cxn>
                  <a:cxn ang="0">
                    <a:pos x="159" y="137"/>
                  </a:cxn>
                </a:cxnLst>
                <a:rect l="0" t="0" r="r" b="b"/>
                <a:pathLst>
                  <a:path w="403" h="142">
                    <a:moveTo>
                      <a:pt x="159" y="137"/>
                    </a:moveTo>
                    <a:lnTo>
                      <a:pt x="0" y="127"/>
                    </a:lnTo>
                    <a:lnTo>
                      <a:pt x="9" y="117"/>
                    </a:lnTo>
                    <a:lnTo>
                      <a:pt x="34" y="107"/>
                    </a:lnTo>
                    <a:lnTo>
                      <a:pt x="34" y="102"/>
                    </a:lnTo>
                    <a:lnTo>
                      <a:pt x="64" y="87"/>
                    </a:lnTo>
                    <a:lnTo>
                      <a:pt x="69" y="71"/>
                    </a:lnTo>
                    <a:lnTo>
                      <a:pt x="64" y="61"/>
                    </a:lnTo>
                    <a:lnTo>
                      <a:pt x="111" y="56"/>
                    </a:lnTo>
                    <a:lnTo>
                      <a:pt x="141" y="41"/>
                    </a:lnTo>
                    <a:lnTo>
                      <a:pt x="201" y="26"/>
                    </a:lnTo>
                    <a:lnTo>
                      <a:pt x="231" y="31"/>
                    </a:lnTo>
                    <a:lnTo>
                      <a:pt x="253" y="26"/>
                    </a:lnTo>
                    <a:lnTo>
                      <a:pt x="283" y="26"/>
                    </a:lnTo>
                    <a:lnTo>
                      <a:pt x="287" y="11"/>
                    </a:lnTo>
                    <a:lnTo>
                      <a:pt x="304" y="0"/>
                    </a:lnTo>
                    <a:lnTo>
                      <a:pt x="355" y="76"/>
                    </a:lnTo>
                    <a:lnTo>
                      <a:pt x="351" y="87"/>
                    </a:lnTo>
                    <a:lnTo>
                      <a:pt x="351" y="97"/>
                    </a:lnTo>
                    <a:lnTo>
                      <a:pt x="360" y="102"/>
                    </a:lnTo>
                    <a:lnTo>
                      <a:pt x="364" y="112"/>
                    </a:lnTo>
                    <a:lnTo>
                      <a:pt x="368" y="97"/>
                    </a:lnTo>
                    <a:lnTo>
                      <a:pt x="403" y="142"/>
                    </a:lnTo>
                    <a:lnTo>
                      <a:pt x="373" y="142"/>
                    </a:lnTo>
                    <a:lnTo>
                      <a:pt x="159" y="137"/>
                    </a:lnTo>
                    <a:close/>
                  </a:path>
                </a:pathLst>
              </a:custGeom>
              <a:solidFill>
                <a:srgbClr val="FFFBC3"/>
              </a:solidFill>
              <a:ln w="6350">
                <a:solidFill>
                  <a:srgbClr val="000000"/>
                </a:solidFill>
                <a:prstDash val="solid"/>
                <a:round/>
                <a:headEnd/>
                <a:tailEnd/>
              </a:ln>
            </p:spPr>
            <p:txBody>
              <a:bodyPr/>
              <a:lstStyle/>
              <a:p>
                <a:endParaRPr lang="en-US" dirty="0"/>
              </a:p>
            </p:txBody>
          </p:sp>
          <p:sp>
            <p:nvSpPr>
              <p:cNvPr id="145" name="Freeform 1380">
                <a:extLst>
                  <a:ext uri="{FF2B5EF4-FFF2-40B4-BE49-F238E27FC236}">
                    <a16:creationId xmlns:a16="http://schemas.microsoft.com/office/drawing/2014/main" id="{872CB95D-1F23-E030-3E9F-B5463A863C84}"/>
                  </a:ext>
                </a:extLst>
              </p:cNvPr>
              <p:cNvSpPr>
                <a:spLocks/>
              </p:cNvSpPr>
              <p:nvPr/>
            </p:nvSpPr>
            <p:spPr bwMode="auto">
              <a:xfrm>
                <a:off x="5021263" y="5246688"/>
                <a:ext cx="33337" cy="39687"/>
              </a:xfrm>
              <a:custGeom>
                <a:avLst/>
                <a:gdLst/>
                <a:ahLst/>
                <a:cxnLst>
                  <a:cxn ang="0">
                    <a:pos x="13" y="0"/>
                  </a:cxn>
                  <a:cxn ang="0">
                    <a:pos x="21" y="10"/>
                  </a:cxn>
                  <a:cxn ang="0">
                    <a:pos x="17" y="20"/>
                  </a:cxn>
                  <a:cxn ang="0">
                    <a:pos x="8" y="25"/>
                  </a:cxn>
                  <a:cxn ang="0">
                    <a:pos x="0" y="10"/>
                  </a:cxn>
                  <a:cxn ang="0">
                    <a:pos x="13" y="0"/>
                  </a:cxn>
                </a:cxnLst>
                <a:rect l="0" t="0" r="r" b="b"/>
                <a:pathLst>
                  <a:path w="21" h="25">
                    <a:moveTo>
                      <a:pt x="13" y="0"/>
                    </a:moveTo>
                    <a:lnTo>
                      <a:pt x="21" y="10"/>
                    </a:lnTo>
                    <a:lnTo>
                      <a:pt x="17" y="20"/>
                    </a:lnTo>
                    <a:lnTo>
                      <a:pt x="8" y="25"/>
                    </a:lnTo>
                    <a:lnTo>
                      <a:pt x="0" y="10"/>
                    </a:lnTo>
                    <a:lnTo>
                      <a:pt x="13" y="0"/>
                    </a:lnTo>
                    <a:close/>
                  </a:path>
                </a:pathLst>
              </a:custGeom>
              <a:solidFill>
                <a:srgbClr val="FFFBC3"/>
              </a:solidFill>
              <a:ln w="6350">
                <a:solidFill>
                  <a:srgbClr val="000000"/>
                </a:solidFill>
                <a:prstDash val="solid"/>
                <a:round/>
                <a:headEnd/>
                <a:tailEnd/>
              </a:ln>
            </p:spPr>
            <p:txBody>
              <a:bodyPr/>
              <a:lstStyle/>
              <a:p>
                <a:endParaRPr lang="en-US" dirty="0"/>
              </a:p>
            </p:txBody>
          </p:sp>
          <p:sp>
            <p:nvSpPr>
              <p:cNvPr id="146" name="Freeform 1381">
                <a:extLst>
                  <a:ext uri="{FF2B5EF4-FFF2-40B4-BE49-F238E27FC236}">
                    <a16:creationId xmlns:a16="http://schemas.microsoft.com/office/drawing/2014/main" id="{C425A8F6-C84B-D448-094D-A9682E82577D}"/>
                  </a:ext>
                </a:extLst>
              </p:cNvPr>
              <p:cNvSpPr>
                <a:spLocks/>
              </p:cNvSpPr>
              <p:nvPr/>
            </p:nvSpPr>
            <p:spPr bwMode="auto">
              <a:xfrm>
                <a:off x="3233738" y="5246688"/>
                <a:ext cx="53975" cy="57150"/>
              </a:xfrm>
              <a:custGeom>
                <a:avLst/>
                <a:gdLst/>
                <a:ahLst/>
                <a:cxnLst>
                  <a:cxn ang="0">
                    <a:pos x="34" y="5"/>
                  </a:cxn>
                  <a:cxn ang="0">
                    <a:pos x="30" y="36"/>
                  </a:cxn>
                  <a:cxn ang="0">
                    <a:pos x="4" y="25"/>
                  </a:cxn>
                  <a:cxn ang="0">
                    <a:pos x="0" y="20"/>
                  </a:cxn>
                  <a:cxn ang="0">
                    <a:pos x="13" y="0"/>
                  </a:cxn>
                  <a:cxn ang="0">
                    <a:pos x="34" y="5"/>
                  </a:cxn>
                </a:cxnLst>
                <a:rect l="0" t="0" r="r" b="b"/>
                <a:pathLst>
                  <a:path w="34" h="36">
                    <a:moveTo>
                      <a:pt x="34" y="5"/>
                    </a:moveTo>
                    <a:lnTo>
                      <a:pt x="30" y="36"/>
                    </a:lnTo>
                    <a:lnTo>
                      <a:pt x="4" y="25"/>
                    </a:lnTo>
                    <a:lnTo>
                      <a:pt x="0" y="20"/>
                    </a:lnTo>
                    <a:lnTo>
                      <a:pt x="13" y="0"/>
                    </a:lnTo>
                    <a:lnTo>
                      <a:pt x="34" y="5"/>
                    </a:lnTo>
                    <a:close/>
                  </a:path>
                </a:pathLst>
              </a:custGeom>
              <a:solidFill>
                <a:srgbClr val="FFFBC3"/>
              </a:solidFill>
              <a:ln w="6350">
                <a:solidFill>
                  <a:srgbClr val="000000"/>
                </a:solidFill>
                <a:prstDash val="solid"/>
                <a:round/>
                <a:headEnd/>
                <a:tailEnd/>
              </a:ln>
            </p:spPr>
            <p:txBody>
              <a:bodyPr/>
              <a:lstStyle/>
              <a:p>
                <a:endParaRPr lang="en-US" dirty="0"/>
              </a:p>
            </p:txBody>
          </p:sp>
          <p:sp>
            <p:nvSpPr>
              <p:cNvPr id="147" name="Freeform 1382">
                <a:extLst>
                  <a:ext uri="{FF2B5EF4-FFF2-40B4-BE49-F238E27FC236}">
                    <a16:creationId xmlns:a16="http://schemas.microsoft.com/office/drawing/2014/main" id="{77CC6359-F642-38D0-D960-2A27F489C2BB}"/>
                  </a:ext>
                </a:extLst>
              </p:cNvPr>
              <p:cNvSpPr>
                <a:spLocks/>
              </p:cNvSpPr>
              <p:nvPr/>
            </p:nvSpPr>
            <p:spPr bwMode="auto">
              <a:xfrm>
                <a:off x="3981450" y="5254625"/>
                <a:ext cx="33338" cy="15875"/>
              </a:xfrm>
              <a:custGeom>
                <a:avLst/>
                <a:gdLst/>
                <a:ahLst/>
                <a:cxnLst>
                  <a:cxn ang="0">
                    <a:pos x="8" y="0"/>
                  </a:cxn>
                  <a:cxn ang="0">
                    <a:pos x="17" y="0"/>
                  </a:cxn>
                  <a:cxn ang="0">
                    <a:pos x="21" y="10"/>
                  </a:cxn>
                  <a:cxn ang="0">
                    <a:pos x="0" y="10"/>
                  </a:cxn>
                  <a:cxn ang="0">
                    <a:pos x="0" y="5"/>
                  </a:cxn>
                  <a:cxn ang="0">
                    <a:pos x="8" y="0"/>
                  </a:cxn>
                </a:cxnLst>
                <a:rect l="0" t="0" r="r" b="b"/>
                <a:pathLst>
                  <a:path w="21" h="10">
                    <a:moveTo>
                      <a:pt x="8" y="0"/>
                    </a:moveTo>
                    <a:lnTo>
                      <a:pt x="17" y="0"/>
                    </a:lnTo>
                    <a:lnTo>
                      <a:pt x="21" y="10"/>
                    </a:lnTo>
                    <a:lnTo>
                      <a:pt x="0" y="10"/>
                    </a:lnTo>
                    <a:lnTo>
                      <a:pt x="0" y="5"/>
                    </a:lnTo>
                    <a:lnTo>
                      <a:pt x="8" y="0"/>
                    </a:lnTo>
                    <a:close/>
                  </a:path>
                </a:pathLst>
              </a:custGeom>
              <a:solidFill>
                <a:srgbClr val="FFFBC3"/>
              </a:solidFill>
              <a:ln w="6350">
                <a:solidFill>
                  <a:srgbClr val="000000"/>
                </a:solidFill>
                <a:prstDash val="solid"/>
                <a:round/>
                <a:headEnd/>
                <a:tailEnd/>
              </a:ln>
            </p:spPr>
            <p:txBody>
              <a:bodyPr/>
              <a:lstStyle/>
              <a:p>
                <a:endParaRPr lang="en-US" dirty="0"/>
              </a:p>
            </p:txBody>
          </p:sp>
          <p:sp>
            <p:nvSpPr>
              <p:cNvPr id="148" name="Freeform 1383">
                <a:extLst>
                  <a:ext uri="{FF2B5EF4-FFF2-40B4-BE49-F238E27FC236}">
                    <a16:creationId xmlns:a16="http://schemas.microsoft.com/office/drawing/2014/main" id="{1807E331-1FAC-855B-DE38-EC85B7919BE1}"/>
                  </a:ext>
                </a:extLst>
              </p:cNvPr>
              <p:cNvSpPr>
                <a:spLocks/>
              </p:cNvSpPr>
              <p:nvPr/>
            </p:nvSpPr>
            <p:spPr bwMode="auto">
              <a:xfrm>
                <a:off x="2438400" y="5262563"/>
                <a:ext cx="41275" cy="73025"/>
              </a:xfrm>
              <a:custGeom>
                <a:avLst/>
                <a:gdLst/>
                <a:ahLst/>
                <a:cxnLst>
                  <a:cxn ang="0">
                    <a:pos x="17" y="31"/>
                  </a:cxn>
                  <a:cxn ang="0">
                    <a:pos x="13" y="46"/>
                  </a:cxn>
                  <a:cxn ang="0">
                    <a:pos x="9" y="36"/>
                  </a:cxn>
                  <a:cxn ang="0">
                    <a:pos x="0" y="31"/>
                  </a:cxn>
                  <a:cxn ang="0">
                    <a:pos x="0" y="21"/>
                  </a:cxn>
                  <a:cxn ang="0">
                    <a:pos x="4" y="10"/>
                  </a:cxn>
                  <a:cxn ang="0">
                    <a:pos x="26" y="0"/>
                  </a:cxn>
                  <a:cxn ang="0">
                    <a:pos x="26" y="10"/>
                  </a:cxn>
                  <a:cxn ang="0">
                    <a:pos x="26" y="21"/>
                  </a:cxn>
                  <a:cxn ang="0">
                    <a:pos x="17" y="26"/>
                  </a:cxn>
                  <a:cxn ang="0">
                    <a:pos x="17" y="31"/>
                  </a:cxn>
                </a:cxnLst>
                <a:rect l="0" t="0" r="r" b="b"/>
                <a:pathLst>
                  <a:path w="26" h="46">
                    <a:moveTo>
                      <a:pt x="17" y="31"/>
                    </a:moveTo>
                    <a:lnTo>
                      <a:pt x="13" y="46"/>
                    </a:lnTo>
                    <a:lnTo>
                      <a:pt x="9" y="36"/>
                    </a:lnTo>
                    <a:lnTo>
                      <a:pt x="0" y="31"/>
                    </a:lnTo>
                    <a:lnTo>
                      <a:pt x="0" y="21"/>
                    </a:lnTo>
                    <a:lnTo>
                      <a:pt x="4" y="10"/>
                    </a:lnTo>
                    <a:lnTo>
                      <a:pt x="26" y="0"/>
                    </a:lnTo>
                    <a:lnTo>
                      <a:pt x="26" y="10"/>
                    </a:lnTo>
                    <a:lnTo>
                      <a:pt x="26" y="21"/>
                    </a:lnTo>
                    <a:lnTo>
                      <a:pt x="17" y="26"/>
                    </a:lnTo>
                    <a:lnTo>
                      <a:pt x="17" y="31"/>
                    </a:lnTo>
                    <a:close/>
                  </a:path>
                </a:pathLst>
              </a:custGeom>
              <a:solidFill>
                <a:srgbClr val="FFFBC3"/>
              </a:solidFill>
              <a:ln w="6350">
                <a:solidFill>
                  <a:srgbClr val="000000"/>
                </a:solidFill>
                <a:prstDash val="solid"/>
                <a:round/>
                <a:headEnd/>
                <a:tailEnd/>
              </a:ln>
            </p:spPr>
            <p:txBody>
              <a:bodyPr/>
              <a:lstStyle/>
              <a:p>
                <a:endParaRPr lang="en-US" dirty="0"/>
              </a:p>
            </p:txBody>
          </p:sp>
          <p:sp>
            <p:nvSpPr>
              <p:cNvPr id="149" name="Freeform 1384">
                <a:extLst>
                  <a:ext uri="{FF2B5EF4-FFF2-40B4-BE49-F238E27FC236}">
                    <a16:creationId xmlns:a16="http://schemas.microsoft.com/office/drawing/2014/main" id="{317A490D-4AC1-FB2F-91C6-4DF32F1ADF86}"/>
                  </a:ext>
                </a:extLst>
              </p:cNvPr>
              <p:cNvSpPr>
                <a:spLocks/>
              </p:cNvSpPr>
              <p:nvPr/>
            </p:nvSpPr>
            <p:spPr bwMode="auto">
              <a:xfrm>
                <a:off x="5489575" y="5270500"/>
                <a:ext cx="26988" cy="25400"/>
              </a:xfrm>
              <a:custGeom>
                <a:avLst/>
                <a:gdLst/>
                <a:ahLst/>
                <a:cxnLst>
                  <a:cxn ang="0">
                    <a:pos x="17" y="0"/>
                  </a:cxn>
                  <a:cxn ang="0">
                    <a:pos x="17" y="16"/>
                  </a:cxn>
                  <a:cxn ang="0">
                    <a:pos x="9" y="16"/>
                  </a:cxn>
                  <a:cxn ang="0">
                    <a:pos x="0" y="5"/>
                  </a:cxn>
                  <a:cxn ang="0">
                    <a:pos x="9" y="0"/>
                  </a:cxn>
                  <a:cxn ang="0">
                    <a:pos x="17" y="0"/>
                  </a:cxn>
                </a:cxnLst>
                <a:rect l="0" t="0" r="r" b="b"/>
                <a:pathLst>
                  <a:path w="17" h="16">
                    <a:moveTo>
                      <a:pt x="17" y="0"/>
                    </a:moveTo>
                    <a:lnTo>
                      <a:pt x="17" y="16"/>
                    </a:lnTo>
                    <a:lnTo>
                      <a:pt x="9" y="16"/>
                    </a:lnTo>
                    <a:lnTo>
                      <a:pt x="0" y="5"/>
                    </a:lnTo>
                    <a:lnTo>
                      <a:pt x="9" y="0"/>
                    </a:lnTo>
                    <a:lnTo>
                      <a:pt x="17" y="0"/>
                    </a:lnTo>
                    <a:close/>
                  </a:path>
                </a:pathLst>
              </a:custGeom>
              <a:solidFill>
                <a:srgbClr val="FFFBC3"/>
              </a:solidFill>
              <a:ln w="6350">
                <a:solidFill>
                  <a:srgbClr val="000000"/>
                </a:solidFill>
                <a:prstDash val="solid"/>
                <a:round/>
                <a:headEnd/>
                <a:tailEnd/>
              </a:ln>
            </p:spPr>
            <p:txBody>
              <a:bodyPr/>
              <a:lstStyle/>
              <a:p>
                <a:endParaRPr lang="en-US" dirty="0"/>
              </a:p>
            </p:txBody>
          </p:sp>
          <p:sp>
            <p:nvSpPr>
              <p:cNvPr id="150" name="Freeform 1385">
                <a:extLst>
                  <a:ext uri="{FF2B5EF4-FFF2-40B4-BE49-F238E27FC236}">
                    <a16:creationId xmlns:a16="http://schemas.microsoft.com/office/drawing/2014/main" id="{3FA448AC-5507-AB02-9024-C433C31660C0}"/>
                  </a:ext>
                </a:extLst>
              </p:cNvPr>
              <p:cNvSpPr>
                <a:spLocks/>
              </p:cNvSpPr>
              <p:nvPr/>
            </p:nvSpPr>
            <p:spPr bwMode="auto">
              <a:xfrm>
                <a:off x="3567113" y="5311775"/>
                <a:ext cx="74612" cy="79375"/>
              </a:xfrm>
              <a:custGeom>
                <a:avLst/>
                <a:gdLst/>
                <a:ahLst/>
                <a:cxnLst>
                  <a:cxn ang="0">
                    <a:pos x="38" y="0"/>
                  </a:cxn>
                  <a:cxn ang="0">
                    <a:pos x="43" y="30"/>
                  </a:cxn>
                  <a:cxn ang="0">
                    <a:pos x="38" y="35"/>
                  </a:cxn>
                  <a:cxn ang="0">
                    <a:pos x="47" y="45"/>
                  </a:cxn>
                  <a:cxn ang="0">
                    <a:pos x="0" y="50"/>
                  </a:cxn>
                  <a:cxn ang="0">
                    <a:pos x="0" y="45"/>
                  </a:cxn>
                  <a:cxn ang="0">
                    <a:pos x="13" y="25"/>
                  </a:cxn>
                  <a:cxn ang="0">
                    <a:pos x="17" y="30"/>
                  </a:cxn>
                  <a:cxn ang="0">
                    <a:pos x="25" y="10"/>
                  </a:cxn>
                  <a:cxn ang="0">
                    <a:pos x="38" y="0"/>
                  </a:cxn>
                </a:cxnLst>
                <a:rect l="0" t="0" r="r" b="b"/>
                <a:pathLst>
                  <a:path w="47" h="50">
                    <a:moveTo>
                      <a:pt x="38" y="0"/>
                    </a:moveTo>
                    <a:lnTo>
                      <a:pt x="43" y="30"/>
                    </a:lnTo>
                    <a:lnTo>
                      <a:pt x="38" y="35"/>
                    </a:lnTo>
                    <a:lnTo>
                      <a:pt x="47" y="45"/>
                    </a:lnTo>
                    <a:lnTo>
                      <a:pt x="0" y="50"/>
                    </a:lnTo>
                    <a:lnTo>
                      <a:pt x="0" y="45"/>
                    </a:lnTo>
                    <a:lnTo>
                      <a:pt x="13" y="25"/>
                    </a:lnTo>
                    <a:lnTo>
                      <a:pt x="17" y="30"/>
                    </a:lnTo>
                    <a:lnTo>
                      <a:pt x="25" y="10"/>
                    </a:lnTo>
                    <a:lnTo>
                      <a:pt x="38" y="0"/>
                    </a:lnTo>
                    <a:close/>
                  </a:path>
                </a:pathLst>
              </a:custGeom>
              <a:solidFill>
                <a:srgbClr val="FFFBC3"/>
              </a:solidFill>
              <a:ln w="6350">
                <a:solidFill>
                  <a:srgbClr val="000000"/>
                </a:solidFill>
                <a:prstDash val="solid"/>
                <a:round/>
                <a:headEnd/>
                <a:tailEnd/>
              </a:ln>
            </p:spPr>
            <p:txBody>
              <a:bodyPr/>
              <a:lstStyle/>
              <a:p>
                <a:endParaRPr lang="en-US" dirty="0"/>
              </a:p>
            </p:txBody>
          </p:sp>
          <p:sp>
            <p:nvSpPr>
              <p:cNvPr id="151" name="Freeform 1386">
                <a:extLst>
                  <a:ext uri="{FF2B5EF4-FFF2-40B4-BE49-F238E27FC236}">
                    <a16:creationId xmlns:a16="http://schemas.microsoft.com/office/drawing/2014/main" id="{6B19C833-A10B-326B-D6D7-9BA039C6A5D9}"/>
                  </a:ext>
                </a:extLst>
              </p:cNvPr>
              <p:cNvSpPr>
                <a:spLocks/>
              </p:cNvSpPr>
              <p:nvPr/>
            </p:nvSpPr>
            <p:spPr bwMode="auto">
              <a:xfrm>
                <a:off x="1460500" y="5327650"/>
                <a:ext cx="53975" cy="23813"/>
              </a:xfrm>
              <a:custGeom>
                <a:avLst/>
                <a:gdLst/>
                <a:ahLst/>
                <a:cxnLst>
                  <a:cxn ang="0">
                    <a:pos x="4" y="15"/>
                  </a:cxn>
                  <a:cxn ang="0">
                    <a:pos x="0" y="10"/>
                  </a:cxn>
                  <a:cxn ang="0">
                    <a:pos x="26" y="0"/>
                  </a:cxn>
                  <a:cxn ang="0">
                    <a:pos x="34" y="10"/>
                  </a:cxn>
                  <a:cxn ang="0">
                    <a:pos x="34" y="15"/>
                  </a:cxn>
                  <a:cxn ang="0">
                    <a:pos x="4" y="15"/>
                  </a:cxn>
                </a:cxnLst>
                <a:rect l="0" t="0" r="r" b="b"/>
                <a:pathLst>
                  <a:path w="34" h="15">
                    <a:moveTo>
                      <a:pt x="4" y="15"/>
                    </a:moveTo>
                    <a:lnTo>
                      <a:pt x="0" y="10"/>
                    </a:lnTo>
                    <a:lnTo>
                      <a:pt x="26" y="0"/>
                    </a:lnTo>
                    <a:lnTo>
                      <a:pt x="34" y="10"/>
                    </a:lnTo>
                    <a:lnTo>
                      <a:pt x="34" y="15"/>
                    </a:lnTo>
                    <a:lnTo>
                      <a:pt x="4" y="15"/>
                    </a:lnTo>
                    <a:close/>
                  </a:path>
                </a:pathLst>
              </a:custGeom>
              <a:solidFill>
                <a:srgbClr val="FFFBC3"/>
              </a:solidFill>
              <a:ln w="6350">
                <a:solidFill>
                  <a:srgbClr val="000000"/>
                </a:solidFill>
                <a:prstDash val="solid"/>
                <a:round/>
                <a:headEnd/>
                <a:tailEnd/>
              </a:ln>
            </p:spPr>
            <p:txBody>
              <a:bodyPr/>
              <a:lstStyle/>
              <a:p>
                <a:endParaRPr lang="en-US" dirty="0"/>
              </a:p>
            </p:txBody>
          </p:sp>
          <p:sp>
            <p:nvSpPr>
              <p:cNvPr id="152" name="Freeform 1387">
                <a:extLst>
                  <a:ext uri="{FF2B5EF4-FFF2-40B4-BE49-F238E27FC236}">
                    <a16:creationId xmlns:a16="http://schemas.microsoft.com/office/drawing/2014/main" id="{6D483A0C-35B8-438C-2860-D80F3CABA5B4}"/>
                  </a:ext>
                </a:extLst>
              </p:cNvPr>
              <p:cNvSpPr>
                <a:spLocks/>
              </p:cNvSpPr>
              <p:nvPr/>
            </p:nvSpPr>
            <p:spPr bwMode="auto">
              <a:xfrm>
                <a:off x="5238750" y="4651375"/>
                <a:ext cx="33338" cy="49213"/>
              </a:xfrm>
              <a:custGeom>
                <a:avLst/>
                <a:gdLst/>
                <a:ahLst/>
                <a:cxnLst>
                  <a:cxn ang="0">
                    <a:pos x="17" y="0"/>
                  </a:cxn>
                  <a:cxn ang="0">
                    <a:pos x="21" y="26"/>
                  </a:cxn>
                  <a:cxn ang="0">
                    <a:pos x="13" y="31"/>
                  </a:cxn>
                  <a:cxn ang="0">
                    <a:pos x="0" y="31"/>
                  </a:cxn>
                  <a:cxn ang="0">
                    <a:pos x="4" y="15"/>
                  </a:cxn>
                  <a:cxn ang="0">
                    <a:pos x="17" y="0"/>
                  </a:cxn>
                </a:cxnLst>
                <a:rect l="0" t="0" r="r" b="b"/>
                <a:pathLst>
                  <a:path w="21" h="31">
                    <a:moveTo>
                      <a:pt x="17" y="0"/>
                    </a:moveTo>
                    <a:lnTo>
                      <a:pt x="21" y="26"/>
                    </a:lnTo>
                    <a:lnTo>
                      <a:pt x="13" y="31"/>
                    </a:lnTo>
                    <a:lnTo>
                      <a:pt x="0" y="31"/>
                    </a:lnTo>
                    <a:lnTo>
                      <a:pt x="4" y="15"/>
                    </a:lnTo>
                    <a:lnTo>
                      <a:pt x="17" y="0"/>
                    </a:lnTo>
                    <a:close/>
                  </a:path>
                </a:pathLst>
              </a:custGeom>
              <a:solidFill>
                <a:srgbClr val="FFFF00"/>
              </a:solidFill>
              <a:ln w="6350">
                <a:solidFill>
                  <a:srgbClr val="002564"/>
                </a:solidFill>
                <a:prstDash val="solid"/>
                <a:round/>
                <a:headEnd/>
                <a:tailEnd/>
              </a:ln>
            </p:spPr>
            <p:txBody>
              <a:bodyPr/>
              <a:lstStyle/>
              <a:p>
                <a:endParaRPr lang="en-US" dirty="0"/>
              </a:p>
            </p:txBody>
          </p:sp>
          <p:sp>
            <p:nvSpPr>
              <p:cNvPr id="153" name="Freeform 1388">
                <a:extLst>
                  <a:ext uri="{FF2B5EF4-FFF2-40B4-BE49-F238E27FC236}">
                    <a16:creationId xmlns:a16="http://schemas.microsoft.com/office/drawing/2014/main" id="{03C094D7-B9E4-1A97-71D5-7CD20EB13D74}"/>
                  </a:ext>
                </a:extLst>
              </p:cNvPr>
              <p:cNvSpPr>
                <a:spLocks/>
              </p:cNvSpPr>
              <p:nvPr/>
            </p:nvSpPr>
            <p:spPr bwMode="auto">
              <a:xfrm>
                <a:off x="4286250" y="3365500"/>
                <a:ext cx="190500" cy="336550"/>
              </a:xfrm>
              <a:custGeom>
                <a:avLst/>
                <a:gdLst/>
                <a:ahLst/>
                <a:cxnLst>
                  <a:cxn ang="0">
                    <a:pos x="60" y="167"/>
                  </a:cxn>
                  <a:cxn ang="0">
                    <a:pos x="39" y="187"/>
                  </a:cxn>
                  <a:cxn ang="0">
                    <a:pos x="35" y="182"/>
                  </a:cxn>
                  <a:cxn ang="0">
                    <a:pos x="18" y="212"/>
                  </a:cxn>
                  <a:cxn ang="0">
                    <a:pos x="5" y="207"/>
                  </a:cxn>
                  <a:cxn ang="0">
                    <a:pos x="18" y="167"/>
                  </a:cxn>
                  <a:cxn ang="0">
                    <a:pos x="0" y="172"/>
                  </a:cxn>
                  <a:cxn ang="0">
                    <a:pos x="0" y="157"/>
                  </a:cxn>
                  <a:cxn ang="0">
                    <a:pos x="26" y="152"/>
                  </a:cxn>
                  <a:cxn ang="0">
                    <a:pos x="52" y="101"/>
                  </a:cxn>
                  <a:cxn ang="0">
                    <a:pos x="43" y="96"/>
                  </a:cxn>
                  <a:cxn ang="0">
                    <a:pos x="56" y="71"/>
                  </a:cxn>
                  <a:cxn ang="0">
                    <a:pos x="65" y="71"/>
                  </a:cxn>
                  <a:cxn ang="0">
                    <a:pos x="69" y="60"/>
                  </a:cxn>
                  <a:cxn ang="0">
                    <a:pos x="60" y="55"/>
                  </a:cxn>
                  <a:cxn ang="0">
                    <a:pos x="77" y="30"/>
                  </a:cxn>
                  <a:cxn ang="0">
                    <a:pos x="99" y="0"/>
                  </a:cxn>
                  <a:cxn ang="0">
                    <a:pos x="112" y="5"/>
                  </a:cxn>
                  <a:cxn ang="0">
                    <a:pos x="120" y="20"/>
                  </a:cxn>
                  <a:cxn ang="0">
                    <a:pos x="116" y="30"/>
                  </a:cxn>
                  <a:cxn ang="0">
                    <a:pos x="99" y="35"/>
                  </a:cxn>
                  <a:cxn ang="0">
                    <a:pos x="95" y="45"/>
                  </a:cxn>
                  <a:cxn ang="0">
                    <a:pos x="99" y="55"/>
                  </a:cxn>
                  <a:cxn ang="0">
                    <a:pos x="99" y="81"/>
                  </a:cxn>
                  <a:cxn ang="0">
                    <a:pos x="90" y="96"/>
                  </a:cxn>
                  <a:cxn ang="0">
                    <a:pos x="107" y="111"/>
                  </a:cxn>
                  <a:cxn ang="0">
                    <a:pos x="90" y="152"/>
                  </a:cxn>
                  <a:cxn ang="0">
                    <a:pos x="69" y="152"/>
                  </a:cxn>
                  <a:cxn ang="0">
                    <a:pos x="65" y="157"/>
                  </a:cxn>
                  <a:cxn ang="0">
                    <a:pos x="73" y="172"/>
                  </a:cxn>
                  <a:cxn ang="0">
                    <a:pos x="69" y="177"/>
                  </a:cxn>
                  <a:cxn ang="0">
                    <a:pos x="60" y="167"/>
                  </a:cxn>
                </a:cxnLst>
                <a:rect l="0" t="0" r="r" b="b"/>
                <a:pathLst>
                  <a:path w="120" h="212">
                    <a:moveTo>
                      <a:pt x="60" y="167"/>
                    </a:moveTo>
                    <a:lnTo>
                      <a:pt x="39" y="187"/>
                    </a:lnTo>
                    <a:lnTo>
                      <a:pt x="35" y="182"/>
                    </a:lnTo>
                    <a:lnTo>
                      <a:pt x="18" y="212"/>
                    </a:lnTo>
                    <a:lnTo>
                      <a:pt x="5" y="207"/>
                    </a:lnTo>
                    <a:lnTo>
                      <a:pt x="18" y="167"/>
                    </a:lnTo>
                    <a:lnTo>
                      <a:pt x="0" y="172"/>
                    </a:lnTo>
                    <a:lnTo>
                      <a:pt x="0" y="157"/>
                    </a:lnTo>
                    <a:lnTo>
                      <a:pt x="26" y="152"/>
                    </a:lnTo>
                    <a:lnTo>
                      <a:pt x="52" y="101"/>
                    </a:lnTo>
                    <a:lnTo>
                      <a:pt x="43" y="96"/>
                    </a:lnTo>
                    <a:lnTo>
                      <a:pt x="56" y="71"/>
                    </a:lnTo>
                    <a:lnTo>
                      <a:pt x="65" y="71"/>
                    </a:lnTo>
                    <a:lnTo>
                      <a:pt x="69" y="60"/>
                    </a:lnTo>
                    <a:lnTo>
                      <a:pt x="60" y="55"/>
                    </a:lnTo>
                    <a:lnTo>
                      <a:pt x="77" y="30"/>
                    </a:lnTo>
                    <a:lnTo>
                      <a:pt x="99" y="0"/>
                    </a:lnTo>
                    <a:lnTo>
                      <a:pt x="112" y="5"/>
                    </a:lnTo>
                    <a:lnTo>
                      <a:pt x="120" y="20"/>
                    </a:lnTo>
                    <a:lnTo>
                      <a:pt x="116" y="30"/>
                    </a:lnTo>
                    <a:lnTo>
                      <a:pt x="99" y="35"/>
                    </a:lnTo>
                    <a:lnTo>
                      <a:pt x="95" y="45"/>
                    </a:lnTo>
                    <a:lnTo>
                      <a:pt x="99" y="55"/>
                    </a:lnTo>
                    <a:lnTo>
                      <a:pt x="99" y="81"/>
                    </a:lnTo>
                    <a:lnTo>
                      <a:pt x="90" y="96"/>
                    </a:lnTo>
                    <a:lnTo>
                      <a:pt x="107" y="111"/>
                    </a:lnTo>
                    <a:lnTo>
                      <a:pt x="90" y="152"/>
                    </a:lnTo>
                    <a:lnTo>
                      <a:pt x="69" y="152"/>
                    </a:lnTo>
                    <a:lnTo>
                      <a:pt x="65" y="157"/>
                    </a:lnTo>
                    <a:lnTo>
                      <a:pt x="73" y="172"/>
                    </a:lnTo>
                    <a:lnTo>
                      <a:pt x="69" y="177"/>
                    </a:lnTo>
                    <a:lnTo>
                      <a:pt x="60" y="167"/>
                    </a:lnTo>
                    <a:close/>
                  </a:path>
                </a:pathLst>
              </a:custGeom>
              <a:solidFill>
                <a:srgbClr val="FFFFCC"/>
              </a:solidFill>
              <a:ln w="6350">
                <a:solidFill>
                  <a:schemeClr val="tx1"/>
                </a:solidFill>
                <a:prstDash val="solid"/>
                <a:round/>
                <a:headEnd/>
                <a:tailEnd/>
              </a:ln>
            </p:spPr>
            <p:txBody>
              <a:bodyPr/>
              <a:lstStyle/>
              <a:p>
                <a:endParaRPr lang="en-US" dirty="0"/>
              </a:p>
            </p:txBody>
          </p:sp>
        </p:grpSp>
        <p:grpSp>
          <p:nvGrpSpPr>
            <p:cNvPr id="9" name="Group 8">
              <a:extLst>
                <a:ext uri="{FF2B5EF4-FFF2-40B4-BE49-F238E27FC236}">
                  <a16:creationId xmlns:a16="http://schemas.microsoft.com/office/drawing/2014/main" id="{2DEA07C4-BF09-0ED8-C720-B4BD320A666B}"/>
                </a:ext>
              </a:extLst>
            </p:cNvPr>
            <p:cNvGrpSpPr/>
            <p:nvPr/>
          </p:nvGrpSpPr>
          <p:grpSpPr>
            <a:xfrm>
              <a:off x="3749499" y="3151096"/>
              <a:ext cx="1924468" cy="1477328"/>
              <a:chOff x="5184075" y="3557722"/>
              <a:chExt cx="1924468" cy="1477328"/>
            </a:xfrm>
          </p:grpSpPr>
          <p:sp>
            <p:nvSpPr>
              <p:cNvPr id="10" name="Rectangle 9">
                <a:extLst>
                  <a:ext uri="{FF2B5EF4-FFF2-40B4-BE49-F238E27FC236}">
                    <a16:creationId xmlns:a16="http://schemas.microsoft.com/office/drawing/2014/main" id="{BD2D9EC4-8CE9-47B4-017A-D93091A72C8D}"/>
                  </a:ext>
                </a:extLst>
              </p:cNvPr>
              <p:cNvSpPr/>
              <p:nvPr/>
            </p:nvSpPr>
            <p:spPr>
              <a:xfrm>
                <a:off x="5400528" y="3557722"/>
                <a:ext cx="1708015" cy="1477328"/>
              </a:xfrm>
              <a:prstGeom prst="rect">
                <a:avLst/>
              </a:prstGeom>
            </p:spPr>
            <p:txBody>
              <a:bodyPr wrap="square" numCol="1">
                <a:spAutoFit/>
              </a:bodyPr>
              <a:lstStyle/>
              <a:p>
                <a:pPr>
                  <a:spcAft>
                    <a:spcPts val="600"/>
                  </a:spcAft>
                </a:pPr>
                <a:r>
                  <a:rPr lang="en-US" sz="1400" dirty="0">
                    <a:latin typeface="Arial" panose="020B0604020202020204" pitchFamily="34" charset="0"/>
                    <a:cs typeface="Arial" panose="020B0604020202020204" pitchFamily="34" charset="0"/>
                  </a:rPr>
                  <a:t>Northern VA</a:t>
                </a:r>
              </a:p>
              <a:p>
                <a:pPr>
                  <a:spcAft>
                    <a:spcPts val="600"/>
                  </a:spcAft>
                </a:pPr>
                <a:r>
                  <a:rPr lang="en-US" sz="1400" dirty="0">
                    <a:latin typeface="Arial" panose="020B0604020202020204" pitchFamily="34" charset="0"/>
                    <a:cs typeface="Arial" panose="020B0604020202020204" pitchFamily="34" charset="0"/>
                  </a:rPr>
                  <a:t>Fredericksburg</a:t>
                </a:r>
              </a:p>
              <a:p>
                <a:pPr>
                  <a:spcAft>
                    <a:spcPts val="600"/>
                  </a:spcAft>
                </a:pPr>
                <a:r>
                  <a:rPr lang="en-US" sz="1400" dirty="0">
                    <a:latin typeface="Arial" panose="020B0604020202020204" pitchFamily="34" charset="0"/>
                    <a:cs typeface="Arial" panose="020B0604020202020204" pitchFamily="34" charset="0"/>
                  </a:rPr>
                  <a:t>Richmond</a:t>
                </a:r>
              </a:p>
              <a:p>
                <a:pPr>
                  <a:spcAft>
                    <a:spcPts val="600"/>
                  </a:spcAft>
                </a:pPr>
                <a:r>
                  <a:rPr lang="en-US" sz="1400" dirty="0">
                    <a:latin typeface="Arial" panose="020B0604020202020204" pitchFamily="34" charset="0"/>
                    <a:cs typeface="Arial" panose="020B0604020202020204" pitchFamily="34" charset="0"/>
                  </a:rPr>
                  <a:t>Hampton Roads</a:t>
                </a:r>
              </a:p>
              <a:p>
                <a:pPr>
                  <a:spcAft>
                    <a:spcPts val="600"/>
                  </a:spcAft>
                </a:pPr>
                <a:r>
                  <a:rPr lang="en-US" sz="1400" dirty="0">
                    <a:latin typeface="Arial" panose="020B0604020202020204" pitchFamily="34" charset="0"/>
                    <a:cs typeface="Arial" panose="020B0604020202020204" pitchFamily="34" charset="0"/>
                  </a:rPr>
                  <a:t>Western VA </a:t>
                </a:r>
              </a:p>
            </p:txBody>
          </p:sp>
          <p:sp>
            <p:nvSpPr>
              <p:cNvPr id="11" name="Rectangle 1201">
                <a:extLst>
                  <a:ext uri="{FF2B5EF4-FFF2-40B4-BE49-F238E27FC236}">
                    <a16:creationId xmlns:a16="http://schemas.microsoft.com/office/drawing/2014/main" id="{55297DB0-AAF1-609B-FAB5-F2280195EFA4}"/>
                  </a:ext>
                </a:extLst>
              </p:cNvPr>
              <p:cNvSpPr>
                <a:spLocks noChangeArrowheads="1"/>
              </p:cNvSpPr>
              <p:nvPr/>
            </p:nvSpPr>
            <p:spPr bwMode="auto">
              <a:xfrm>
                <a:off x="5184075" y="3912689"/>
                <a:ext cx="182880" cy="182880"/>
              </a:xfrm>
              <a:prstGeom prst="rect">
                <a:avLst/>
              </a:prstGeom>
              <a:solidFill>
                <a:srgbClr val="FF9900"/>
              </a:solidFill>
              <a:ln w="9525">
                <a:solidFill>
                  <a:schemeClr val="tx1"/>
                </a:solidFill>
                <a:miter lim="800000"/>
                <a:headEnd/>
                <a:tailEnd/>
              </a:ln>
              <a:effectLst/>
            </p:spPr>
            <p:txBody>
              <a:bodyPr wrap="none" anchor="ctr"/>
              <a:lstStyle/>
              <a:p>
                <a:endParaRPr lang="en-US" dirty="0"/>
              </a:p>
            </p:txBody>
          </p:sp>
          <p:sp>
            <p:nvSpPr>
              <p:cNvPr id="12" name="Rectangle 1213">
                <a:extLst>
                  <a:ext uri="{FF2B5EF4-FFF2-40B4-BE49-F238E27FC236}">
                    <a16:creationId xmlns:a16="http://schemas.microsoft.com/office/drawing/2014/main" id="{C8A19A06-B085-66B4-5C05-EED4D6533905}"/>
                  </a:ext>
                </a:extLst>
              </p:cNvPr>
              <p:cNvSpPr>
                <a:spLocks noChangeArrowheads="1"/>
              </p:cNvSpPr>
              <p:nvPr/>
            </p:nvSpPr>
            <p:spPr bwMode="auto">
              <a:xfrm>
                <a:off x="5184075" y="3624944"/>
                <a:ext cx="182880" cy="182880"/>
              </a:xfrm>
              <a:prstGeom prst="rect">
                <a:avLst/>
              </a:prstGeom>
              <a:solidFill>
                <a:srgbClr val="0000FF"/>
              </a:solidFill>
              <a:ln w="9525">
                <a:solidFill>
                  <a:schemeClr val="tx1"/>
                </a:solidFill>
                <a:miter lim="800000"/>
                <a:headEnd/>
                <a:tailEnd/>
              </a:ln>
              <a:effectLst/>
            </p:spPr>
            <p:txBody>
              <a:bodyPr wrap="none" anchor="ctr"/>
              <a:lstStyle/>
              <a:p>
                <a:endParaRPr lang="en-US" dirty="0"/>
              </a:p>
            </p:txBody>
          </p:sp>
          <p:sp>
            <p:nvSpPr>
              <p:cNvPr id="13" name="Rectangle 1203">
                <a:extLst>
                  <a:ext uri="{FF2B5EF4-FFF2-40B4-BE49-F238E27FC236}">
                    <a16:creationId xmlns:a16="http://schemas.microsoft.com/office/drawing/2014/main" id="{759824C4-B63D-F3BA-A9FA-2DA0CE3A7642}"/>
                  </a:ext>
                </a:extLst>
              </p:cNvPr>
              <p:cNvSpPr>
                <a:spLocks noChangeArrowheads="1"/>
              </p:cNvSpPr>
              <p:nvPr/>
            </p:nvSpPr>
            <p:spPr bwMode="auto">
              <a:xfrm>
                <a:off x="5184075" y="4200434"/>
                <a:ext cx="182880" cy="182880"/>
              </a:xfrm>
              <a:prstGeom prst="rect">
                <a:avLst/>
              </a:prstGeom>
              <a:solidFill>
                <a:srgbClr val="FFFF00"/>
              </a:solidFill>
              <a:ln w="9525">
                <a:solidFill>
                  <a:schemeClr val="tx1"/>
                </a:solidFill>
                <a:miter lim="800000"/>
                <a:headEnd/>
                <a:tailEnd/>
              </a:ln>
              <a:effectLst/>
            </p:spPr>
            <p:txBody>
              <a:bodyPr wrap="none" anchor="ctr"/>
              <a:lstStyle/>
              <a:p>
                <a:endParaRPr lang="en-US" dirty="0"/>
              </a:p>
            </p:txBody>
          </p:sp>
          <p:sp>
            <p:nvSpPr>
              <p:cNvPr id="14" name="Rectangle 1210">
                <a:extLst>
                  <a:ext uri="{FF2B5EF4-FFF2-40B4-BE49-F238E27FC236}">
                    <a16:creationId xmlns:a16="http://schemas.microsoft.com/office/drawing/2014/main" id="{834646BD-4099-F05F-E3CC-451D2E0D551C}"/>
                  </a:ext>
                </a:extLst>
              </p:cNvPr>
              <p:cNvSpPr>
                <a:spLocks noChangeArrowheads="1"/>
              </p:cNvSpPr>
              <p:nvPr/>
            </p:nvSpPr>
            <p:spPr bwMode="auto">
              <a:xfrm>
                <a:off x="5184075" y="4488179"/>
                <a:ext cx="182880" cy="182880"/>
              </a:xfrm>
              <a:prstGeom prst="rect">
                <a:avLst/>
              </a:prstGeom>
              <a:solidFill>
                <a:srgbClr val="00CC00"/>
              </a:solidFill>
              <a:ln w="9525">
                <a:solidFill>
                  <a:schemeClr val="tx1"/>
                </a:solidFill>
                <a:miter lim="800000"/>
                <a:headEnd/>
                <a:tailEnd/>
              </a:ln>
              <a:effectLst/>
            </p:spPr>
            <p:txBody>
              <a:bodyPr wrap="none" anchor="ctr"/>
              <a:lstStyle/>
              <a:p>
                <a:endParaRPr lang="en-US" dirty="0"/>
              </a:p>
            </p:txBody>
          </p:sp>
          <p:sp>
            <p:nvSpPr>
              <p:cNvPr id="15" name="Rectangle 1219">
                <a:extLst>
                  <a:ext uri="{FF2B5EF4-FFF2-40B4-BE49-F238E27FC236}">
                    <a16:creationId xmlns:a16="http://schemas.microsoft.com/office/drawing/2014/main" id="{93F5D809-CF44-E656-752D-462BAD5E150F}"/>
                  </a:ext>
                </a:extLst>
              </p:cNvPr>
              <p:cNvSpPr>
                <a:spLocks noChangeArrowheads="1"/>
              </p:cNvSpPr>
              <p:nvPr/>
            </p:nvSpPr>
            <p:spPr bwMode="auto">
              <a:xfrm>
                <a:off x="5184075" y="4775924"/>
                <a:ext cx="182880" cy="182880"/>
              </a:xfrm>
              <a:prstGeom prst="rect">
                <a:avLst/>
              </a:prstGeom>
              <a:solidFill>
                <a:srgbClr val="00FFFF"/>
              </a:solidFill>
              <a:ln w="9525">
                <a:solidFill>
                  <a:schemeClr val="tx1"/>
                </a:solidFill>
                <a:miter lim="800000"/>
                <a:headEnd/>
                <a:tailEnd/>
              </a:ln>
              <a:effectLst/>
            </p:spPr>
            <p:txBody>
              <a:bodyPr wrap="none" anchor="ctr"/>
              <a:lstStyle/>
              <a:p>
                <a:endParaRPr lang="en-US" dirty="0"/>
              </a:p>
            </p:txBody>
          </p:sp>
        </p:grpSp>
        <p:sp>
          <p:nvSpPr>
            <p:cNvPr id="7" name="TextBox 6">
              <a:extLst>
                <a:ext uri="{FF2B5EF4-FFF2-40B4-BE49-F238E27FC236}">
                  <a16:creationId xmlns:a16="http://schemas.microsoft.com/office/drawing/2014/main" id="{9C12DF25-967A-956B-22A5-DA6767361D0A}"/>
                </a:ext>
              </a:extLst>
            </p:cNvPr>
            <p:cNvSpPr txBox="1"/>
            <p:nvPr/>
          </p:nvSpPr>
          <p:spPr>
            <a:xfrm>
              <a:off x="3289592" y="6007687"/>
              <a:ext cx="5612814" cy="400110"/>
            </a:xfrm>
            <a:prstGeom prst="rect">
              <a:avLst/>
            </a:prstGeom>
            <a:noFill/>
          </p:spPr>
          <p:txBody>
            <a:bodyPr wrap="square" rtlCol="0">
              <a:spAutoFit/>
            </a:bodyPr>
            <a:lstStyle/>
            <a:p>
              <a:pPr algn="ctr"/>
              <a:r>
                <a:rPr lang="en-US" sz="2000" dirty="0"/>
                <a:t>VOC Emissions Control Areas</a:t>
              </a:r>
            </a:p>
          </p:txBody>
        </p:sp>
      </p:grpSp>
    </p:spTree>
    <p:extLst>
      <p:ext uri="{BB962C8B-B14F-4D97-AF65-F5344CB8AC3E}">
        <p14:creationId xmlns:p14="http://schemas.microsoft.com/office/powerpoint/2010/main" val="2606065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08234-C4E6-F879-846C-01B0415ACF4B}"/>
              </a:ext>
            </a:extLst>
          </p:cNvPr>
          <p:cNvSpPr>
            <a:spLocks noGrp="1"/>
          </p:cNvSpPr>
          <p:nvPr>
            <p:ph type="title"/>
          </p:nvPr>
        </p:nvSpPr>
        <p:spPr/>
        <p:txBody>
          <a:bodyPr/>
          <a:lstStyle/>
          <a:p>
            <a:r>
              <a:rPr lang="en-US" dirty="0"/>
              <a:t>Proposed Criteria for Offsite Open Burning of Veg Waste</a:t>
            </a:r>
          </a:p>
        </p:txBody>
      </p:sp>
      <p:sp>
        <p:nvSpPr>
          <p:cNvPr id="3" name="Content Placeholder 2">
            <a:extLst>
              <a:ext uri="{FF2B5EF4-FFF2-40B4-BE49-F238E27FC236}">
                <a16:creationId xmlns:a16="http://schemas.microsoft.com/office/drawing/2014/main" id="{4D7ED440-7320-12EE-88E8-A0B1868A8662}"/>
              </a:ext>
            </a:extLst>
          </p:cNvPr>
          <p:cNvSpPr>
            <a:spLocks noGrp="1"/>
          </p:cNvSpPr>
          <p:nvPr>
            <p:ph idx="1"/>
          </p:nvPr>
        </p:nvSpPr>
        <p:spPr>
          <a:xfrm>
            <a:off x="838201" y="1825625"/>
            <a:ext cx="5100262" cy="4351338"/>
          </a:xfrm>
        </p:spPr>
        <p:txBody>
          <a:bodyPr>
            <a:normAutofit/>
          </a:bodyPr>
          <a:lstStyle/>
          <a:p>
            <a:pPr>
              <a:lnSpc>
                <a:spcPct val="100000"/>
              </a:lnSpc>
            </a:pPr>
            <a:r>
              <a:rPr lang="en-US" sz="2400" dirty="0"/>
              <a:t>Fire must be attended at all times</a:t>
            </a:r>
          </a:p>
          <a:p>
            <a:pPr>
              <a:lnSpc>
                <a:spcPct val="100000"/>
              </a:lnSpc>
            </a:pPr>
            <a:r>
              <a:rPr lang="en-US" sz="2400" dirty="0"/>
              <a:t>No liquid accelerants or prohibited materials to start or maintain fire</a:t>
            </a:r>
          </a:p>
          <a:p>
            <a:pPr>
              <a:lnSpc>
                <a:spcPct val="100000"/>
              </a:lnSpc>
            </a:pPr>
            <a:r>
              <a:rPr lang="en-US" sz="2400" dirty="0"/>
              <a:t>Must have way to extinguish fire</a:t>
            </a:r>
          </a:p>
          <a:p>
            <a:pPr>
              <a:lnSpc>
                <a:spcPct val="100000"/>
              </a:lnSpc>
            </a:pPr>
            <a:r>
              <a:rPr lang="en-US" sz="2400" dirty="0"/>
              <a:t>Must extinguish fire if:</a:t>
            </a:r>
          </a:p>
          <a:p>
            <a:pPr lvl="1">
              <a:lnSpc>
                <a:spcPct val="100000"/>
              </a:lnSpc>
            </a:pPr>
            <a:r>
              <a:rPr lang="en-US" sz="2200" dirty="0"/>
              <a:t>Wind speeds over 20 mph</a:t>
            </a:r>
          </a:p>
          <a:p>
            <a:pPr lvl="1">
              <a:lnSpc>
                <a:spcPct val="100000"/>
              </a:lnSpc>
            </a:pPr>
            <a:r>
              <a:rPr lang="en-US" sz="2200" dirty="0"/>
              <a:t>Pollution alert, code red air quality day, or air quality health advisory</a:t>
            </a:r>
          </a:p>
          <a:p>
            <a:pPr lvl="1">
              <a:lnSpc>
                <a:spcPct val="100000"/>
              </a:lnSpc>
            </a:pPr>
            <a:r>
              <a:rPr lang="en-US" sz="2200" dirty="0"/>
              <a:t>Visibility impaired on roads or at surrounding airports</a:t>
            </a:r>
          </a:p>
        </p:txBody>
      </p:sp>
      <p:sp>
        <p:nvSpPr>
          <p:cNvPr id="4" name="Footer Placeholder 3">
            <a:extLst>
              <a:ext uri="{FF2B5EF4-FFF2-40B4-BE49-F238E27FC236}">
                <a16:creationId xmlns:a16="http://schemas.microsoft.com/office/drawing/2014/main" id="{4C20CAC9-34CC-2BA3-9E4E-B74CBF530B34}"/>
              </a:ext>
            </a:extLst>
          </p:cNvPr>
          <p:cNvSpPr>
            <a:spLocks noGrp="1"/>
          </p:cNvSpPr>
          <p:nvPr>
            <p:ph type="ftr" sz="quarter" idx="11"/>
          </p:nvPr>
        </p:nvSpPr>
        <p:spPr/>
        <p:txBody>
          <a:bodyPr/>
          <a:lstStyle/>
          <a:p>
            <a:pPr algn="l"/>
            <a:fld id="{61C9B584-852F-4056-BF30-ABA66A23FD41}" type="slidenum">
              <a:rPr lang="en-US" smtClean="0"/>
              <a:t>22</a:t>
            </a:fld>
            <a:r>
              <a:rPr lang="en-US"/>
              <a:t>					</a:t>
            </a:r>
            <a:endParaRPr lang="en-US" dirty="0">
              <a:solidFill>
                <a:srgbClr val="256EAB"/>
              </a:solidFill>
            </a:endParaRPr>
          </a:p>
        </p:txBody>
      </p:sp>
      <p:grpSp>
        <p:nvGrpSpPr>
          <p:cNvPr id="6" name="Group 5">
            <a:extLst>
              <a:ext uri="{FF2B5EF4-FFF2-40B4-BE49-F238E27FC236}">
                <a16:creationId xmlns:a16="http://schemas.microsoft.com/office/drawing/2014/main" id="{F9BFEAF9-7271-82CA-C483-748093DD4451}"/>
              </a:ext>
            </a:extLst>
          </p:cNvPr>
          <p:cNvGrpSpPr/>
          <p:nvPr/>
        </p:nvGrpSpPr>
        <p:grpSpPr>
          <a:xfrm>
            <a:off x="6376829" y="2006242"/>
            <a:ext cx="4202986" cy="3990103"/>
            <a:chOff x="7017037" y="2152950"/>
            <a:chExt cx="4202986" cy="3990103"/>
          </a:xfrm>
        </p:grpSpPr>
        <p:pic>
          <p:nvPicPr>
            <p:cNvPr id="2050" name="Picture 2">
              <a:extLst>
                <a:ext uri="{FF2B5EF4-FFF2-40B4-BE49-F238E27FC236}">
                  <a16:creationId xmlns:a16="http://schemas.microsoft.com/office/drawing/2014/main" id="{1FD07B24-D099-BE25-DCFE-0E8C5B922F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439"/>
            <a:stretch>
              <a:fillRect/>
            </a:stretch>
          </p:blipFill>
          <p:spPr bwMode="auto">
            <a:xfrm>
              <a:off x="7017037" y="2152950"/>
              <a:ext cx="4121431" cy="37516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6870F32-F642-A50B-A698-034A547D9EF8}"/>
                </a:ext>
              </a:extLst>
            </p:cNvPr>
            <p:cNvSpPr txBox="1"/>
            <p:nvPr/>
          </p:nvSpPr>
          <p:spPr>
            <a:xfrm>
              <a:off x="8733677" y="5896832"/>
              <a:ext cx="2486346" cy="246221"/>
            </a:xfrm>
            <a:prstGeom prst="rect">
              <a:avLst/>
            </a:prstGeom>
            <a:noFill/>
            <a:ln w="38100">
              <a:noFill/>
            </a:ln>
          </p:spPr>
          <p:txBody>
            <a:bodyPr wrap="square" rtlCol="0">
              <a:spAutoFit/>
            </a:bodyPr>
            <a:lstStyle>
              <a:defPPr>
                <a:defRPr lang="en-US"/>
              </a:defPPr>
              <a:lvl1pPr algn="r">
                <a:defRPr sz="1000">
                  <a:solidFill>
                    <a:srgbClr val="404040"/>
                  </a:solidFill>
                  <a:latin typeface="Arial" panose="020B0604020202020204" pitchFamily="34" charset="0"/>
                  <a:cs typeface="Arial" panose="020B0604020202020204" pitchFamily="34" charset="0"/>
                </a:defRPr>
              </a:lvl1pPr>
            </a:lstStyle>
            <a:p>
              <a:r>
                <a:rPr lang="en-US" dirty="0"/>
                <a:t>Science Learning Hub</a:t>
              </a:r>
            </a:p>
          </p:txBody>
        </p:sp>
      </p:grpSp>
      <p:pic>
        <p:nvPicPr>
          <p:cNvPr id="2054" name="Picture 6" descr="Outdoor Air Quality | City of Alexandria, VA">
            <a:extLst>
              <a:ext uri="{FF2B5EF4-FFF2-40B4-BE49-F238E27FC236}">
                <a16:creationId xmlns:a16="http://schemas.microsoft.com/office/drawing/2014/main" id="{DFE3E028-BDBB-168C-D7ED-36CC3E0EE706}"/>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12344" r="8599"/>
          <a:stretch>
            <a:fillRect/>
          </a:stretch>
        </p:blipFill>
        <p:spPr bwMode="auto">
          <a:xfrm>
            <a:off x="9226191" y="3321615"/>
            <a:ext cx="2127608" cy="15138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372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03330-AF09-401A-A15F-5927D2A0AA8E}"/>
              </a:ext>
            </a:extLst>
          </p:cNvPr>
          <p:cNvSpPr>
            <a:spLocks noGrp="1"/>
          </p:cNvSpPr>
          <p:nvPr>
            <p:ph type="title"/>
          </p:nvPr>
        </p:nvSpPr>
        <p:spPr/>
        <p:txBody>
          <a:bodyPr/>
          <a:lstStyle/>
          <a:p>
            <a:r>
              <a:rPr lang="en-US" dirty="0"/>
              <a:t>Virginia Regulatory Town Hall Public Comment Forum</a:t>
            </a:r>
          </a:p>
        </p:txBody>
      </p:sp>
      <p:sp>
        <p:nvSpPr>
          <p:cNvPr id="4" name="Footer Placeholder 3">
            <a:extLst>
              <a:ext uri="{FF2B5EF4-FFF2-40B4-BE49-F238E27FC236}">
                <a16:creationId xmlns:a16="http://schemas.microsoft.com/office/drawing/2014/main" id="{B1FD2250-0AFD-41B9-851E-4B3753BF3E32}"/>
              </a:ext>
            </a:extLst>
          </p:cNvPr>
          <p:cNvSpPr>
            <a:spLocks noGrp="1"/>
          </p:cNvSpPr>
          <p:nvPr>
            <p:ph type="ftr" sz="quarter" idx="11"/>
          </p:nvPr>
        </p:nvSpPr>
        <p:spPr/>
        <p:txBody>
          <a:bodyPr/>
          <a:lstStyle/>
          <a:p>
            <a:pPr algn="l"/>
            <a:fld id="{61C9B584-852F-4056-BF30-ABA66A23FD41}" type="slidenum">
              <a:rPr lang="en-US" smtClean="0"/>
              <a:t>23</a:t>
            </a:fld>
            <a:r>
              <a:rPr lang="en-US"/>
              <a:t>					</a:t>
            </a:r>
            <a:endParaRPr lang="en-US">
              <a:solidFill>
                <a:srgbClr val="256EAB"/>
              </a:solidFill>
            </a:endParaRPr>
          </a:p>
        </p:txBody>
      </p:sp>
      <p:pic>
        <p:nvPicPr>
          <p:cNvPr id="5" name="Picture 4">
            <a:extLst>
              <a:ext uri="{FF2B5EF4-FFF2-40B4-BE49-F238E27FC236}">
                <a16:creationId xmlns:a16="http://schemas.microsoft.com/office/drawing/2014/main" id="{E9B0D513-1055-44DD-BE04-963F45D27A09}"/>
              </a:ext>
            </a:extLst>
          </p:cNvPr>
          <p:cNvPicPr>
            <a:picLocks noChangeAspect="1"/>
          </p:cNvPicPr>
          <p:nvPr/>
        </p:nvPicPr>
        <p:blipFill rotWithShape="1">
          <a:blip r:embed="rId3"/>
          <a:srcRect t="3018"/>
          <a:stretch/>
        </p:blipFill>
        <p:spPr>
          <a:xfrm>
            <a:off x="1778162" y="1431720"/>
            <a:ext cx="8635676" cy="5253622"/>
          </a:xfrm>
          <a:prstGeom prst="rect">
            <a:avLst/>
          </a:prstGeom>
          <a:ln>
            <a:solidFill>
              <a:schemeClr val="accent1"/>
            </a:solidFill>
          </a:ln>
        </p:spPr>
      </p:pic>
      <p:sp>
        <p:nvSpPr>
          <p:cNvPr id="6" name="Rounded Rectangle 5">
            <a:extLst>
              <a:ext uri="{FF2B5EF4-FFF2-40B4-BE49-F238E27FC236}">
                <a16:creationId xmlns:a16="http://schemas.microsoft.com/office/drawing/2014/main" id="{73F84A27-742A-412B-8AD9-9A12EC4AC78E}"/>
              </a:ext>
            </a:extLst>
          </p:cNvPr>
          <p:cNvSpPr/>
          <p:nvPr/>
        </p:nvSpPr>
        <p:spPr>
          <a:xfrm>
            <a:off x="7207177" y="4959774"/>
            <a:ext cx="4321723" cy="646986"/>
          </a:xfrm>
          <a:prstGeom prst="roundRect">
            <a:avLst/>
          </a:prstGeom>
          <a:solidFill>
            <a:srgbClr val="C00000"/>
          </a:solidFill>
          <a:ln>
            <a:noFill/>
          </a:ln>
          <a:effectLst>
            <a:outerShdw blurRad="50800" dist="38100" dir="2700000" algn="tl" rotWithShape="0">
              <a:prstClr val="black">
                <a:alpha val="40000"/>
              </a:prstClr>
            </a:outerShdw>
          </a:effectLst>
        </p:spPr>
        <p:txBody>
          <a:bodyPr wrap="square">
            <a:spAutoFit/>
          </a:bodyPr>
          <a:lstStyle/>
          <a:p>
            <a:pPr algn="ctr"/>
            <a:r>
              <a:rPr lang="en-US" sz="3200" dirty="0">
                <a:solidFill>
                  <a:schemeClr val="bg1"/>
                </a:solidFill>
                <a:latin typeface="Arial" panose="020B0604020202020204" pitchFamily="34" charset="0"/>
                <a:cs typeface="Arial" panose="020B0604020202020204" pitchFamily="34" charset="0"/>
              </a:rPr>
              <a:t>townhall.virginia.gov</a:t>
            </a:r>
          </a:p>
        </p:txBody>
      </p:sp>
      <p:pic>
        <p:nvPicPr>
          <p:cNvPr id="7" name="Picture 6">
            <a:extLst>
              <a:ext uri="{FF2B5EF4-FFF2-40B4-BE49-F238E27FC236}">
                <a16:creationId xmlns:a16="http://schemas.microsoft.com/office/drawing/2014/main" id="{30C5F8B5-C9C5-4849-A72B-653FE27ED51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20048497" flipH="1">
            <a:off x="3108321" y="2019220"/>
            <a:ext cx="2293611" cy="1559993"/>
          </a:xfrm>
          <a:prstGeom prst="rect">
            <a:avLst/>
          </a:prstGeom>
        </p:spPr>
      </p:pic>
      <p:sp>
        <p:nvSpPr>
          <p:cNvPr id="8" name="Rounded Rectangle 8">
            <a:extLst>
              <a:ext uri="{FF2B5EF4-FFF2-40B4-BE49-F238E27FC236}">
                <a16:creationId xmlns:a16="http://schemas.microsoft.com/office/drawing/2014/main" id="{7B1CFF84-0908-4555-82F4-5A9CED526BF3}"/>
              </a:ext>
            </a:extLst>
          </p:cNvPr>
          <p:cNvSpPr/>
          <p:nvPr/>
        </p:nvSpPr>
        <p:spPr>
          <a:xfrm>
            <a:off x="1778162" y="3180925"/>
            <a:ext cx="1273263" cy="248075"/>
          </a:xfrm>
          <a:prstGeom prst="roundRect">
            <a:avLst/>
          </a:prstGeom>
          <a:noFill/>
          <a:ln w="7620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3078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A489D-5B9B-9849-9528-769D25E3C38D}"/>
              </a:ext>
            </a:extLst>
          </p:cNvPr>
          <p:cNvSpPr>
            <a:spLocks noGrp="1"/>
          </p:cNvSpPr>
          <p:nvPr>
            <p:ph type="title"/>
          </p:nvPr>
        </p:nvSpPr>
        <p:spPr>
          <a:xfrm>
            <a:off x="838200" y="365125"/>
            <a:ext cx="10868130" cy="1325563"/>
          </a:xfrm>
        </p:spPr>
        <p:txBody>
          <a:bodyPr>
            <a:normAutofit/>
          </a:bodyPr>
          <a:lstStyle/>
          <a:p>
            <a:r>
              <a:rPr lang="en-US"/>
              <a:t>Solid &amp; Hazardous Waste Permit Fee Increase Amendment</a:t>
            </a:r>
          </a:p>
        </p:txBody>
      </p:sp>
      <p:sp>
        <p:nvSpPr>
          <p:cNvPr id="3" name="Content Placeholder 2">
            <a:extLst>
              <a:ext uri="{FF2B5EF4-FFF2-40B4-BE49-F238E27FC236}">
                <a16:creationId xmlns:a16="http://schemas.microsoft.com/office/drawing/2014/main" id="{F7E57D4A-1901-4E34-7CEE-83AA1A144E32}"/>
              </a:ext>
            </a:extLst>
          </p:cNvPr>
          <p:cNvSpPr>
            <a:spLocks noGrp="1"/>
          </p:cNvSpPr>
          <p:nvPr>
            <p:ph idx="1"/>
          </p:nvPr>
        </p:nvSpPr>
        <p:spPr/>
        <p:txBody>
          <a:bodyPr vert="horz" lIns="91440" tIns="45720" rIns="91440" bIns="45720" rtlCol="0" anchor="t">
            <a:normAutofit/>
          </a:bodyPr>
          <a:lstStyle/>
          <a:p>
            <a:pPr>
              <a:spcAft>
                <a:spcPts val="1200"/>
              </a:spcAft>
            </a:pPr>
            <a:r>
              <a:rPr lang="en-US" sz="2600" dirty="0"/>
              <a:t>Proposes increase to SW permit application fees and all HW fees</a:t>
            </a:r>
          </a:p>
          <a:p>
            <a:pPr>
              <a:spcAft>
                <a:spcPts val="1200"/>
              </a:spcAft>
            </a:pPr>
            <a:r>
              <a:rPr lang="en-US" sz="2600" dirty="0"/>
              <a:t>Fees support DEQ waste permitting and inspection activities</a:t>
            </a:r>
          </a:p>
          <a:p>
            <a:pPr>
              <a:spcAft>
                <a:spcPts val="1200"/>
              </a:spcAft>
            </a:pPr>
            <a:r>
              <a:rPr lang="en-US" sz="2600" b="1" dirty="0">
                <a:solidFill>
                  <a:schemeClr val="accent1"/>
                </a:solidFill>
              </a:rPr>
              <a:t>NOIRA pending Executive Review</a:t>
            </a:r>
          </a:p>
          <a:p>
            <a:pPr>
              <a:spcAft>
                <a:spcPts val="1200"/>
              </a:spcAft>
            </a:pPr>
            <a:r>
              <a:rPr lang="en-US" sz="2600" dirty="0">
                <a:latin typeface="Arial"/>
                <a:cs typeface="Arial"/>
              </a:rPr>
              <a:t>Public comment period to follow</a:t>
            </a:r>
            <a:endParaRPr lang="en-US" sz="2600" dirty="0"/>
          </a:p>
        </p:txBody>
      </p:sp>
      <p:sp>
        <p:nvSpPr>
          <p:cNvPr id="4" name="Footer Placeholder 3">
            <a:extLst>
              <a:ext uri="{FF2B5EF4-FFF2-40B4-BE49-F238E27FC236}">
                <a16:creationId xmlns:a16="http://schemas.microsoft.com/office/drawing/2014/main" id="{176E406F-F9D4-2BDA-7F0F-A85CFA06E0AF}"/>
              </a:ext>
            </a:extLst>
          </p:cNvPr>
          <p:cNvSpPr>
            <a:spLocks noGrp="1"/>
          </p:cNvSpPr>
          <p:nvPr>
            <p:ph type="ftr" sz="quarter" idx="11"/>
          </p:nvPr>
        </p:nvSpPr>
        <p:spPr/>
        <p:txBody>
          <a:bodyPr/>
          <a:lstStyle/>
          <a:p>
            <a:pPr algn="l"/>
            <a:fld id="{61C9B584-852F-4056-BF30-ABA66A23FD41}" type="slidenum">
              <a:rPr lang="en-US" smtClean="0"/>
              <a:t>24</a:t>
            </a:fld>
            <a:r>
              <a:rPr lang="en-US"/>
              <a:t>					</a:t>
            </a:r>
            <a:endParaRPr lang="en-US">
              <a:solidFill>
                <a:srgbClr val="256EAB"/>
              </a:solidFill>
            </a:endParaRPr>
          </a:p>
        </p:txBody>
      </p:sp>
      <p:graphicFrame>
        <p:nvGraphicFramePr>
          <p:cNvPr id="10" name="Diagram 9">
            <a:extLst>
              <a:ext uri="{FF2B5EF4-FFF2-40B4-BE49-F238E27FC236}">
                <a16:creationId xmlns:a16="http://schemas.microsoft.com/office/drawing/2014/main" id="{96FD9360-77E8-B0E0-9AD3-D4DB2ADC97EF}"/>
              </a:ext>
            </a:extLst>
          </p:cNvPr>
          <p:cNvGraphicFramePr/>
          <p:nvPr>
            <p:extLst>
              <p:ext uri="{D42A27DB-BD31-4B8C-83A1-F6EECF244321}">
                <p14:modId xmlns:p14="http://schemas.microsoft.com/office/powerpoint/2010/main" val="2039448959"/>
              </p:ext>
            </p:extLst>
          </p:nvPr>
        </p:nvGraphicFramePr>
        <p:xfrm>
          <a:off x="179165" y="5569551"/>
          <a:ext cx="11833670" cy="5168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1310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F6B08-4A40-62CF-43A8-C9A978D48A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56A0EE-ED3B-C215-2D2C-A6098EB0CE45}"/>
              </a:ext>
            </a:extLst>
          </p:cNvPr>
          <p:cNvSpPr>
            <a:spLocks noGrp="1"/>
          </p:cNvSpPr>
          <p:nvPr>
            <p:ph type="title"/>
          </p:nvPr>
        </p:nvSpPr>
        <p:spPr>
          <a:xfrm>
            <a:off x="4780436" y="365125"/>
            <a:ext cx="6573364" cy="1325563"/>
          </a:xfrm>
        </p:spPr>
        <p:txBody>
          <a:bodyPr/>
          <a:lstStyle/>
          <a:p>
            <a:pPr algn="ctr"/>
            <a:r>
              <a:rPr lang="en-US" dirty="0"/>
              <a:t>Waste Management Facility Operator (WMFO) Regulations</a:t>
            </a:r>
          </a:p>
        </p:txBody>
      </p:sp>
      <p:sp>
        <p:nvSpPr>
          <p:cNvPr id="3" name="Content Placeholder 2">
            <a:extLst>
              <a:ext uri="{FF2B5EF4-FFF2-40B4-BE49-F238E27FC236}">
                <a16:creationId xmlns:a16="http://schemas.microsoft.com/office/drawing/2014/main" id="{F481B484-B1E2-C23C-5D15-2342977B0D9B}"/>
              </a:ext>
            </a:extLst>
          </p:cNvPr>
          <p:cNvSpPr>
            <a:spLocks noGrp="1"/>
          </p:cNvSpPr>
          <p:nvPr>
            <p:ph idx="1"/>
          </p:nvPr>
        </p:nvSpPr>
        <p:spPr>
          <a:xfrm>
            <a:off x="838198" y="2133600"/>
            <a:ext cx="10759069" cy="4121420"/>
          </a:xfrm>
        </p:spPr>
        <p:txBody>
          <a:bodyPr>
            <a:normAutofit/>
          </a:bodyPr>
          <a:lstStyle/>
          <a:p>
            <a:pPr marL="0" indent="0">
              <a:spcBef>
                <a:spcPts val="1200"/>
              </a:spcBef>
              <a:buNone/>
            </a:pPr>
            <a:r>
              <a:rPr lang="en-US" sz="2600" b="1" dirty="0"/>
              <a:t>Regulatory Reduction Amendment – </a:t>
            </a:r>
            <a:r>
              <a:rPr lang="en-US" sz="2600" b="1" dirty="0">
                <a:solidFill>
                  <a:schemeClr val="accent1"/>
                </a:solidFill>
              </a:rPr>
              <a:t>Effective 7/1/25</a:t>
            </a:r>
          </a:p>
          <a:p>
            <a:pPr>
              <a:spcBef>
                <a:spcPts val="1200"/>
              </a:spcBef>
            </a:pPr>
            <a:r>
              <a:rPr lang="en-US" sz="2400" dirty="0"/>
              <a:t>Reduced operational experience requirement from 1 year to 6 months</a:t>
            </a:r>
          </a:p>
          <a:p>
            <a:pPr>
              <a:spcBef>
                <a:spcPts val="1200"/>
              </a:spcBef>
            </a:pPr>
            <a:r>
              <a:rPr lang="en-US" sz="2400" dirty="0"/>
              <a:t>Reduced education requirement for license renewal from 8 hours to 6 hours</a:t>
            </a:r>
          </a:p>
          <a:p>
            <a:pPr>
              <a:spcBef>
                <a:spcPts val="1200"/>
              </a:spcBef>
            </a:pPr>
            <a:r>
              <a:rPr lang="en-US" sz="2400" dirty="0"/>
              <a:t>Clarified license requirements for:</a:t>
            </a:r>
          </a:p>
          <a:p>
            <a:pPr lvl="1">
              <a:spcBef>
                <a:spcPts val="1200"/>
              </a:spcBef>
            </a:pPr>
            <a:r>
              <a:rPr lang="en-US" sz="2400" dirty="0"/>
              <a:t>Surface Impoundments (Class I)</a:t>
            </a:r>
          </a:p>
          <a:p>
            <a:pPr lvl="1">
              <a:spcBef>
                <a:spcPts val="1200"/>
              </a:spcBef>
            </a:pPr>
            <a:r>
              <a:rPr lang="en-US" sz="2400" dirty="0"/>
              <a:t>Regulated Medical Waste (Class III)</a:t>
            </a:r>
            <a:endParaRPr lang="en-US" sz="2600" dirty="0"/>
          </a:p>
          <a:p>
            <a:pPr lvl="1">
              <a:spcBef>
                <a:spcPts val="1200"/>
              </a:spcBef>
            </a:pPr>
            <a:endParaRPr lang="en-US" dirty="0"/>
          </a:p>
        </p:txBody>
      </p:sp>
      <p:sp>
        <p:nvSpPr>
          <p:cNvPr id="4" name="Footer Placeholder 3">
            <a:extLst>
              <a:ext uri="{FF2B5EF4-FFF2-40B4-BE49-F238E27FC236}">
                <a16:creationId xmlns:a16="http://schemas.microsoft.com/office/drawing/2014/main" id="{9451873A-41B1-083D-C8C5-3608C7224DA3}"/>
              </a:ext>
            </a:extLst>
          </p:cNvPr>
          <p:cNvSpPr>
            <a:spLocks noGrp="1"/>
          </p:cNvSpPr>
          <p:nvPr>
            <p:ph type="ftr" sz="quarter" idx="11"/>
          </p:nvPr>
        </p:nvSpPr>
        <p:spPr/>
        <p:txBody>
          <a:bodyPr/>
          <a:lstStyle/>
          <a:p>
            <a:pPr algn="l"/>
            <a:fld id="{61C9B584-852F-4056-BF30-ABA66A23FD41}" type="slidenum">
              <a:rPr lang="en-US" smtClean="0"/>
              <a:t>25</a:t>
            </a:fld>
            <a:r>
              <a:rPr lang="en-US" dirty="0"/>
              <a:t>					</a:t>
            </a:r>
            <a:endParaRPr lang="en-US" dirty="0">
              <a:solidFill>
                <a:srgbClr val="256EAB"/>
              </a:solidFill>
            </a:endParaRPr>
          </a:p>
        </p:txBody>
      </p:sp>
      <p:pic>
        <p:nvPicPr>
          <p:cNvPr id="1026" name="Picture 2" descr="Clearfield MMG: Waste Management Solutions">
            <a:extLst>
              <a:ext uri="{FF2B5EF4-FFF2-40B4-BE49-F238E27FC236}">
                <a16:creationId xmlns:a16="http://schemas.microsoft.com/office/drawing/2014/main" id="{A537A186-64BA-BBA4-D07F-FCCD6C647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236" y="365125"/>
            <a:ext cx="4228960" cy="13149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E0E6C6CE-2DC8-5C4C-A013-C730D7D3F787}"/>
              </a:ext>
            </a:extLst>
          </p:cNvPr>
          <p:cNvGraphicFramePr/>
          <p:nvPr>
            <p:extLst>
              <p:ext uri="{D42A27DB-BD31-4B8C-83A1-F6EECF244321}">
                <p14:modId xmlns:p14="http://schemas.microsoft.com/office/powerpoint/2010/main" val="3028403814"/>
              </p:ext>
            </p:extLst>
          </p:nvPr>
        </p:nvGraphicFramePr>
        <p:xfrm>
          <a:off x="179165" y="5556986"/>
          <a:ext cx="11833670" cy="5168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12909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8DB257-FA2D-BD64-A6F0-A1A179D4AB68}"/>
              </a:ext>
            </a:extLst>
          </p:cNvPr>
          <p:cNvSpPr>
            <a:spLocks noGrp="1"/>
          </p:cNvSpPr>
          <p:nvPr>
            <p:ph idx="1"/>
          </p:nvPr>
        </p:nvSpPr>
        <p:spPr>
          <a:xfrm>
            <a:off x="838199" y="2108200"/>
            <a:ext cx="10515600" cy="4013820"/>
          </a:xfrm>
        </p:spPr>
        <p:txBody>
          <a:bodyPr>
            <a:normAutofit/>
          </a:bodyPr>
          <a:lstStyle/>
          <a:p>
            <a:pPr marL="0" indent="0">
              <a:spcBef>
                <a:spcPts val="1200"/>
              </a:spcBef>
              <a:buNone/>
            </a:pPr>
            <a:r>
              <a:rPr lang="en-US" sz="2600" b="1" dirty="0"/>
              <a:t>Fee Amendment – </a:t>
            </a:r>
            <a:r>
              <a:rPr lang="en-US" sz="2600" b="1" dirty="0">
                <a:solidFill>
                  <a:schemeClr val="accent1"/>
                </a:solidFill>
              </a:rPr>
              <a:t>Effective 8/1/25</a:t>
            </a:r>
          </a:p>
          <a:p>
            <a:pPr>
              <a:spcBef>
                <a:spcPts val="1200"/>
              </a:spcBef>
            </a:pPr>
            <a:r>
              <a:rPr lang="en-US" sz="2600" dirty="0"/>
              <a:t>$85 License application fee</a:t>
            </a:r>
          </a:p>
          <a:p>
            <a:pPr>
              <a:spcBef>
                <a:spcPts val="1200"/>
              </a:spcBef>
            </a:pPr>
            <a:r>
              <a:rPr lang="en-US" sz="2600" dirty="0"/>
              <a:t>$60 License renewal fee</a:t>
            </a:r>
          </a:p>
          <a:p>
            <a:pPr>
              <a:spcBef>
                <a:spcPts val="1200"/>
              </a:spcBef>
            </a:pPr>
            <a:r>
              <a:rPr lang="en-US" sz="2600" dirty="0"/>
              <a:t>$100 Late license renewal fee</a:t>
            </a:r>
          </a:p>
          <a:p>
            <a:pPr>
              <a:spcBef>
                <a:spcPts val="1200"/>
              </a:spcBef>
            </a:pPr>
            <a:r>
              <a:rPr lang="en-US" sz="2600" dirty="0"/>
              <a:t>$200 License reinstatement fee</a:t>
            </a:r>
            <a:endParaRPr lang="en-US" dirty="0"/>
          </a:p>
          <a:p>
            <a:pPr>
              <a:spcBef>
                <a:spcPts val="1200"/>
              </a:spcBef>
            </a:pPr>
            <a:endParaRPr lang="en-US" dirty="0"/>
          </a:p>
          <a:p>
            <a:pPr lvl="1">
              <a:spcBef>
                <a:spcPts val="1200"/>
              </a:spcBef>
            </a:pPr>
            <a:endParaRPr lang="en-US" dirty="0"/>
          </a:p>
        </p:txBody>
      </p:sp>
      <p:sp>
        <p:nvSpPr>
          <p:cNvPr id="4" name="Footer Placeholder 3">
            <a:extLst>
              <a:ext uri="{FF2B5EF4-FFF2-40B4-BE49-F238E27FC236}">
                <a16:creationId xmlns:a16="http://schemas.microsoft.com/office/drawing/2014/main" id="{F505C059-4EE7-A90E-C047-529B78D6841A}"/>
              </a:ext>
            </a:extLst>
          </p:cNvPr>
          <p:cNvSpPr>
            <a:spLocks noGrp="1"/>
          </p:cNvSpPr>
          <p:nvPr>
            <p:ph type="ftr" sz="quarter" idx="11"/>
          </p:nvPr>
        </p:nvSpPr>
        <p:spPr/>
        <p:txBody>
          <a:bodyPr/>
          <a:lstStyle/>
          <a:p>
            <a:pPr algn="l"/>
            <a:fld id="{61C9B584-852F-4056-BF30-ABA66A23FD41}" type="slidenum">
              <a:rPr lang="en-US" smtClean="0"/>
              <a:t>26</a:t>
            </a:fld>
            <a:r>
              <a:rPr lang="en-US"/>
              <a:t>					</a:t>
            </a:r>
            <a:endParaRPr lang="en-US">
              <a:solidFill>
                <a:srgbClr val="256EAB"/>
              </a:solidFill>
            </a:endParaRPr>
          </a:p>
        </p:txBody>
      </p:sp>
      <p:sp>
        <p:nvSpPr>
          <p:cNvPr id="11" name="Title 1">
            <a:extLst>
              <a:ext uri="{FF2B5EF4-FFF2-40B4-BE49-F238E27FC236}">
                <a16:creationId xmlns:a16="http://schemas.microsoft.com/office/drawing/2014/main" id="{6C94E089-2416-930A-EEC0-E14212E6E27C}"/>
              </a:ext>
            </a:extLst>
          </p:cNvPr>
          <p:cNvSpPr>
            <a:spLocks noGrp="1"/>
          </p:cNvSpPr>
          <p:nvPr>
            <p:ph type="title"/>
          </p:nvPr>
        </p:nvSpPr>
        <p:spPr>
          <a:xfrm>
            <a:off x="4780436" y="365125"/>
            <a:ext cx="6573364" cy="1325563"/>
          </a:xfrm>
        </p:spPr>
        <p:txBody>
          <a:bodyPr/>
          <a:lstStyle/>
          <a:p>
            <a:pPr algn="ctr"/>
            <a:r>
              <a:rPr lang="en-US" dirty="0"/>
              <a:t>Waste Management Facility Operator (WMFO) Regulations</a:t>
            </a:r>
          </a:p>
        </p:txBody>
      </p:sp>
      <p:graphicFrame>
        <p:nvGraphicFramePr>
          <p:cNvPr id="5" name="Diagram 4">
            <a:extLst>
              <a:ext uri="{FF2B5EF4-FFF2-40B4-BE49-F238E27FC236}">
                <a16:creationId xmlns:a16="http://schemas.microsoft.com/office/drawing/2014/main" id="{8847216C-756E-831A-3483-CA106B4EA9C0}"/>
              </a:ext>
            </a:extLst>
          </p:cNvPr>
          <p:cNvGraphicFramePr/>
          <p:nvPr>
            <p:extLst>
              <p:ext uri="{D42A27DB-BD31-4B8C-83A1-F6EECF244321}">
                <p14:modId xmlns:p14="http://schemas.microsoft.com/office/powerpoint/2010/main" val="1454803585"/>
              </p:ext>
            </p:extLst>
          </p:nvPr>
        </p:nvGraphicFramePr>
        <p:xfrm>
          <a:off x="179165" y="5555413"/>
          <a:ext cx="11833670" cy="5168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2" descr="Clearfield MMG: Waste Management Solutions">
            <a:extLst>
              <a:ext uri="{FF2B5EF4-FFF2-40B4-BE49-F238E27FC236}">
                <a16:creationId xmlns:a16="http://schemas.microsoft.com/office/drawing/2014/main" id="{C7CAA5C9-1EF8-C39C-5083-4488462CBE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0236" y="365125"/>
            <a:ext cx="4228960" cy="131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918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535D7-AF71-7DD1-7E5D-39C478CA68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09513D-E772-1AEA-200F-B970160AFE4A}"/>
              </a:ext>
            </a:extLst>
          </p:cNvPr>
          <p:cNvSpPr>
            <a:spLocks noGrp="1"/>
          </p:cNvSpPr>
          <p:nvPr>
            <p:ph type="title"/>
          </p:nvPr>
        </p:nvSpPr>
        <p:spPr/>
        <p:txBody>
          <a:bodyPr>
            <a:normAutofit/>
          </a:bodyPr>
          <a:lstStyle/>
          <a:p>
            <a:r>
              <a:rPr lang="en-US" sz="3000" b="1" dirty="0"/>
              <a:t>Solid Waste Permitting Activities</a:t>
            </a:r>
            <a:endParaRPr lang="en-US" sz="3000" dirty="0"/>
          </a:p>
        </p:txBody>
      </p:sp>
      <p:graphicFrame>
        <p:nvGraphicFramePr>
          <p:cNvPr id="7" name="Content Placeholder 6">
            <a:extLst>
              <a:ext uri="{FF2B5EF4-FFF2-40B4-BE49-F238E27FC236}">
                <a16:creationId xmlns:a16="http://schemas.microsoft.com/office/drawing/2014/main" id="{ADCF622E-D9E7-D727-C543-AE496DD50CB1}"/>
              </a:ext>
            </a:extLst>
          </p:cNvPr>
          <p:cNvGraphicFramePr>
            <a:graphicFrameLocks noGrp="1"/>
          </p:cNvGraphicFramePr>
          <p:nvPr>
            <p:ph sz="half" idx="1"/>
            <p:extLst>
              <p:ext uri="{D42A27DB-BD31-4B8C-83A1-F6EECF244321}">
                <p14:modId xmlns:p14="http://schemas.microsoft.com/office/powerpoint/2010/main" val="2222104934"/>
              </p:ext>
            </p:extLst>
          </p:nvPr>
        </p:nvGraphicFramePr>
        <p:xfrm>
          <a:off x="838200" y="1492624"/>
          <a:ext cx="10515600" cy="50964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86483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t>Current Solid Waste Permits</a:t>
            </a:r>
          </a:p>
        </p:txBody>
      </p:sp>
      <p:graphicFrame>
        <p:nvGraphicFramePr>
          <p:cNvPr id="18" name="Content Placeholder 17"/>
          <p:cNvGraphicFramePr>
            <a:graphicFrameLocks noGrp="1"/>
          </p:cNvGraphicFramePr>
          <p:nvPr>
            <p:ph sz="half" idx="1"/>
            <p:extLst>
              <p:ext uri="{D42A27DB-BD31-4B8C-83A1-F6EECF244321}">
                <p14:modId xmlns:p14="http://schemas.microsoft.com/office/powerpoint/2010/main" val="275246356"/>
              </p:ext>
            </p:extLst>
          </p:nvPr>
        </p:nvGraphicFramePr>
        <p:xfrm>
          <a:off x="469210" y="1421756"/>
          <a:ext cx="5539704" cy="4314401"/>
        </p:xfrm>
        <a:graphic>
          <a:graphicData uri="http://schemas.openxmlformats.org/drawingml/2006/table">
            <a:tbl>
              <a:tblPr firstRow="1" bandRow="1">
                <a:tableStyleId>{5C22544A-7EE6-4342-B048-85BDC9FD1C3A}</a:tableStyleId>
              </a:tblPr>
              <a:tblGrid>
                <a:gridCol w="3438760">
                  <a:extLst>
                    <a:ext uri="{9D8B030D-6E8A-4147-A177-3AD203B41FA5}">
                      <a16:colId xmlns:a16="http://schemas.microsoft.com/office/drawing/2014/main" val="1087978557"/>
                    </a:ext>
                  </a:extLst>
                </a:gridCol>
                <a:gridCol w="1023257">
                  <a:extLst>
                    <a:ext uri="{9D8B030D-6E8A-4147-A177-3AD203B41FA5}">
                      <a16:colId xmlns:a16="http://schemas.microsoft.com/office/drawing/2014/main" val="2251963796"/>
                    </a:ext>
                  </a:extLst>
                </a:gridCol>
                <a:gridCol w="1077687">
                  <a:extLst>
                    <a:ext uri="{9D8B030D-6E8A-4147-A177-3AD203B41FA5}">
                      <a16:colId xmlns:a16="http://schemas.microsoft.com/office/drawing/2014/main" val="952458975"/>
                    </a:ext>
                  </a:extLst>
                </a:gridCol>
              </a:tblGrid>
              <a:tr h="707361">
                <a:tc>
                  <a:txBody>
                    <a:bodyPr/>
                    <a:lstStyle/>
                    <a:p>
                      <a:pPr algn="l"/>
                      <a:r>
                        <a:rPr lang="en-US" sz="1800" dirty="0">
                          <a:latin typeface="Arial" panose="020B0604020202020204" pitchFamily="34" charset="0"/>
                          <a:cs typeface="Arial" panose="020B0604020202020204" pitchFamily="34" charset="0"/>
                        </a:rPr>
                        <a:t>Facility</a:t>
                      </a:r>
                      <a:r>
                        <a:rPr lang="en-US" sz="1800" baseline="0" dirty="0">
                          <a:latin typeface="Arial" panose="020B0604020202020204" pitchFamily="34" charset="0"/>
                          <a:cs typeface="Arial" panose="020B0604020202020204" pitchFamily="34" charset="0"/>
                        </a:rPr>
                        <a:t> Type </a:t>
                      </a:r>
                      <a:endParaRPr lang="en-US" sz="1800" dirty="0">
                        <a:latin typeface="Arial" panose="020B0604020202020204" pitchFamily="34" charset="0"/>
                        <a:cs typeface="Arial" panose="020B0604020202020204" pitchFamily="34" charset="0"/>
                      </a:endParaRPr>
                    </a:p>
                  </a:txBody>
                  <a:tcPr marL="87989" marR="87989" anchor="b"/>
                </a:tc>
                <a:tc>
                  <a:txBody>
                    <a:bodyPr/>
                    <a:lstStyle/>
                    <a:p>
                      <a:pPr algn="ctr"/>
                      <a:r>
                        <a:rPr lang="en-US" sz="1800" dirty="0">
                          <a:latin typeface="Arial" panose="020B0604020202020204" pitchFamily="34" charset="0"/>
                          <a:cs typeface="Arial" panose="020B0604020202020204" pitchFamily="34" charset="0"/>
                        </a:rPr>
                        <a:t>Active</a:t>
                      </a:r>
                    </a:p>
                  </a:txBody>
                  <a:tcPr marL="87989" marR="87989" anchor="b"/>
                </a:tc>
                <a:tc>
                  <a:txBody>
                    <a:bodyPr/>
                    <a:lstStyle/>
                    <a:p>
                      <a:pPr algn="ctr"/>
                      <a:r>
                        <a:rPr lang="en-US" sz="1800" dirty="0">
                          <a:latin typeface="Arial" panose="020B0604020202020204" pitchFamily="34" charset="0"/>
                          <a:cs typeface="Arial" panose="020B0604020202020204" pitchFamily="34" charset="0"/>
                        </a:rPr>
                        <a:t>Post-Closure </a:t>
                      </a:r>
                    </a:p>
                  </a:txBody>
                  <a:tcPr marL="87989" marR="87989" anchor="b"/>
                </a:tc>
                <a:extLst>
                  <a:ext uri="{0D108BD9-81ED-4DB2-BD59-A6C34878D82A}">
                    <a16:rowId xmlns:a16="http://schemas.microsoft.com/office/drawing/2014/main" val="4221095345"/>
                  </a:ext>
                </a:extLst>
              </a:tr>
              <a:tr h="360704">
                <a:tc>
                  <a:txBody>
                    <a:bodyPr/>
                    <a:lstStyle/>
                    <a:p>
                      <a:pPr algn="l" fontAlgn="ctr"/>
                      <a:r>
                        <a:rPr lang="en-US" sz="1800" u="none" strike="noStrike" dirty="0">
                          <a:effectLst/>
                          <a:latin typeface="Arial" panose="020B0604020202020204" pitchFamily="34" charset="0"/>
                          <a:cs typeface="Arial" panose="020B0604020202020204" pitchFamily="34" charset="0"/>
                        </a:rPr>
                        <a:t>Sanitary Landfill</a:t>
                      </a:r>
                      <a:endParaRPr lang="en-US" sz="1800" b="0" i="0" u="none" strike="noStrike" dirty="0">
                        <a:effectLst/>
                        <a:latin typeface="Arial" panose="020B0604020202020204" pitchFamily="34" charset="0"/>
                        <a:cs typeface="Arial" panose="020B0604020202020204" pitchFamily="34" charset="0"/>
                      </a:endParaRPr>
                    </a:p>
                  </a:txBody>
                  <a:tcPr marL="9166" marR="9166" marT="9525" marB="0" anchor="ctr"/>
                </a:tc>
                <a:tc>
                  <a:txBody>
                    <a:bodyPr/>
                    <a:lstStyle/>
                    <a:p>
                      <a:pPr algn="ctr" fontAlgn="ctr"/>
                      <a:r>
                        <a:rPr lang="en-US" sz="1800" b="0" i="0" u="none" strike="noStrike" dirty="0">
                          <a:solidFill>
                            <a:schemeClr val="tx1"/>
                          </a:solidFill>
                          <a:effectLst/>
                          <a:latin typeface="Arial" panose="020B0604020202020204" pitchFamily="34" charset="0"/>
                          <a:cs typeface="Arial" panose="020B0604020202020204" pitchFamily="34" charset="0"/>
                        </a:rPr>
                        <a:t>46</a:t>
                      </a:r>
                    </a:p>
                  </a:txBody>
                  <a:tcPr marL="9166" marR="9166" marT="9525" marB="0" anchor="ctr"/>
                </a:tc>
                <a:tc>
                  <a:txBody>
                    <a:bodyPr/>
                    <a:lstStyle/>
                    <a:p>
                      <a:pPr algn="ctr" fontAlgn="ctr"/>
                      <a:r>
                        <a:rPr lang="en-US" sz="1800" b="0" i="0" u="none" strike="noStrike" dirty="0">
                          <a:solidFill>
                            <a:schemeClr val="tx1"/>
                          </a:solidFill>
                          <a:effectLst/>
                          <a:latin typeface="Arial" panose="020B0604020202020204" pitchFamily="34" charset="0"/>
                          <a:cs typeface="Arial" panose="020B0604020202020204" pitchFamily="34" charset="0"/>
                        </a:rPr>
                        <a:t>89</a:t>
                      </a:r>
                    </a:p>
                  </a:txBody>
                  <a:tcPr marL="9166" marR="9166" marT="9525" marB="0" anchor="ctr"/>
                </a:tc>
                <a:extLst>
                  <a:ext uri="{0D108BD9-81ED-4DB2-BD59-A6C34878D82A}">
                    <a16:rowId xmlns:a16="http://schemas.microsoft.com/office/drawing/2014/main" val="1647220153"/>
                  </a:ext>
                </a:extLst>
              </a:tr>
              <a:tr h="360704">
                <a:tc>
                  <a:txBody>
                    <a:bodyPr/>
                    <a:lstStyle/>
                    <a:p>
                      <a:pPr algn="l" fontAlgn="ctr"/>
                      <a:r>
                        <a:rPr lang="en-US" sz="1800" u="none" strike="noStrike" dirty="0">
                          <a:effectLst/>
                          <a:latin typeface="Arial" panose="020B0604020202020204" pitchFamily="34" charset="0"/>
                          <a:cs typeface="Arial" panose="020B0604020202020204" pitchFamily="34" charset="0"/>
                        </a:rPr>
                        <a:t>CDD Landfill</a:t>
                      </a:r>
                      <a:endParaRPr lang="en-US" sz="1800" b="0" i="0" u="none" strike="noStrike" dirty="0">
                        <a:effectLst/>
                        <a:latin typeface="Arial" panose="020B0604020202020204" pitchFamily="34" charset="0"/>
                        <a:cs typeface="Arial" panose="020B0604020202020204" pitchFamily="34" charset="0"/>
                      </a:endParaRPr>
                    </a:p>
                  </a:txBody>
                  <a:tcPr marL="9166" marR="9166" marT="9525" marB="0" anchor="ctr"/>
                </a:tc>
                <a:tc>
                  <a:txBody>
                    <a:bodyPr/>
                    <a:lstStyle/>
                    <a:p>
                      <a:pPr algn="ctr" fontAlgn="ctr"/>
                      <a:r>
                        <a:rPr lang="en-US" sz="1800" b="0" i="0" u="none" strike="noStrike" dirty="0">
                          <a:effectLst/>
                          <a:latin typeface="Arial" panose="020B0604020202020204" pitchFamily="34" charset="0"/>
                          <a:cs typeface="Arial" panose="020B0604020202020204" pitchFamily="34" charset="0"/>
                        </a:rPr>
                        <a:t>14</a:t>
                      </a:r>
                    </a:p>
                  </a:txBody>
                  <a:tcPr marL="9166" marR="9166" marT="9525" marB="0" anchor="ctr"/>
                </a:tc>
                <a:tc>
                  <a:txBody>
                    <a:bodyPr/>
                    <a:lstStyle/>
                    <a:p>
                      <a:pPr algn="ctr" fontAlgn="ctr"/>
                      <a:r>
                        <a:rPr lang="en-US" sz="1800" u="none" strike="noStrike" dirty="0">
                          <a:effectLst/>
                          <a:latin typeface="Arial" panose="020B0604020202020204" pitchFamily="34" charset="0"/>
                          <a:cs typeface="Arial" panose="020B0604020202020204" pitchFamily="34" charset="0"/>
                        </a:rPr>
                        <a:t>10</a:t>
                      </a:r>
                    </a:p>
                  </a:txBody>
                  <a:tcPr marL="9166" marR="9166" marT="9525" marB="0" anchor="ctr"/>
                </a:tc>
                <a:extLst>
                  <a:ext uri="{0D108BD9-81ED-4DB2-BD59-A6C34878D82A}">
                    <a16:rowId xmlns:a16="http://schemas.microsoft.com/office/drawing/2014/main" val="2285315474"/>
                  </a:ext>
                </a:extLst>
              </a:tr>
              <a:tr h="360704">
                <a:tc>
                  <a:txBody>
                    <a:bodyPr/>
                    <a:lstStyle/>
                    <a:p>
                      <a:pPr algn="l" fontAlgn="ctr"/>
                      <a:r>
                        <a:rPr lang="en-US" sz="1800" u="none" strike="noStrike" dirty="0">
                          <a:effectLst/>
                          <a:latin typeface="Arial" panose="020B0604020202020204" pitchFamily="34" charset="0"/>
                          <a:cs typeface="Arial" panose="020B0604020202020204" pitchFamily="34" charset="0"/>
                        </a:rPr>
                        <a:t>Industrial Landfill</a:t>
                      </a:r>
                      <a:endParaRPr lang="en-US" sz="1800" b="0" i="0" u="none" strike="noStrike" dirty="0">
                        <a:effectLst/>
                        <a:latin typeface="Arial" panose="020B0604020202020204" pitchFamily="34" charset="0"/>
                        <a:cs typeface="Arial" panose="020B0604020202020204" pitchFamily="34" charset="0"/>
                      </a:endParaRPr>
                    </a:p>
                  </a:txBody>
                  <a:tcPr marL="9166" marR="9166" marT="9525" marB="0" anchor="ctr"/>
                </a:tc>
                <a:tc>
                  <a:txBody>
                    <a:bodyPr/>
                    <a:lstStyle/>
                    <a:p>
                      <a:pPr algn="ctr" fontAlgn="ctr"/>
                      <a:r>
                        <a:rPr lang="en-US" sz="1800" b="0" i="0" u="none" strike="noStrike" dirty="0">
                          <a:solidFill>
                            <a:schemeClr val="tx1"/>
                          </a:solidFill>
                          <a:effectLst/>
                          <a:latin typeface="Arial" panose="020B0604020202020204" pitchFamily="34" charset="0"/>
                          <a:cs typeface="Arial" panose="020B0604020202020204" pitchFamily="34" charset="0"/>
                        </a:rPr>
                        <a:t>22</a:t>
                      </a:r>
                    </a:p>
                  </a:txBody>
                  <a:tcPr marL="9166" marR="9166" marT="9525" marB="0" anchor="ctr"/>
                </a:tc>
                <a:tc>
                  <a:txBody>
                    <a:bodyPr/>
                    <a:lstStyle/>
                    <a:p>
                      <a:pPr algn="ctr" fontAlgn="ctr"/>
                      <a:r>
                        <a:rPr lang="en-US" sz="1800" b="0" i="0" u="none" strike="noStrike" dirty="0">
                          <a:solidFill>
                            <a:schemeClr val="tx1"/>
                          </a:solidFill>
                          <a:effectLst/>
                          <a:latin typeface="Arial" panose="020B0604020202020204" pitchFamily="34" charset="0"/>
                          <a:cs typeface="Arial" panose="020B0604020202020204" pitchFamily="34" charset="0"/>
                        </a:rPr>
                        <a:t>7</a:t>
                      </a:r>
                    </a:p>
                  </a:txBody>
                  <a:tcPr marL="9166" marR="9166" marT="9525" marB="0" anchor="ctr"/>
                </a:tc>
                <a:extLst>
                  <a:ext uri="{0D108BD9-81ED-4DB2-BD59-A6C34878D82A}">
                    <a16:rowId xmlns:a16="http://schemas.microsoft.com/office/drawing/2014/main" val="4162940255"/>
                  </a:ext>
                </a:extLst>
              </a:tr>
              <a:tr h="360704">
                <a:tc>
                  <a:txBody>
                    <a:bodyPr/>
                    <a:lstStyle/>
                    <a:p>
                      <a:pPr algn="l" fontAlgn="ctr"/>
                      <a:r>
                        <a:rPr lang="en-US" sz="1800" u="none" strike="noStrike" dirty="0">
                          <a:effectLst/>
                          <a:latin typeface="Arial" panose="020B0604020202020204" pitchFamily="34" charset="0"/>
                          <a:cs typeface="Arial" panose="020B0604020202020204" pitchFamily="34" charset="0"/>
                        </a:rPr>
                        <a:t>Transfer Station</a:t>
                      </a:r>
                      <a:endParaRPr lang="en-US" sz="1800" b="0" i="0" u="none" strike="noStrike" dirty="0">
                        <a:effectLst/>
                        <a:latin typeface="Arial" panose="020B0604020202020204" pitchFamily="34" charset="0"/>
                        <a:cs typeface="Arial" panose="020B0604020202020204" pitchFamily="34" charset="0"/>
                      </a:endParaRPr>
                    </a:p>
                  </a:txBody>
                  <a:tcPr marL="9166" marR="9166" marT="9525" marB="0" anchor="ctr"/>
                </a:tc>
                <a:tc>
                  <a:txBody>
                    <a:bodyPr/>
                    <a:lstStyle/>
                    <a:p>
                      <a:pPr algn="ctr" fontAlgn="ctr"/>
                      <a:r>
                        <a:rPr lang="en-US" sz="1800" b="0" i="0" u="none" strike="noStrike" dirty="0">
                          <a:solidFill>
                            <a:schemeClr val="tx1"/>
                          </a:solidFill>
                          <a:effectLst/>
                          <a:latin typeface="Arial" panose="020B0604020202020204" pitchFamily="34" charset="0"/>
                          <a:cs typeface="Arial" panose="020B0604020202020204" pitchFamily="34" charset="0"/>
                        </a:rPr>
                        <a:t>58</a:t>
                      </a:r>
                    </a:p>
                  </a:txBody>
                  <a:tcPr marL="9166" marR="9166" marT="9525" marB="0" anchor="ctr"/>
                </a:tc>
                <a:tc rowSpan="7">
                  <a:txBody>
                    <a:bodyPr/>
                    <a:lstStyle/>
                    <a:p>
                      <a:pPr algn="ctr" fontAlgn="ctr"/>
                      <a:endParaRPr lang="en-US" sz="1800" b="0" i="0" u="none" strike="noStrike" dirty="0">
                        <a:solidFill>
                          <a:schemeClr val="tx1"/>
                        </a:solidFill>
                        <a:effectLst/>
                        <a:latin typeface="Arial" panose="020B0604020202020204" pitchFamily="34" charset="0"/>
                        <a:cs typeface="Arial" panose="020B0604020202020204" pitchFamily="34" charset="0"/>
                      </a:endParaRPr>
                    </a:p>
                  </a:txBody>
                  <a:tcPr marL="9166" marR="9166" marT="9525" marB="0" anchor="ctr">
                    <a:solidFill>
                      <a:schemeClr val="bg1"/>
                    </a:solidFill>
                  </a:tcPr>
                </a:tc>
                <a:extLst>
                  <a:ext uri="{0D108BD9-81ED-4DB2-BD59-A6C34878D82A}">
                    <a16:rowId xmlns:a16="http://schemas.microsoft.com/office/drawing/2014/main" val="3527519961"/>
                  </a:ext>
                </a:extLst>
              </a:tr>
              <a:tr h="360704">
                <a:tc>
                  <a:txBody>
                    <a:bodyPr/>
                    <a:lstStyle/>
                    <a:p>
                      <a:pPr algn="l" fontAlgn="ctr"/>
                      <a:r>
                        <a:rPr lang="en-US" sz="1800" u="none" strike="noStrike" dirty="0">
                          <a:effectLst/>
                          <a:latin typeface="Arial" panose="020B0604020202020204" pitchFamily="34" charset="0"/>
                          <a:cs typeface="Arial" panose="020B0604020202020204" pitchFamily="34" charset="0"/>
                        </a:rPr>
                        <a:t>Material Recovery Facility</a:t>
                      </a:r>
                      <a:endParaRPr lang="en-US" sz="1800" b="0" i="0" u="none" strike="noStrike" dirty="0">
                        <a:effectLst/>
                        <a:latin typeface="Arial" panose="020B0604020202020204" pitchFamily="34" charset="0"/>
                        <a:cs typeface="Arial" panose="020B0604020202020204" pitchFamily="34" charset="0"/>
                      </a:endParaRPr>
                    </a:p>
                  </a:txBody>
                  <a:tcPr marL="9166" marR="9166" marT="9525" marB="0" anchor="ctr"/>
                </a:tc>
                <a:tc>
                  <a:txBody>
                    <a:bodyPr/>
                    <a:lstStyle/>
                    <a:p>
                      <a:pPr algn="ctr" fontAlgn="ctr"/>
                      <a:r>
                        <a:rPr lang="en-US" sz="1800" b="0" i="0" u="none" strike="noStrike" dirty="0">
                          <a:solidFill>
                            <a:schemeClr val="tx1"/>
                          </a:solidFill>
                          <a:effectLst/>
                          <a:latin typeface="Arial" panose="020B0604020202020204" pitchFamily="34" charset="0"/>
                          <a:cs typeface="Arial" panose="020B0604020202020204" pitchFamily="34" charset="0"/>
                        </a:rPr>
                        <a:t>52</a:t>
                      </a:r>
                    </a:p>
                  </a:txBody>
                  <a:tcPr marL="9166" marR="9166" marT="9525" marB="0" anchor="ctr"/>
                </a:tc>
                <a:tc vMerge="1">
                  <a:txBody>
                    <a:bodyPr/>
                    <a:lstStyle/>
                    <a:p>
                      <a:endParaRPr lang="en-US"/>
                    </a:p>
                  </a:txBody>
                  <a:tcPr/>
                </a:tc>
                <a:extLst>
                  <a:ext uri="{0D108BD9-81ED-4DB2-BD59-A6C34878D82A}">
                    <a16:rowId xmlns:a16="http://schemas.microsoft.com/office/drawing/2014/main" val="2930988161"/>
                  </a:ext>
                </a:extLst>
              </a:tr>
              <a:tr h="360704">
                <a:tc>
                  <a:txBody>
                    <a:bodyPr/>
                    <a:lstStyle/>
                    <a:p>
                      <a:pPr algn="l" fontAlgn="ctr"/>
                      <a:r>
                        <a:rPr lang="en-US" sz="1800" u="none" strike="noStrike" dirty="0">
                          <a:effectLst/>
                          <a:latin typeface="Arial" panose="020B0604020202020204" pitchFamily="34" charset="0"/>
                          <a:cs typeface="Arial" panose="020B0604020202020204" pitchFamily="34" charset="0"/>
                        </a:rPr>
                        <a:t>Compost Facility</a:t>
                      </a:r>
                      <a:endParaRPr lang="en-US" sz="1800" b="0" i="0" u="none" strike="noStrike" dirty="0">
                        <a:effectLst/>
                        <a:latin typeface="Arial" panose="020B0604020202020204" pitchFamily="34" charset="0"/>
                        <a:cs typeface="Arial" panose="020B0604020202020204" pitchFamily="34" charset="0"/>
                      </a:endParaRPr>
                    </a:p>
                  </a:txBody>
                  <a:tcPr marL="9166" marR="9166" marT="9525" marB="0" anchor="ctr"/>
                </a:tc>
                <a:tc>
                  <a:txBody>
                    <a:bodyPr/>
                    <a:lstStyle/>
                    <a:p>
                      <a:pPr algn="ctr" fontAlgn="ctr"/>
                      <a:r>
                        <a:rPr lang="en-US" sz="1800" b="0" i="0" u="none" strike="noStrike" dirty="0">
                          <a:solidFill>
                            <a:schemeClr val="tx1"/>
                          </a:solidFill>
                          <a:effectLst/>
                          <a:latin typeface="Arial" panose="020B0604020202020204" pitchFamily="34" charset="0"/>
                          <a:cs typeface="Arial" panose="020B0604020202020204" pitchFamily="34" charset="0"/>
                        </a:rPr>
                        <a:t>14</a:t>
                      </a:r>
                    </a:p>
                  </a:txBody>
                  <a:tcPr marL="9166" marR="9166" marT="9525" marB="0" anchor="ctr"/>
                </a:tc>
                <a:tc vMerge="1">
                  <a:txBody>
                    <a:bodyPr/>
                    <a:lstStyle/>
                    <a:p>
                      <a:endParaRPr lang="en-US"/>
                    </a:p>
                  </a:txBody>
                  <a:tcPr/>
                </a:tc>
                <a:extLst>
                  <a:ext uri="{0D108BD9-81ED-4DB2-BD59-A6C34878D82A}">
                    <a16:rowId xmlns:a16="http://schemas.microsoft.com/office/drawing/2014/main" val="7999441"/>
                  </a:ext>
                </a:extLst>
              </a:tr>
              <a:tr h="360704">
                <a:tc>
                  <a:txBody>
                    <a:bodyPr/>
                    <a:lstStyle/>
                    <a:p>
                      <a:pPr algn="l" fontAlgn="ctr"/>
                      <a:r>
                        <a:rPr lang="en-US" sz="1800" u="none" strike="noStrike" dirty="0">
                          <a:effectLst/>
                          <a:latin typeface="Arial" panose="020B0604020202020204" pitchFamily="34" charset="0"/>
                          <a:cs typeface="Arial" panose="020B0604020202020204" pitchFamily="34" charset="0"/>
                        </a:rPr>
                        <a:t>Regulated Medical Waste Facility</a:t>
                      </a:r>
                      <a:endParaRPr lang="en-US" sz="1800" b="0" i="0" u="none" strike="noStrike" dirty="0">
                        <a:effectLst/>
                        <a:latin typeface="Arial" panose="020B0604020202020204" pitchFamily="34" charset="0"/>
                        <a:cs typeface="Arial" panose="020B0604020202020204" pitchFamily="34" charset="0"/>
                      </a:endParaRPr>
                    </a:p>
                  </a:txBody>
                  <a:tcPr marL="9166" marR="9166" marT="9525" marB="0" anchor="ctr"/>
                </a:tc>
                <a:tc>
                  <a:txBody>
                    <a:bodyPr/>
                    <a:lstStyle/>
                    <a:p>
                      <a:pPr algn="ctr" fontAlgn="ctr"/>
                      <a:r>
                        <a:rPr lang="en-US" sz="1800" b="0" i="0" u="none" strike="noStrike" dirty="0">
                          <a:solidFill>
                            <a:schemeClr val="tx1"/>
                          </a:solidFill>
                          <a:effectLst/>
                          <a:latin typeface="Arial" panose="020B0604020202020204" pitchFamily="34" charset="0"/>
                          <a:cs typeface="Arial" panose="020B0604020202020204" pitchFamily="34" charset="0"/>
                        </a:rPr>
                        <a:t>12</a:t>
                      </a:r>
                    </a:p>
                  </a:txBody>
                  <a:tcPr marL="9166" marR="9166" marT="9525" marB="0" anchor="ctr"/>
                </a:tc>
                <a:tc vMerge="1">
                  <a:txBody>
                    <a:bodyPr/>
                    <a:lstStyle/>
                    <a:p>
                      <a:pPr algn="ctr" fontAlgn="ctr"/>
                      <a:endParaRPr lang="en-US" sz="2000" b="0" i="0" u="none" strike="noStrike">
                        <a:solidFill>
                          <a:schemeClr val="tx1"/>
                        </a:solidFill>
                        <a:effectLst/>
                        <a:latin typeface="+mj-lt"/>
                      </a:endParaRPr>
                    </a:p>
                  </a:txBody>
                  <a:tcPr marL="9166" marR="9166" marT="9525" marB="0" anchor="ctr"/>
                </a:tc>
                <a:extLst>
                  <a:ext uri="{0D108BD9-81ED-4DB2-BD59-A6C34878D82A}">
                    <a16:rowId xmlns:a16="http://schemas.microsoft.com/office/drawing/2014/main" val="2189308375"/>
                  </a:ext>
                </a:extLst>
              </a:tr>
              <a:tr h="360704">
                <a:tc>
                  <a:txBody>
                    <a:bodyPr/>
                    <a:lstStyle/>
                    <a:p>
                      <a:pPr algn="l" fontAlgn="ctr"/>
                      <a:r>
                        <a:rPr lang="en-US" sz="1800" u="none" strike="noStrike" dirty="0">
                          <a:effectLst/>
                          <a:latin typeface="Arial" panose="020B0604020202020204" pitchFamily="34" charset="0"/>
                          <a:cs typeface="Arial" panose="020B0604020202020204" pitchFamily="34" charset="0"/>
                        </a:rPr>
                        <a:t>Waste to Energy or Incinerator</a:t>
                      </a:r>
                      <a:endParaRPr lang="en-US" sz="1800" b="0" i="0" u="none" strike="noStrike" dirty="0">
                        <a:effectLst/>
                        <a:latin typeface="Arial" panose="020B0604020202020204" pitchFamily="34" charset="0"/>
                        <a:cs typeface="Arial" panose="020B0604020202020204" pitchFamily="34" charset="0"/>
                      </a:endParaRPr>
                    </a:p>
                  </a:txBody>
                  <a:tcPr marL="9166" marR="9166" marT="9525" marB="0" anchor="ctr"/>
                </a:tc>
                <a:tc>
                  <a:txBody>
                    <a:bodyPr/>
                    <a:lstStyle/>
                    <a:p>
                      <a:pPr algn="ctr" fontAlgn="ctr"/>
                      <a:r>
                        <a:rPr lang="en-US" sz="1800" b="0" i="0" u="none" strike="noStrike" dirty="0">
                          <a:solidFill>
                            <a:schemeClr val="tx1"/>
                          </a:solidFill>
                          <a:effectLst/>
                          <a:latin typeface="Arial" panose="020B0604020202020204" pitchFamily="34" charset="0"/>
                          <a:cs typeface="Arial" panose="020B0604020202020204" pitchFamily="34" charset="0"/>
                        </a:rPr>
                        <a:t>6</a:t>
                      </a:r>
                    </a:p>
                  </a:txBody>
                  <a:tcPr marL="9166" marR="9166" marT="9525" marB="0" anchor="ctr"/>
                </a:tc>
                <a:tc vMerge="1">
                  <a:txBody>
                    <a:bodyPr/>
                    <a:lstStyle/>
                    <a:p>
                      <a:pPr algn="ctr" fontAlgn="ctr"/>
                      <a:endParaRPr lang="en-US" sz="2000" b="0" i="0" u="none" strike="noStrike">
                        <a:solidFill>
                          <a:schemeClr val="tx1"/>
                        </a:solidFill>
                        <a:effectLst/>
                        <a:latin typeface="+mj-lt"/>
                      </a:endParaRPr>
                    </a:p>
                  </a:txBody>
                  <a:tcPr marL="9166" marR="9166" marT="9525" marB="0" anchor="ctr"/>
                </a:tc>
                <a:extLst>
                  <a:ext uri="{0D108BD9-81ED-4DB2-BD59-A6C34878D82A}">
                    <a16:rowId xmlns:a16="http://schemas.microsoft.com/office/drawing/2014/main" val="939851697"/>
                  </a:ext>
                </a:extLst>
              </a:tr>
              <a:tr h="360704">
                <a:tc>
                  <a:txBody>
                    <a:bodyPr/>
                    <a:lstStyle/>
                    <a:p>
                      <a:pPr algn="l" fontAlgn="ctr"/>
                      <a:r>
                        <a:rPr lang="en-US" sz="1800" u="none" strike="noStrike" dirty="0">
                          <a:effectLst/>
                          <a:latin typeface="Arial" panose="020B0604020202020204" pitchFamily="34" charset="0"/>
                          <a:cs typeface="Arial" panose="020B0604020202020204" pitchFamily="34" charset="0"/>
                        </a:rPr>
                        <a:t>Surface Impoundment</a:t>
                      </a:r>
                      <a:endParaRPr lang="en-US" sz="1800" b="0" i="0" u="none" strike="noStrike" dirty="0">
                        <a:effectLst/>
                        <a:latin typeface="Arial" panose="020B0604020202020204" pitchFamily="34" charset="0"/>
                        <a:cs typeface="Arial" panose="020B0604020202020204" pitchFamily="34" charset="0"/>
                      </a:endParaRPr>
                    </a:p>
                  </a:txBody>
                  <a:tcPr marL="9166" marR="9166" marT="9525" marB="0" anchor="ctr"/>
                </a:tc>
                <a:tc>
                  <a:txBody>
                    <a:bodyPr/>
                    <a:lstStyle/>
                    <a:p>
                      <a:pPr algn="ctr" fontAlgn="ctr"/>
                      <a:r>
                        <a:rPr lang="en-US" sz="1800" b="0" i="0" u="none" strike="noStrike" dirty="0">
                          <a:solidFill>
                            <a:schemeClr val="tx1"/>
                          </a:solidFill>
                          <a:effectLst/>
                          <a:latin typeface="Arial" panose="020B0604020202020204" pitchFamily="34" charset="0"/>
                          <a:cs typeface="Arial" panose="020B0604020202020204" pitchFamily="34" charset="0"/>
                        </a:rPr>
                        <a:t>9</a:t>
                      </a:r>
                    </a:p>
                  </a:txBody>
                  <a:tcPr marL="9166" marR="9166" marT="9525" marB="0" anchor="ctr"/>
                </a:tc>
                <a:tc vMerge="1">
                  <a:txBody>
                    <a:bodyPr/>
                    <a:lstStyle/>
                    <a:p>
                      <a:endParaRPr lang="en-US"/>
                    </a:p>
                  </a:txBody>
                  <a:tcPr/>
                </a:tc>
                <a:extLst>
                  <a:ext uri="{0D108BD9-81ED-4DB2-BD59-A6C34878D82A}">
                    <a16:rowId xmlns:a16="http://schemas.microsoft.com/office/drawing/2014/main" val="1758292614"/>
                  </a:ext>
                </a:extLst>
              </a:tr>
              <a:tr h="360704">
                <a:tc>
                  <a:txBody>
                    <a:bodyPr/>
                    <a:lstStyle/>
                    <a:p>
                      <a:pPr algn="l" fontAlgn="ctr"/>
                      <a:r>
                        <a:rPr lang="en-US" sz="1800" u="none" strike="noStrike" dirty="0">
                          <a:effectLst/>
                          <a:latin typeface="Arial" panose="020B0604020202020204" pitchFamily="34" charset="0"/>
                          <a:cs typeface="Arial" panose="020B0604020202020204" pitchFamily="34" charset="0"/>
                        </a:rPr>
                        <a:t>Barge Facility</a:t>
                      </a:r>
                      <a:endParaRPr lang="en-US" sz="1800" b="0" i="0" u="none" strike="noStrike" dirty="0">
                        <a:effectLst/>
                        <a:latin typeface="Arial" panose="020B0604020202020204" pitchFamily="34" charset="0"/>
                        <a:cs typeface="Arial" panose="020B0604020202020204" pitchFamily="34" charset="0"/>
                      </a:endParaRPr>
                    </a:p>
                  </a:txBody>
                  <a:tcPr marL="9166" marR="9166" marT="9525" marB="0" anchor="ctr"/>
                </a:tc>
                <a:tc>
                  <a:txBody>
                    <a:bodyPr/>
                    <a:lstStyle/>
                    <a:p>
                      <a:pPr algn="ctr" fontAlgn="ctr"/>
                      <a:r>
                        <a:rPr lang="en-US" sz="1800" b="0" i="0" u="none" strike="noStrike" dirty="0">
                          <a:solidFill>
                            <a:schemeClr val="tx1"/>
                          </a:solidFill>
                          <a:effectLst/>
                          <a:latin typeface="Arial" panose="020B0604020202020204" pitchFamily="34" charset="0"/>
                          <a:cs typeface="Arial" panose="020B0604020202020204" pitchFamily="34" charset="0"/>
                        </a:rPr>
                        <a:t>1</a:t>
                      </a:r>
                    </a:p>
                  </a:txBody>
                  <a:tcPr marL="9166" marR="9166" marT="9525" marB="0" anchor="ctr"/>
                </a:tc>
                <a:tc vMerge="1">
                  <a:txBody>
                    <a:bodyPr/>
                    <a:lstStyle/>
                    <a:p>
                      <a:pPr algn="ctr" fontAlgn="ctr"/>
                      <a:endParaRPr lang="en-US" sz="2000" b="0" i="0" u="none" strike="noStrike">
                        <a:solidFill>
                          <a:schemeClr val="tx1"/>
                        </a:solidFill>
                        <a:effectLst/>
                        <a:latin typeface="+mj-lt"/>
                      </a:endParaRPr>
                    </a:p>
                  </a:txBody>
                  <a:tcPr marL="9166" marR="9166" marT="9525" marB="0" anchor="ctr"/>
                </a:tc>
                <a:extLst>
                  <a:ext uri="{0D108BD9-81ED-4DB2-BD59-A6C34878D82A}">
                    <a16:rowId xmlns:a16="http://schemas.microsoft.com/office/drawing/2014/main" val="4165850591"/>
                  </a:ext>
                </a:extLst>
              </a:tr>
            </a:tbl>
          </a:graphicData>
        </a:graphic>
      </p:graphicFrame>
      <p:graphicFrame>
        <p:nvGraphicFramePr>
          <p:cNvPr id="10" name="Content Placeholder 9"/>
          <p:cNvGraphicFramePr>
            <a:graphicFrameLocks noGrp="1"/>
          </p:cNvGraphicFramePr>
          <p:nvPr>
            <p:ph sz="half" idx="2"/>
            <p:extLst>
              <p:ext uri="{D42A27DB-BD31-4B8C-83A1-F6EECF244321}">
                <p14:modId xmlns:p14="http://schemas.microsoft.com/office/powerpoint/2010/main" val="835845738"/>
              </p:ext>
            </p:extLst>
          </p:nvPr>
        </p:nvGraphicFramePr>
        <p:xfrm>
          <a:off x="6008914" y="727225"/>
          <a:ext cx="5909817" cy="5959366"/>
        </p:xfrm>
        <a:graphic>
          <a:graphicData uri="http://schemas.openxmlformats.org/drawingml/2006/chart">
            <c:chart xmlns:c="http://schemas.openxmlformats.org/drawingml/2006/chart" xmlns:r="http://schemas.openxmlformats.org/officeDocument/2006/relationships" r:id="rId3"/>
          </a:graphicData>
        </a:graphic>
      </p:graphicFrame>
      <p:sp>
        <p:nvSpPr>
          <p:cNvPr id="14" name="Footer Placeholder 3"/>
          <p:cNvSpPr txBox="1">
            <a:spLocks/>
          </p:cNvSpPr>
          <p:nvPr/>
        </p:nvSpPr>
        <p:spPr>
          <a:xfrm>
            <a:off x="751114" y="6277016"/>
            <a:ext cx="10515600" cy="40957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C9B584-852F-4056-BF30-ABA66A23FD41}" type="slidenum">
              <a:rPr lang="en-US" sz="1400" smtClean="0">
                <a:solidFill>
                  <a:schemeClr val="tx1">
                    <a:lumMod val="65000"/>
                    <a:lumOff val="35000"/>
                  </a:schemeClr>
                </a:solidFill>
              </a:rPr>
              <a:pPr/>
              <a:t>28</a:t>
            </a:fld>
            <a:r>
              <a:rPr lang="en-US" sz="1400">
                <a:solidFill>
                  <a:schemeClr val="tx1">
                    <a:lumMod val="65000"/>
                    <a:lumOff val="35000"/>
                  </a:schemeClr>
                </a:solidFill>
              </a:rPr>
              <a:t>					</a:t>
            </a:r>
          </a:p>
        </p:txBody>
      </p:sp>
    </p:spTree>
    <p:extLst>
      <p:ext uri="{BB962C8B-B14F-4D97-AF65-F5344CB8AC3E}">
        <p14:creationId xmlns:p14="http://schemas.microsoft.com/office/powerpoint/2010/main" val="454355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0DE97-F1A2-E7CC-53DE-01ADC044C2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0AF7F-ED3C-3866-3B22-70DF77998467}"/>
              </a:ext>
            </a:extLst>
          </p:cNvPr>
          <p:cNvSpPr>
            <a:spLocks noGrp="1"/>
          </p:cNvSpPr>
          <p:nvPr>
            <p:ph type="title"/>
          </p:nvPr>
        </p:nvSpPr>
        <p:spPr/>
        <p:txBody>
          <a:bodyPr/>
          <a:lstStyle/>
          <a:p>
            <a:r>
              <a:rPr lang="en-US" dirty="0"/>
              <a:t>Permitted Active Non-Captive Solid Waste Facilities</a:t>
            </a:r>
          </a:p>
        </p:txBody>
      </p:sp>
      <p:sp>
        <p:nvSpPr>
          <p:cNvPr id="4" name="Footer Placeholder 3">
            <a:extLst>
              <a:ext uri="{FF2B5EF4-FFF2-40B4-BE49-F238E27FC236}">
                <a16:creationId xmlns:a16="http://schemas.microsoft.com/office/drawing/2014/main" id="{68BE153D-1EA2-57CE-A790-417577085DBC}"/>
              </a:ext>
            </a:extLst>
          </p:cNvPr>
          <p:cNvSpPr>
            <a:spLocks noGrp="1"/>
          </p:cNvSpPr>
          <p:nvPr>
            <p:ph type="ftr" sz="quarter" idx="11"/>
          </p:nvPr>
        </p:nvSpPr>
        <p:spPr/>
        <p:txBody>
          <a:bodyPr/>
          <a:lstStyle/>
          <a:p>
            <a:pPr algn="l"/>
            <a:fld id="{61C9B584-852F-4056-BF30-ABA66A23FD41}" type="slidenum">
              <a:rPr lang="en-US" smtClean="0"/>
              <a:t>29</a:t>
            </a:fld>
            <a:r>
              <a:rPr lang="en-US"/>
              <a:t>					</a:t>
            </a:r>
            <a:endParaRPr lang="en-US" dirty="0">
              <a:solidFill>
                <a:srgbClr val="256EAB"/>
              </a:solidFill>
            </a:endParaRPr>
          </a:p>
        </p:txBody>
      </p:sp>
      <p:pic>
        <p:nvPicPr>
          <p:cNvPr id="7" name="Picture 6">
            <a:extLst>
              <a:ext uri="{FF2B5EF4-FFF2-40B4-BE49-F238E27FC236}">
                <a16:creationId xmlns:a16="http://schemas.microsoft.com/office/drawing/2014/main" id="{E0E630AB-8C8C-E640-D4F3-675B6912EEB0}"/>
              </a:ext>
            </a:extLst>
          </p:cNvPr>
          <p:cNvPicPr>
            <a:picLocks noChangeAspect="1"/>
          </p:cNvPicPr>
          <p:nvPr/>
        </p:nvPicPr>
        <p:blipFill>
          <a:blip r:embed="rId3"/>
          <a:srcRect t="909" r="1166" b="2028"/>
          <a:stretch>
            <a:fillRect/>
          </a:stretch>
        </p:blipFill>
        <p:spPr>
          <a:xfrm>
            <a:off x="775400" y="1411128"/>
            <a:ext cx="10641200" cy="4900772"/>
          </a:xfrm>
          <a:prstGeom prst="rect">
            <a:avLst/>
          </a:prstGeom>
          <a:ln>
            <a:solidFill>
              <a:schemeClr val="bg1">
                <a:lumMod val="85000"/>
              </a:schemeClr>
            </a:solidFill>
          </a:ln>
        </p:spPr>
      </p:pic>
      <p:sp>
        <p:nvSpPr>
          <p:cNvPr id="3" name="TextBox 2">
            <a:extLst>
              <a:ext uri="{FF2B5EF4-FFF2-40B4-BE49-F238E27FC236}">
                <a16:creationId xmlns:a16="http://schemas.microsoft.com/office/drawing/2014/main" id="{71EBCA80-FD99-268F-1D67-1EE13E6617FC}"/>
              </a:ext>
            </a:extLst>
          </p:cNvPr>
          <p:cNvSpPr txBox="1"/>
          <p:nvPr/>
        </p:nvSpPr>
        <p:spPr>
          <a:xfrm>
            <a:off x="1388765" y="1849285"/>
            <a:ext cx="3291840" cy="2377440"/>
          </a:xfrm>
          <a:prstGeom prst="roundRect">
            <a:avLst/>
          </a:prstGeom>
          <a:solidFill>
            <a:schemeClr val="bg1"/>
          </a:solidFill>
          <a:ln>
            <a:solidFill>
              <a:schemeClr val="bg1">
                <a:lumMod val="95000"/>
              </a:schemeClr>
            </a:solidFill>
          </a:ln>
        </p:spPr>
        <p:txBody>
          <a:bodyPr wrap="square" rtlCol="0">
            <a:spAutoFit/>
          </a:bodyPr>
          <a:lstStyle/>
          <a:p>
            <a:endParaRPr lang="en-US" sz="1000" dirty="0"/>
          </a:p>
          <a:p>
            <a:endParaRPr lang="en-US" sz="1000" dirty="0"/>
          </a:p>
          <a:p>
            <a:endParaRPr lang="en-US" sz="1000" dirty="0"/>
          </a:p>
          <a:p>
            <a:endParaRPr lang="en-US" sz="1000" dirty="0"/>
          </a:p>
          <a:p>
            <a:endParaRPr lang="en-US" sz="1000" dirty="0"/>
          </a:p>
          <a:p>
            <a:endParaRPr lang="en-US" sz="1000" dirty="0"/>
          </a:p>
        </p:txBody>
      </p:sp>
      <p:sp>
        <p:nvSpPr>
          <p:cNvPr id="5" name="TextBox 4">
            <a:extLst>
              <a:ext uri="{FF2B5EF4-FFF2-40B4-BE49-F238E27FC236}">
                <a16:creationId xmlns:a16="http://schemas.microsoft.com/office/drawing/2014/main" id="{54CA76D2-89C0-C2B3-09F1-BB19E15D260C}"/>
              </a:ext>
            </a:extLst>
          </p:cNvPr>
          <p:cNvSpPr txBox="1"/>
          <p:nvPr/>
        </p:nvSpPr>
        <p:spPr>
          <a:xfrm>
            <a:off x="1735832" y="2545169"/>
            <a:ext cx="2690875" cy="338554"/>
          </a:xfrm>
          <a:prstGeom prst="rect">
            <a:avLst/>
          </a:prstGeom>
          <a:noFill/>
          <a:ln>
            <a:noFill/>
          </a:ln>
        </p:spPr>
        <p:txBody>
          <a:bodyPr wrap="square" rtlCol="0">
            <a:spAutoFit/>
          </a:bodyPr>
          <a:lstStyle/>
          <a:p>
            <a:r>
              <a:rPr lang="en-US" sz="1600" dirty="0">
                <a:solidFill>
                  <a:srgbClr val="404040"/>
                </a:solidFill>
                <a:latin typeface="Arial" panose="020B0604020202020204" pitchFamily="34" charset="0"/>
                <a:cs typeface="Arial" panose="020B0604020202020204" pitchFamily="34" charset="0"/>
              </a:rPr>
              <a:t>Material Recovery Facility</a:t>
            </a:r>
          </a:p>
        </p:txBody>
      </p:sp>
      <p:sp>
        <p:nvSpPr>
          <p:cNvPr id="6" name="Oval 5">
            <a:extLst>
              <a:ext uri="{FF2B5EF4-FFF2-40B4-BE49-F238E27FC236}">
                <a16:creationId xmlns:a16="http://schemas.microsoft.com/office/drawing/2014/main" id="{36DF0A95-8797-15CB-A9A4-28527CF42888}"/>
              </a:ext>
            </a:extLst>
          </p:cNvPr>
          <p:cNvSpPr/>
          <p:nvPr/>
        </p:nvSpPr>
        <p:spPr>
          <a:xfrm>
            <a:off x="1541702" y="2611342"/>
            <a:ext cx="182880" cy="182880"/>
          </a:xfrm>
          <a:prstGeom prst="ellipse">
            <a:avLst/>
          </a:prstGeom>
          <a:solidFill>
            <a:srgbClr val="59A14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3B81AE3-D23E-009C-D304-E495B4CCF5DE}"/>
              </a:ext>
            </a:extLst>
          </p:cNvPr>
          <p:cNvSpPr/>
          <p:nvPr/>
        </p:nvSpPr>
        <p:spPr>
          <a:xfrm>
            <a:off x="1541702" y="1950218"/>
            <a:ext cx="182880" cy="182880"/>
          </a:xfrm>
          <a:prstGeom prst="ellipse">
            <a:avLst/>
          </a:prstGeom>
          <a:solidFill>
            <a:srgbClr val="F0BD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F5292DA-5EAB-3958-AE53-173779DAF8C0}"/>
              </a:ext>
            </a:extLst>
          </p:cNvPr>
          <p:cNvSpPr txBox="1"/>
          <p:nvPr/>
        </p:nvSpPr>
        <p:spPr>
          <a:xfrm>
            <a:off x="1735832" y="1890603"/>
            <a:ext cx="2504754" cy="338554"/>
          </a:xfrm>
          <a:prstGeom prst="rect">
            <a:avLst/>
          </a:prstGeom>
          <a:noFill/>
          <a:ln>
            <a:noFill/>
          </a:ln>
        </p:spPr>
        <p:txBody>
          <a:bodyPr wrap="square" rtlCol="0">
            <a:spAutoFit/>
          </a:bodyPr>
          <a:lstStyle/>
          <a:p>
            <a:r>
              <a:rPr lang="en-US" sz="1600" dirty="0">
                <a:solidFill>
                  <a:srgbClr val="404040"/>
                </a:solidFill>
                <a:latin typeface="Arial" panose="020B0604020202020204" pitchFamily="34" charset="0"/>
                <a:cs typeface="Arial" panose="020B0604020202020204" pitchFamily="34" charset="0"/>
              </a:rPr>
              <a:t>Landfill</a:t>
            </a:r>
          </a:p>
        </p:txBody>
      </p:sp>
      <p:sp>
        <p:nvSpPr>
          <p:cNvPr id="10" name="TextBox 9">
            <a:extLst>
              <a:ext uri="{FF2B5EF4-FFF2-40B4-BE49-F238E27FC236}">
                <a16:creationId xmlns:a16="http://schemas.microsoft.com/office/drawing/2014/main" id="{DEB433C3-714F-0AC7-6923-EC195B26147E}"/>
              </a:ext>
            </a:extLst>
          </p:cNvPr>
          <p:cNvSpPr txBox="1"/>
          <p:nvPr/>
        </p:nvSpPr>
        <p:spPr>
          <a:xfrm>
            <a:off x="1735832" y="2217886"/>
            <a:ext cx="2831288" cy="338554"/>
          </a:xfrm>
          <a:prstGeom prst="rect">
            <a:avLst/>
          </a:prstGeom>
          <a:noFill/>
          <a:ln>
            <a:noFill/>
          </a:ln>
        </p:spPr>
        <p:txBody>
          <a:bodyPr wrap="square" rtlCol="0">
            <a:spAutoFit/>
          </a:bodyPr>
          <a:lstStyle/>
          <a:p>
            <a:r>
              <a:rPr lang="en-US" sz="1600" dirty="0">
                <a:solidFill>
                  <a:srgbClr val="404040"/>
                </a:solidFill>
                <a:latin typeface="Arial" panose="020B0604020202020204" pitchFamily="34" charset="0"/>
                <a:cs typeface="Arial" panose="020B0604020202020204" pitchFamily="34" charset="0"/>
              </a:rPr>
              <a:t>Transfer Station</a:t>
            </a:r>
          </a:p>
        </p:txBody>
      </p:sp>
      <p:sp>
        <p:nvSpPr>
          <p:cNvPr id="11" name="Oval 10">
            <a:extLst>
              <a:ext uri="{FF2B5EF4-FFF2-40B4-BE49-F238E27FC236}">
                <a16:creationId xmlns:a16="http://schemas.microsoft.com/office/drawing/2014/main" id="{B497F129-8C12-B266-A750-8388DAF3DEB1}"/>
              </a:ext>
            </a:extLst>
          </p:cNvPr>
          <p:cNvSpPr/>
          <p:nvPr/>
        </p:nvSpPr>
        <p:spPr>
          <a:xfrm>
            <a:off x="1541702" y="2280780"/>
            <a:ext cx="182880" cy="182880"/>
          </a:xfrm>
          <a:prstGeom prst="ellipse">
            <a:avLst/>
          </a:prstGeom>
          <a:solidFill>
            <a:srgbClr val="00A2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0557D13-2E9A-59E9-20C0-679E38574409}"/>
              </a:ext>
            </a:extLst>
          </p:cNvPr>
          <p:cNvSpPr txBox="1"/>
          <p:nvPr/>
        </p:nvSpPr>
        <p:spPr>
          <a:xfrm>
            <a:off x="1735832" y="3199735"/>
            <a:ext cx="3040197" cy="338554"/>
          </a:xfrm>
          <a:prstGeom prst="rect">
            <a:avLst/>
          </a:prstGeom>
          <a:noFill/>
          <a:ln>
            <a:noFill/>
          </a:ln>
        </p:spPr>
        <p:txBody>
          <a:bodyPr wrap="square" rtlCol="0">
            <a:spAutoFit/>
          </a:bodyPr>
          <a:lstStyle/>
          <a:p>
            <a:r>
              <a:rPr lang="en-US" sz="1600" dirty="0">
                <a:solidFill>
                  <a:srgbClr val="404040"/>
                </a:solidFill>
                <a:latin typeface="Arial" panose="020B0604020202020204" pitchFamily="34" charset="0"/>
                <a:cs typeface="Arial" panose="020B0604020202020204" pitchFamily="34" charset="0"/>
              </a:rPr>
              <a:t>Incinerator &amp; Waste-to-Energy</a:t>
            </a:r>
          </a:p>
        </p:txBody>
      </p:sp>
      <p:sp>
        <p:nvSpPr>
          <p:cNvPr id="13" name="TextBox 12">
            <a:extLst>
              <a:ext uri="{FF2B5EF4-FFF2-40B4-BE49-F238E27FC236}">
                <a16:creationId xmlns:a16="http://schemas.microsoft.com/office/drawing/2014/main" id="{3B7DCFDD-3F22-CA8F-7AFD-593BD1393786}"/>
              </a:ext>
            </a:extLst>
          </p:cNvPr>
          <p:cNvSpPr txBox="1"/>
          <p:nvPr/>
        </p:nvSpPr>
        <p:spPr>
          <a:xfrm>
            <a:off x="1735832" y="2872452"/>
            <a:ext cx="3040197" cy="338554"/>
          </a:xfrm>
          <a:prstGeom prst="rect">
            <a:avLst/>
          </a:prstGeom>
          <a:noFill/>
          <a:ln>
            <a:noFill/>
          </a:ln>
        </p:spPr>
        <p:txBody>
          <a:bodyPr wrap="square" rtlCol="0">
            <a:spAutoFit/>
          </a:bodyPr>
          <a:lstStyle/>
          <a:p>
            <a:r>
              <a:rPr lang="en-US" sz="1600" dirty="0">
                <a:solidFill>
                  <a:srgbClr val="404040"/>
                </a:solidFill>
                <a:latin typeface="Arial" panose="020B0604020202020204" pitchFamily="34" charset="0"/>
                <a:cs typeface="Arial" panose="020B0604020202020204" pitchFamily="34" charset="0"/>
              </a:rPr>
              <a:t>Compost Facility</a:t>
            </a:r>
          </a:p>
        </p:txBody>
      </p:sp>
      <p:sp>
        <p:nvSpPr>
          <p:cNvPr id="14" name="TextBox 13">
            <a:extLst>
              <a:ext uri="{FF2B5EF4-FFF2-40B4-BE49-F238E27FC236}">
                <a16:creationId xmlns:a16="http://schemas.microsoft.com/office/drawing/2014/main" id="{74C1F39B-BD28-BDF2-CC02-A65F0E5D8400}"/>
              </a:ext>
            </a:extLst>
          </p:cNvPr>
          <p:cNvSpPr txBox="1"/>
          <p:nvPr/>
        </p:nvSpPr>
        <p:spPr>
          <a:xfrm>
            <a:off x="1735832" y="3854304"/>
            <a:ext cx="3040197" cy="338554"/>
          </a:xfrm>
          <a:prstGeom prst="rect">
            <a:avLst/>
          </a:prstGeom>
          <a:noFill/>
          <a:ln>
            <a:noFill/>
          </a:ln>
        </p:spPr>
        <p:txBody>
          <a:bodyPr wrap="square" rtlCol="0">
            <a:spAutoFit/>
          </a:bodyPr>
          <a:lstStyle/>
          <a:p>
            <a:r>
              <a:rPr lang="en-US" sz="1600" dirty="0">
                <a:solidFill>
                  <a:srgbClr val="404040"/>
                </a:solidFill>
                <a:latin typeface="Arial" panose="020B0604020202020204" pitchFamily="34" charset="0"/>
                <a:cs typeface="Arial" panose="020B0604020202020204" pitchFamily="34" charset="0"/>
              </a:rPr>
              <a:t>Barge Off-loading</a:t>
            </a:r>
          </a:p>
        </p:txBody>
      </p:sp>
      <p:sp>
        <p:nvSpPr>
          <p:cNvPr id="15" name="TextBox 14">
            <a:extLst>
              <a:ext uri="{FF2B5EF4-FFF2-40B4-BE49-F238E27FC236}">
                <a16:creationId xmlns:a16="http://schemas.microsoft.com/office/drawing/2014/main" id="{BE227BD5-D980-29C2-73EE-D74E7355CA7E}"/>
              </a:ext>
            </a:extLst>
          </p:cNvPr>
          <p:cNvSpPr txBox="1"/>
          <p:nvPr/>
        </p:nvSpPr>
        <p:spPr>
          <a:xfrm>
            <a:off x="1735832" y="3527019"/>
            <a:ext cx="3040197" cy="338554"/>
          </a:xfrm>
          <a:prstGeom prst="rect">
            <a:avLst/>
          </a:prstGeom>
          <a:noFill/>
          <a:ln>
            <a:noFill/>
          </a:ln>
        </p:spPr>
        <p:txBody>
          <a:bodyPr wrap="square" rtlCol="0">
            <a:spAutoFit/>
          </a:bodyPr>
          <a:lstStyle/>
          <a:p>
            <a:r>
              <a:rPr lang="en-US" sz="1600" dirty="0">
                <a:solidFill>
                  <a:srgbClr val="404040"/>
                </a:solidFill>
                <a:latin typeface="Arial" panose="020B0604020202020204" pitchFamily="34" charset="0"/>
                <a:cs typeface="Arial" panose="020B0604020202020204" pitchFamily="34" charset="0"/>
              </a:rPr>
              <a:t>Regulated Medical Waste</a:t>
            </a:r>
          </a:p>
        </p:txBody>
      </p:sp>
      <p:sp>
        <p:nvSpPr>
          <p:cNvPr id="16" name="Oval 15">
            <a:extLst>
              <a:ext uri="{FF2B5EF4-FFF2-40B4-BE49-F238E27FC236}">
                <a16:creationId xmlns:a16="http://schemas.microsoft.com/office/drawing/2014/main" id="{E44B0BB8-8A65-75D4-0500-8477C7F9059B}"/>
              </a:ext>
            </a:extLst>
          </p:cNvPr>
          <p:cNvSpPr/>
          <p:nvPr/>
        </p:nvSpPr>
        <p:spPr>
          <a:xfrm>
            <a:off x="1541702" y="3603028"/>
            <a:ext cx="182880" cy="182880"/>
          </a:xfrm>
          <a:prstGeom prst="ellipse">
            <a:avLst/>
          </a:prstGeom>
          <a:solidFill>
            <a:srgbClr val="E0353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CD55312-3BB9-D6F2-476B-654DDDDB5F14}"/>
              </a:ext>
            </a:extLst>
          </p:cNvPr>
          <p:cNvSpPr/>
          <p:nvPr/>
        </p:nvSpPr>
        <p:spPr>
          <a:xfrm>
            <a:off x="1541702" y="2941904"/>
            <a:ext cx="182880" cy="182880"/>
          </a:xfrm>
          <a:prstGeom prst="ellipse">
            <a:avLst/>
          </a:prstGeom>
          <a:solidFill>
            <a:srgbClr val="D372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8D5B048-FBF7-F94A-D1BB-63E39D5D9B63}"/>
              </a:ext>
            </a:extLst>
          </p:cNvPr>
          <p:cNvSpPr/>
          <p:nvPr/>
        </p:nvSpPr>
        <p:spPr>
          <a:xfrm>
            <a:off x="1541702" y="3272466"/>
            <a:ext cx="182880" cy="182880"/>
          </a:xfrm>
          <a:prstGeom prst="ellipse">
            <a:avLst/>
          </a:prstGeom>
          <a:solidFill>
            <a:srgbClr val="300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3C956BB-091E-2FE3-335A-B1BE45A1242D}"/>
              </a:ext>
            </a:extLst>
          </p:cNvPr>
          <p:cNvSpPr/>
          <p:nvPr/>
        </p:nvSpPr>
        <p:spPr>
          <a:xfrm>
            <a:off x="1541702" y="3933588"/>
            <a:ext cx="182880" cy="182880"/>
          </a:xfrm>
          <a:prstGeom prst="ellipse">
            <a:avLst/>
          </a:prstGeom>
          <a:solidFill>
            <a:srgbClr val="A0C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2791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68" b="100000" l="958" r="100000">
                        <a14:foregroundMark x1="43295" y1="77007" x2="43295" y2="77007"/>
                        <a14:foregroundMark x1="55747" y1="42082" x2="55747" y2="42082"/>
                        <a14:foregroundMark x1="56801" y1="41432" x2="56801" y2="41432"/>
                        <a14:foregroundMark x1="74138" y1="32321" x2="74138" y2="32321"/>
                        <a14:foregroundMark x1="72893" y1="59870" x2="72893" y2="59870"/>
                        <a14:foregroundMark x1="20498" y1="92625" x2="20498" y2="92625"/>
                        <a14:foregroundMark x1="21743" y1="94577" x2="21743" y2="94577"/>
                        <a14:foregroundMark x1="20402" y1="97180" x2="20402" y2="97180"/>
                        <a14:foregroundMark x1="94061" y1="59436" x2="94061" y2="59436"/>
                        <a14:foregroundMark x1="88410" y1="88937" x2="88410" y2="88937"/>
                        <a14:foregroundMark x1="94732" y1="65944" x2="94732" y2="65944"/>
                        <a14:foregroundMark x1="94157" y1="69197" x2="94157" y2="69197"/>
                        <a14:foregroundMark x1="97989" y1="52495" x2="97989" y2="52495"/>
                        <a14:foregroundMark x1="91667" y1="79176" x2="91667" y2="79176"/>
                      </a14:backgroundRemoval>
                    </a14:imgEffect>
                  </a14:imgLayer>
                </a14:imgProps>
              </a:ext>
              <a:ext uri="{28A0092B-C50C-407E-A947-70E740481C1C}">
                <a14:useLocalDpi xmlns:a14="http://schemas.microsoft.com/office/drawing/2010/main" val="0"/>
              </a:ext>
            </a:extLst>
          </a:blip>
          <a:srcRect l="1063" r="624"/>
          <a:stretch/>
        </p:blipFill>
        <p:spPr>
          <a:xfrm>
            <a:off x="2636" y="692150"/>
            <a:ext cx="12186728" cy="5473700"/>
          </a:xfrm>
          <a:prstGeom prst="rect">
            <a:avLst/>
          </a:prstGeom>
        </p:spPr>
      </p:pic>
      <p:sp>
        <p:nvSpPr>
          <p:cNvPr id="4" name="Footer Placeholder 3"/>
          <p:cNvSpPr>
            <a:spLocks noGrp="1"/>
          </p:cNvSpPr>
          <p:nvPr>
            <p:ph type="ftr" sz="quarter" idx="11"/>
          </p:nvPr>
        </p:nvSpPr>
        <p:spPr>
          <a:xfrm>
            <a:off x="838200" y="6300733"/>
            <a:ext cx="10515600" cy="409575"/>
          </a:xfrm>
        </p:spPr>
        <p:txBody>
          <a:bodyPr/>
          <a:lstStyle/>
          <a:p>
            <a:pPr algn="l"/>
            <a:fld id="{61C9B584-852F-4056-BF30-ABA66A23FD41}" type="slidenum">
              <a:rPr lang="en-US" smtClean="0"/>
              <a:t>3</a:t>
            </a:fld>
            <a:r>
              <a:rPr lang="en-US" dirty="0"/>
              <a:t>					</a:t>
            </a:r>
            <a:endParaRPr lang="en-US" dirty="0">
              <a:solidFill>
                <a:srgbClr val="256EAB"/>
              </a:solidFill>
            </a:endParaRPr>
          </a:p>
        </p:txBody>
      </p:sp>
      <p:grpSp>
        <p:nvGrpSpPr>
          <p:cNvPr id="22" name="Group 21">
            <a:extLst>
              <a:ext uri="{FF2B5EF4-FFF2-40B4-BE49-F238E27FC236}">
                <a16:creationId xmlns:a16="http://schemas.microsoft.com/office/drawing/2014/main" id="{8BF7AF04-E63E-23C4-8E0F-19EA86B1A592}"/>
              </a:ext>
            </a:extLst>
          </p:cNvPr>
          <p:cNvGrpSpPr/>
          <p:nvPr/>
        </p:nvGrpSpPr>
        <p:grpSpPr>
          <a:xfrm>
            <a:off x="4852481" y="4166583"/>
            <a:ext cx="1751507" cy="2261670"/>
            <a:chOff x="4752880" y="4302637"/>
            <a:chExt cx="1751507" cy="2261670"/>
          </a:xfrm>
        </p:grpSpPr>
        <p:sp>
          <p:nvSpPr>
            <p:cNvPr id="15" name="TextBox 14"/>
            <p:cNvSpPr txBox="1"/>
            <p:nvPr/>
          </p:nvSpPr>
          <p:spPr>
            <a:xfrm>
              <a:off x="4752880" y="5951373"/>
              <a:ext cx="1751507" cy="612934"/>
            </a:xfrm>
            <a:prstGeom prst="roundRect">
              <a:avLst/>
            </a:prstGeom>
            <a:solidFill>
              <a:srgbClr val="7030A0"/>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600" b="1" dirty="0">
                  <a:solidFill>
                    <a:schemeClr val="bg1"/>
                  </a:solidFill>
                  <a:latin typeface="Arial" panose="020B0604020202020204" pitchFamily="34" charset="0"/>
                  <a:cs typeface="Arial" panose="020B0604020202020204" pitchFamily="34" charset="0"/>
                </a:rPr>
                <a:t>Nikki Herschler</a:t>
              </a:r>
              <a:br>
                <a:rPr lang="en-US" sz="1600" b="1"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Blue Ridge</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073" t="18724" r="9597" b="31591"/>
            <a:stretch/>
          </p:blipFill>
          <p:spPr>
            <a:xfrm>
              <a:off x="4805673" y="4302637"/>
              <a:ext cx="1645920" cy="1645920"/>
            </a:xfrm>
            <a:prstGeom prst="ellipse">
              <a:avLst/>
            </a:prstGeom>
            <a:ln w="57150">
              <a:solidFill>
                <a:srgbClr val="7030A0"/>
              </a:solidFill>
            </a:ln>
          </p:spPr>
        </p:pic>
      </p:grpSp>
      <p:grpSp>
        <p:nvGrpSpPr>
          <p:cNvPr id="27" name="Group 26">
            <a:extLst>
              <a:ext uri="{FF2B5EF4-FFF2-40B4-BE49-F238E27FC236}">
                <a16:creationId xmlns:a16="http://schemas.microsoft.com/office/drawing/2014/main" id="{EF837B57-1CD0-113A-603F-C63EB2D39A0F}"/>
              </a:ext>
            </a:extLst>
          </p:cNvPr>
          <p:cNvGrpSpPr/>
          <p:nvPr/>
        </p:nvGrpSpPr>
        <p:grpSpPr>
          <a:xfrm>
            <a:off x="10101373" y="3833745"/>
            <a:ext cx="1989646" cy="2271748"/>
            <a:chOff x="10039342" y="3920665"/>
            <a:chExt cx="1989646" cy="2271748"/>
          </a:xfrm>
        </p:grpSpPr>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9139" t="8451" r="18702" b="23462"/>
            <a:stretch/>
          </p:blipFill>
          <p:spPr>
            <a:xfrm>
              <a:off x="10211205" y="3920665"/>
              <a:ext cx="1645920" cy="1645920"/>
            </a:xfrm>
            <a:prstGeom prst="ellipse">
              <a:avLst/>
            </a:prstGeom>
            <a:ln w="57150">
              <a:solidFill>
                <a:srgbClr val="C1533D"/>
              </a:solidFill>
            </a:ln>
          </p:spPr>
        </p:pic>
        <p:sp>
          <p:nvSpPr>
            <p:cNvPr id="16" name="TextBox 15"/>
            <p:cNvSpPr txBox="1"/>
            <p:nvPr/>
          </p:nvSpPr>
          <p:spPr>
            <a:xfrm>
              <a:off x="10039342" y="5579479"/>
              <a:ext cx="1989646" cy="612934"/>
            </a:xfrm>
            <a:prstGeom prst="roundRect">
              <a:avLst/>
            </a:prstGeom>
            <a:solidFill>
              <a:srgbClr val="C1533D"/>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600" b="1" dirty="0">
                  <a:solidFill>
                    <a:schemeClr val="bg1"/>
                  </a:solidFill>
                  <a:latin typeface="Arial" panose="020B0604020202020204" pitchFamily="34" charset="0"/>
                  <a:cs typeface="Arial" panose="020B0604020202020204" pitchFamily="34" charset="0"/>
                </a:rPr>
                <a:t>Melinda Woodruff</a:t>
              </a:r>
              <a:br>
                <a:rPr lang="en-US" sz="1600" b="1"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Tidewater</a:t>
              </a:r>
              <a:endParaRPr lang="en-US" sz="1600" dirty="0">
                <a:solidFill>
                  <a:schemeClr val="bg1"/>
                </a:solidFill>
                <a:latin typeface="Arial" panose="020B0604020202020204" pitchFamily="34" charset="0"/>
                <a:cs typeface="Arial" panose="020B0604020202020204" pitchFamily="34" charset="0"/>
              </a:endParaRPr>
            </a:p>
          </p:txBody>
        </p:sp>
      </p:grpSp>
      <p:sp>
        <p:nvSpPr>
          <p:cNvPr id="17" name="TextBox 16"/>
          <p:cNvSpPr txBox="1"/>
          <p:nvPr/>
        </p:nvSpPr>
        <p:spPr>
          <a:xfrm>
            <a:off x="5781028" y="3220811"/>
            <a:ext cx="1645920" cy="612934"/>
          </a:xfrm>
          <a:prstGeom prst="roundRect">
            <a:avLst/>
          </a:prstGeom>
          <a:solidFill>
            <a:schemeClr val="accent6"/>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600" b="1" dirty="0">
                <a:solidFill>
                  <a:schemeClr val="bg1"/>
                </a:solidFill>
                <a:latin typeface="Arial" panose="020B0604020202020204" pitchFamily="34" charset="0"/>
                <a:cs typeface="Arial" panose="020B0604020202020204" pitchFamily="34" charset="0"/>
              </a:rPr>
              <a:t>Laura Stuart</a:t>
            </a:r>
            <a:br>
              <a:rPr lang="en-US" sz="1600" b="1"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Valley</a:t>
            </a:r>
            <a:endParaRPr lang="en-US" sz="1600" dirty="0">
              <a:solidFill>
                <a:schemeClr val="bg1"/>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7B813DE9-B048-E8C6-5990-AB948E9F44BF}"/>
              </a:ext>
            </a:extLst>
          </p:cNvPr>
          <p:cNvGrpSpPr/>
          <p:nvPr/>
        </p:nvGrpSpPr>
        <p:grpSpPr>
          <a:xfrm>
            <a:off x="1735829" y="3976975"/>
            <a:ext cx="1744097" cy="2271981"/>
            <a:chOff x="1714999" y="4195927"/>
            <a:chExt cx="1744097" cy="2271981"/>
          </a:xfrm>
        </p:grpSpPr>
        <p:sp>
          <p:nvSpPr>
            <p:cNvPr id="12" name="TextBox 11"/>
            <p:cNvSpPr txBox="1"/>
            <p:nvPr/>
          </p:nvSpPr>
          <p:spPr>
            <a:xfrm>
              <a:off x="1714999" y="5854974"/>
              <a:ext cx="1744097" cy="612934"/>
            </a:xfrm>
            <a:prstGeom prst="roundRect">
              <a:avLst/>
            </a:prstGeom>
            <a:solidFill>
              <a:srgbClr val="002060"/>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600" b="1" dirty="0">
                  <a:solidFill>
                    <a:schemeClr val="bg1"/>
                  </a:solidFill>
                  <a:latin typeface="Arial" panose="020B0604020202020204" pitchFamily="34" charset="0"/>
                  <a:cs typeface="Arial" panose="020B0604020202020204" pitchFamily="34" charset="0"/>
                </a:rPr>
                <a:t>Stacy Bowers</a:t>
              </a:r>
            </a:p>
            <a:p>
              <a:pPr algn="ctr"/>
              <a:r>
                <a:rPr lang="en-US" sz="1400" dirty="0">
                  <a:solidFill>
                    <a:schemeClr val="bg1"/>
                  </a:solidFill>
                  <a:latin typeface="Arial" panose="020B0604020202020204" pitchFamily="34" charset="0"/>
                  <a:cs typeface="Arial" panose="020B0604020202020204" pitchFamily="34" charset="0"/>
                </a:rPr>
                <a:t>Southwest</a:t>
              </a:r>
              <a:endParaRPr lang="en-US" sz="1600"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2419" t="3471" r="2419" b="9111"/>
            <a:stretch/>
          </p:blipFill>
          <p:spPr>
            <a:xfrm>
              <a:off x="1764087" y="4195927"/>
              <a:ext cx="1645920" cy="1645920"/>
            </a:xfrm>
            <a:prstGeom prst="ellipse">
              <a:avLst/>
            </a:prstGeom>
            <a:solidFill>
              <a:srgbClr val="002060"/>
            </a:solidFill>
            <a:ln w="57150">
              <a:solidFill>
                <a:srgbClr val="002060"/>
              </a:solidFill>
            </a:ln>
          </p:spPr>
        </p:pic>
      </p:grpSp>
      <p:pic>
        <p:nvPicPr>
          <p:cNvPr id="11" name="Content Placeholder 5" descr="A picture containing tree, outdoor, person, grass&#10;&#10;Description automatically generated">
            <a:extLst>
              <a:ext uri="{FF2B5EF4-FFF2-40B4-BE49-F238E27FC236}">
                <a16:creationId xmlns:a16="http://schemas.microsoft.com/office/drawing/2014/main" id="{065FB8CA-2C9B-8A05-EB2E-B9AC648CE955}"/>
              </a:ext>
            </a:extLst>
          </p:cNvPr>
          <p:cNvPicPr>
            <a:picLocks noGrp="1"/>
          </p:cNvPicPr>
          <p:nvPr>
            <p:ph idx="1"/>
          </p:nvPr>
        </p:nvPicPr>
        <p:blipFill rotWithShape="1">
          <a:blip r:embed="rId8" cstate="hqprint">
            <a:extLst>
              <a:ext uri="{28A0092B-C50C-407E-A947-70E740481C1C}">
                <a14:useLocalDpi xmlns:a14="http://schemas.microsoft.com/office/drawing/2010/main"/>
              </a:ext>
            </a:extLst>
          </a:blip>
          <a:srcRect l="22153" t="24825" r="8495" b="23163"/>
          <a:stretch/>
        </p:blipFill>
        <p:spPr>
          <a:xfrm>
            <a:off x="5781028" y="1560582"/>
            <a:ext cx="1645920" cy="1645920"/>
          </a:xfrm>
          <a:prstGeom prst="ellipse">
            <a:avLst/>
          </a:prstGeom>
          <a:ln w="57150">
            <a:solidFill>
              <a:schemeClr val="accent6"/>
            </a:solidFill>
          </a:ln>
        </p:spPr>
      </p:pic>
      <p:grpSp>
        <p:nvGrpSpPr>
          <p:cNvPr id="24" name="Group 23">
            <a:extLst>
              <a:ext uri="{FF2B5EF4-FFF2-40B4-BE49-F238E27FC236}">
                <a16:creationId xmlns:a16="http://schemas.microsoft.com/office/drawing/2014/main" id="{3044511C-3D88-22E3-2365-A2AF0186AAFE}"/>
              </a:ext>
            </a:extLst>
          </p:cNvPr>
          <p:cNvGrpSpPr/>
          <p:nvPr/>
        </p:nvGrpSpPr>
        <p:grpSpPr>
          <a:xfrm>
            <a:off x="8045770" y="1006001"/>
            <a:ext cx="1645920" cy="2283203"/>
            <a:chOff x="8618738" y="971138"/>
            <a:chExt cx="1645920" cy="2283203"/>
          </a:xfrm>
        </p:grpSpPr>
        <p:sp>
          <p:nvSpPr>
            <p:cNvPr id="14" name="TextBox 13"/>
            <p:cNvSpPr txBox="1"/>
            <p:nvPr/>
          </p:nvSpPr>
          <p:spPr>
            <a:xfrm>
              <a:off x="8664458" y="2641407"/>
              <a:ext cx="1554480" cy="612934"/>
            </a:xfrm>
            <a:prstGeom prst="roundRect">
              <a:avLst/>
            </a:prstGeom>
            <a:solidFill>
              <a:srgbClr val="198569"/>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600" b="1" dirty="0">
                  <a:solidFill>
                    <a:schemeClr val="bg1"/>
                  </a:solidFill>
                  <a:latin typeface="Arial" panose="020B0604020202020204" pitchFamily="34" charset="0"/>
                  <a:cs typeface="Arial" panose="020B0604020202020204" pitchFamily="34" charset="0"/>
                </a:rPr>
                <a:t>Jim </a:t>
              </a:r>
              <a:r>
                <a:rPr lang="en-US" sz="1600" b="1" dirty="0" err="1">
                  <a:solidFill>
                    <a:schemeClr val="bg1"/>
                  </a:solidFill>
                  <a:latin typeface="Arial" panose="020B0604020202020204" pitchFamily="34" charset="0"/>
                  <a:cs typeface="Arial" panose="020B0604020202020204" pitchFamily="34" charset="0"/>
                </a:rPr>
                <a:t>Datko</a:t>
              </a:r>
              <a:br>
                <a:rPr lang="en-US" sz="1600" b="1"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Northern</a:t>
              </a:r>
            </a:p>
          </p:txBody>
        </p:sp>
        <p:pic>
          <p:nvPicPr>
            <p:cNvPr id="20" name="Content Placeholder 12" descr="A picture containing person, person, shirt, male&#10;&#10;Description automatically generated">
              <a:extLst>
                <a:ext uri="{FF2B5EF4-FFF2-40B4-BE49-F238E27FC236}">
                  <a16:creationId xmlns:a16="http://schemas.microsoft.com/office/drawing/2014/main" id="{FB9ECF32-85D8-B33A-0DCE-3B164436609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17080" t="10874" r="15793" b="-373"/>
            <a:stretch/>
          </p:blipFill>
          <p:spPr>
            <a:xfrm rot="5400000">
              <a:off x="8618738" y="971138"/>
              <a:ext cx="1645920" cy="1645920"/>
            </a:xfrm>
            <a:prstGeom prst="ellipse">
              <a:avLst/>
            </a:prstGeom>
            <a:ln w="57150">
              <a:solidFill>
                <a:srgbClr val="198569"/>
              </a:solidFill>
            </a:ln>
          </p:spPr>
        </p:pic>
      </p:grpSp>
      <p:sp>
        <p:nvSpPr>
          <p:cNvPr id="3" name="Title 1">
            <a:extLst>
              <a:ext uri="{FF2B5EF4-FFF2-40B4-BE49-F238E27FC236}">
                <a16:creationId xmlns:a16="http://schemas.microsoft.com/office/drawing/2014/main" id="{E5E68206-B75E-18E5-E0BC-3F200BE4E14A}"/>
              </a:ext>
            </a:extLst>
          </p:cNvPr>
          <p:cNvSpPr txBox="1">
            <a:spLocks/>
          </p:cNvSpPr>
          <p:nvPr/>
        </p:nvSpPr>
        <p:spPr>
          <a:xfrm>
            <a:off x="60374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r>
              <a:rPr lang="en-US" dirty="0"/>
              <a:t>DEQ Solid Waste Program Staff</a:t>
            </a:r>
          </a:p>
        </p:txBody>
      </p:sp>
      <p:sp>
        <p:nvSpPr>
          <p:cNvPr id="7" name="TextBox 6">
            <a:extLst>
              <a:ext uri="{FF2B5EF4-FFF2-40B4-BE49-F238E27FC236}">
                <a16:creationId xmlns:a16="http://schemas.microsoft.com/office/drawing/2014/main" id="{966BB4DF-BA53-D58D-7E1B-7F99DAF81BC7}"/>
              </a:ext>
            </a:extLst>
          </p:cNvPr>
          <p:cNvSpPr txBox="1"/>
          <p:nvPr/>
        </p:nvSpPr>
        <p:spPr>
          <a:xfrm>
            <a:off x="740966" y="1411613"/>
            <a:ext cx="3860800" cy="1532334"/>
          </a:xfrm>
          <a:prstGeom prst="roundRect">
            <a:avLst/>
          </a:prstGeom>
          <a:solidFill>
            <a:schemeClr val="bg1">
              <a:lumMod val="95000"/>
            </a:schemeClr>
          </a:solidFill>
          <a:ln>
            <a:noFill/>
          </a:ln>
        </p:spPr>
        <p:txBody>
          <a:bodyPr wrap="square" rtlCol="0">
            <a:spAutoFit/>
          </a:bodyPr>
          <a:lstStyle>
            <a:defPPr>
              <a:defRPr lang="en-US"/>
            </a:defPPr>
            <a:lvl1pPr algn="ctr">
              <a:defRPr sz="1600" b="1">
                <a:solidFill>
                  <a:schemeClr val="accent4">
                    <a:lumMod val="50000"/>
                  </a:schemeClr>
                </a:solidFill>
                <a:latin typeface="Arial" panose="020B0604020202020204" pitchFamily="34" charset="0"/>
                <a:cs typeface="Arial" panose="020B0604020202020204" pitchFamily="34" charset="0"/>
              </a:defRPr>
            </a:lvl1pPr>
          </a:lstStyle>
          <a:p>
            <a:r>
              <a:rPr lang="en-US" sz="2800" dirty="0"/>
              <a:t>Regional Office</a:t>
            </a:r>
          </a:p>
          <a:p>
            <a:r>
              <a:rPr lang="en-US" sz="2800" dirty="0"/>
              <a:t>Land Protection Managers</a:t>
            </a:r>
          </a:p>
        </p:txBody>
      </p:sp>
      <p:grpSp>
        <p:nvGrpSpPr>
          <p:cNvPr id="25" name="Group 24">
            <a:extLst>
              <a:ext uri="{FF2B5EF4-FFF2-40B4-BE49-F238E27FC236}">
                <a16:creationId xmlns:a16="http://schemas.microsoft.com/office/drawing/2014/main" id="{E9EF1832-FCF7-DB1A-386D-AFB3F06FAD30}"/>
              </a:ext>
            </a:extLst>
          </p:cNvPr>
          <p:cNvGrpSpPr/>
          <p:nvPr/>
        </p:nvGrpSpPr>
        <p:grpSpPr>
          <a:xfrm>
            <a:off x="7533194" y="3757405"/>
            <a:ext cx="1752600" cy="2272095"/>
            <a:chOff x="7601468" y="3604276"/>
            <a:chExt cx="1752600" cy="2272095"/>
          </a:xfrm>
        </p:grpSpPr>
        <p:sp>
          <p:nvSpPr>
            <p:cNvPr id="13" name="TextBox 12"/>
            <p:cNvSpPr txBox="1"/>
            <p:nvPr/>
          </p:nvSpPr>
          <p:spPr>
            <a:xfrm>
              <a:off x="7601468" y="5263437"/>
              <a:ext cx="1752600" cy="612934"/>
            </a:xfrm>
            <a:prstGeom prst="roundRect">
              <a:avLst/>
            </a:prstGeom>
            <a:solidFill>
              <a:schemeClr val="tx1">
                <a:lumMod val="65000"/>
                <a:lumOff val="35000"/>
              </a:schemeClr>
            </a:solidFill>
            <a:ln>
              <a:solidFill>
                <a:schemeClr val="tx1">
                  <a:lumMod val="65000"/>
                  <a:lumOff val="35000"/>
                </a:schemeClr>
              </a:solidFill>
            </a:ln>
            <a:effectLst>
              <a:outerShdw blurRad="50800" dist="38100" dir="2700000" algn="tl" rotWithShape="0">
                <a:prstClr val="black">
                  <a:alpha val="40000"/>
                </a:prstClr>
              </a:outerShdw>
            </a:effectLst>
          </p:spPr>
          <p:txBody>
            <a:bodyPr wrap="square" rtlCol="0" anchor="ctr" anchorCtr="0">
              <a:spAutoFit/>
            </a:bodyPr>
            <a:lstStyle/>
            <a:p>
              <a:pPr algn="ctr"/>
              <a:r>
                <a:rPr lang="en-US" sz="1600" b="1" dirty="0">
                  <a:solidFill>
                    <a:schemeClr val="bg1"/>
                  </a:solidFill>
                  <a:latin typeface="Arial" panose="020B0604020202020204" pitchFamily="34" charset="0"/>
                  <a:cs typeface="Arial" panose="020B0604020202020204" pitchFamily="34" charset="0"/>
                </a:rPr>
                <a:t>Jeremy </a:t>
              </a:r>
              <a:r>
                <a:rPr lang="en-US" sz="1600" b="1" dirty="0" err="1">
                  <a:solidFill>
                    <a:schemeClr val="bg1"/>
                  </a:solidFill>
                  <a:latin typeface="Arial" panose="020B0604020202020204" pitchFamily="34" charset="0"/>
                  <a:cs typeface="Arial" panose="020B0604020202020204" pitchFamily="34" charset="0"/>
                </a:rPr>
                <a:t>Kazio</a:t>
              </a:r>
              <a:br>
                <a:rPr lang="en-US" sz="1600" b="1"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Piedmont</a:t>
              </a:r>
            </a:p>
          </p:txBody>
        </p:sp>
        <p:pic>
          <p:nvPicPr>
            <p:cNvPr id="19" name="Picture 18" descr="A picture containing person, outdoor, red&#10;&#10;Description automatically generated">
              <a:extLst>
                <a:ext uri="{FF2B5EF4-FFF2-40B4-BE49-F238E27FC236}">
                  <a16:creationId xmlns:a16="http://schemas.microsoft.com/office/drawing/2014/main" id="{D2417DE5-3C59-C001-673C-76B87E8A7864}"/>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1161" t="24828" r="57230" b="19693"/>
            <a:stretch/>
          </p:blipFill>
          <p:spPr>
            <a:xfrm rot="5400000">
              <a:off x="7654808" y="3604276"/>
              <a:ext cx="1645920" cy="1645920"/>
            </a:xfrm>
            <a:prstGeom prst="ellipse">
              <a:avLst/>
            </a:prstGeom>
            <a:ln w="57150">
              <a:solidFill>
                <a:schemeClr val="tx1">
                  <a:lumMod val="65000"/>
                  <a:lumOff val="35000"/>
                </a:schemeClr>
              </a:solidFill>
            </a:ln>
          </p:spPr>
        </p:pic>
      </p:grpSp>
    </p:spTree>
    <p:extLst>
      <p:ext uri="{BB962C8B-B14F-4D97-AF65-F5344CB8AC3E}">
        <p14:creationId xmlns:p14="http://schemas.microsoft.com/office/powerpoint/2010/main" val="3715208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727A7-8214-8D62-C2A8-EAEF0A2E8DC1}"/>
              </a:ext>
            </a:extLst>
          </p:cNvPr>
          <p:cNvSpPr>
            <a:spLocks noGrp="1"/>
          </p:cNvSpPr>
          <p:nvPr>
            <p:ph type="title"/>
          </p:nvPr>
        </p:nvSpPr>
        <p:spPr>
          <a:xfrm>
            <a:off x="838200" y="0"/>
            <a:ext cx="10515600" cy="1228759"/>
          </a:xfrm>
        </p:spPr>
        <p:txBody>
          <a:bodyPr/>
          <a:lstStyle/>
          <a:p>
            <a:r>
              <a:rPr lang="en-US" dirty="0"/>
              <a:t>Permitted Regulated Medical Waste (RMW) Facilities</a:t>
            </a:r>
          </a:p>
        </p:txBody>
      </p:sp>
      <p:sp>
        <p:nvSpPr>
          <p:cNvPr id="4" name="Footer Placeholder 3">
            <a:extLst>
              <a:ext uri="{FF2B5EF4-FFF2-40B4-BE49-F238E27FC236}">
                <a16:creationId xmlns:a16="http://schemas.microsoft.com/office/drawing/2014/main" id="{A378D1BB-D526-3ECE-4FD8-E0F5DA7721D4}"/>
              </a:ext>
            </a:extLst>
          </p:cNvPr>
          <p:cNvSpPr>
            <a:spLocks noGrp="1"/>
          </p:cNvSpPr>
          <p:nvPr>
            <p:ph type="ftr" sz="quarter" idx="11"/>
          </p:nvPr>
        </p:nvSpPr>
        <p:spPr/>
        <p:txBody>
          <a:bodyPr/>
          <a:lstStyle/>
          <a:p>
            <a:pPr algn="l"/>
            <a:fld id="{61C9B584-852F-4056-BF30-ABA66A23FD41}" type="slidenum">
              <a:rPr lang="en-US" smtClean="0"/>
              <a:t>30</a:t>
            </a:fld>
            <a:r>
              <a:rPr lang="en-US"/>
              <a:t>					</a:t>
            </a:r>
            <a:endParaRPr lang="en-US">
              <a:solidFill>
                <a:srgbClr val="256EAB"/>
              </a:solidFill>
            </a:endParaRPr>
          </a:p>
        </p:txBody>
      </p:sp>
      <p:pic>
        <p:nvPicPr>
          <p:cNvPr id="6" name="Picture 5">
            <a:extLst>
              <a:ext uri="{FF2B5EF4-FFF2-40B4-BE49-F238E27FC236}">
                <a16:creationId xmlns:a16="http://schemas.microsoft.com/office/drawing/2014/main" id="{1648052B-4A7A-11B0-905B-4FE8DE669C6A}"/>
              </a:ext>
            </a:extLst>
          </p:cNvPr>
          <p:cNvPicPr>
            <a:picLocks noChangeAspect="1"/>
          </p:cNvPicPr>
          <p:nvPr/>
        </p:nvPicPr>
        <p:blipFill rotWithShape="1">
          <a:blip r:embed="rId3"/>
          <a:srcRect l="1610" t="3333" r="6840" b="1539"/>
          <a:stretch/>
        </p:blipFill>
        <p:spPr>
          <a:xfrm>
            <a:off x="14953" y="917924"/>
            <a:ext cx="12163984" cy="5408916"/>
          </a:xfrm>
          <a:prstGeom prst="rect">
            <a:avLst/>
          </a:prstGeom>
        </p:spPr>
      </p:pic>
      <p:sp>
        <p:nvSpPr>
          <p:cNvPr id="7" name="TextBox 6">
            <a:extLst>
              <a:ext uri="{FF2B5EF4-FFF2-40B4-BE49-F238E27FC236}">
                <a16:creationId xmlns:a16="http://schemas.microsoft.com/office/drawing/2014/main" id="{3B0F6D37-20C1-6BAC-15F0-98B7F5E2B74E}"/>
              </a:ext>
            </a:extLst>
          </p:cNvPr>
          <p:cNvSpPr txBox="1"/>
          <p:nvPr/>
        </p:nvSpPr>
        <p:spPr>
          <a:xfrm>
            <a:off x="5466605" y="4850103"/>
            <a:ext cx="2582583" cy="461665"/>
          </a:xfrm>
          <a:prstGeom prst="rect">
            <a:avLst/>
          </a:prstGeom>
          <a:noFill/>
          <a:ln>
            <a:noFill/>
          </a:ln>
        </p:spPr>
        <p:txBody>
          <a:bodyPr wrap="square" rtlCol="0">
            <a:spAutoFit/>
          </a:bodyPr>
          <a:lstStyle/>
          <a:p>
            <a:r>
              <a:rPr lang="en-US" sz="1200" dirty="0">
                <a:solidFill>
                  <a:srgbClr val="404040"/>
                </a:solidFill>
                <a:latin typeface="Arial" panose="020B0604020202020204" pitchFamily="34" charset="0"/>
                <a:cs typeface="Arial" panose="020B0604020202020204" pitchFamily="34" charset="0"/>
              </a:rPr>
              <a:t>Curtis Bay Medical Waste Services </a:t>
            </a:r>
            <a:r>
              <a:rPr lang="en-US" sz="1200" b="1" dirty="0">
                <a:solidFill>
                  <a:srgbClr val="404040"/>
                </a:solidFill>
                <a:latin typeface="Arial" panose="020B0604020202020204" pitchFamily="34" charset="0"/>
                <a:cs typeface="Arial" panose="020B0604020202020204" pitchFamily="34" charset="0"/>
              </a:rPr>
              <a:t>(PENDING)</a:t>
            </a:r>
          </a:p>
        </p:txBody>
      </p:sp>
      <p:sp>
        <p:nvSpPr>
          <p:cNvPr id="8" name="Oval 7">
            <a:extLst>
              <a:ext uri="{FF2B5EF4-FFF2-40B4-BE49-F238E27FC236}">
                <a16:creationId xmlns:a16="http://schemas.microsoft.com/office/drawing/2014/main" id="{0E021AAC-31DD-AC8E-B57B-33BE76985516}"/>
              </a:ext>
            </a:extLst>
          </p:cNvPr>
          <p:cNvSpPr/>
          <p:nvPr/>
        </p:nvSpPr>
        <p:spPr>
          <a:xfrm>
            <a:off x="8794206" y="4608570"/>
            <a:ext cx="182880" cy="182880"/>
          </a:xfrm>
          <a:prstGeom prst="ellipse">
            <a:avLst/>
          </a:prstGeom>
          <a:solidFill>
            <a:srgbClr val="0000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8905488-EB73-34DA-8887-F88673619D5D}"/>
              </a:ext>
            </a:extLst>
          </p:cNvPr>
          <p:cNvSpPr/>
          <p:nvPr/>
        </p:nvSpPr>
        <p:spPr>
          <a:xfrm>
            <a:off x="7328422" y="3496009"/>
            <a:ext cx="182880" cy="18288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1BB1135-14C1-DB53-C4D0-366BB9D61986}"/>
              </a:ext>
            </a:extLst>
          </p:cNvPr>
          <p:cNvSpPr/>
          <p:nvPr/>
        </p:nvSpPr>
        <p:spPr>
          <a:xfrm>
            <a:off x="8977086" y="4420727"/>
            <a:ext cx="182880" cy="182880"/>
          </a:xfrm>
          <a:prstGeom prst="ellipse">
            <a:avLst/>
          </a:prstGeom>
          <a:solidFill>
            <a:srgbClr val="0000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F2CC68F-34E3-F878-8704-0A93B9315FE1}"/>
              </a:ext>
            </a:extLst>
          </p:cNvPr>
          <p:cNvSpPr/>
          <p:nvPr/>
        </p:nvSpPr>
        <p:spPr>
          <a:xfrm>
            <a:off x="8790396" y="4352779"/>
            <a:ext cx="182880" cy="18288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AA0B774-589B-9FF3-4824-759891100A7D}"/>
              </a:ext>
            </a:extLst>
          </p:cNvPr>
          <p:cNvSpPr/>
          <p:nvPr/>
        </p:nvSpPr>
        <p:spPr>
          <a:xfrm>
            <a:off x="8881836" y="4921139"/>
            <a:ext cx="182880" cy="1828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B04038B-24AC-4326-54AB-5CE83E56F493}"/>
              </a:ext>
            </a:extLst>
          </p:cNvPr>
          <p:cNvSpPr/>
          <p:nvPr/>
        </p:nvSpPr>
        <p:spPr>
          <a:xfrm>
            <a:off x="10337344" y="5447172"/>
            <a:ext cx="182880" cy="18288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67FE86D-8F2E-3C23-3ED9-160DBB80D57B}"/>
              </a:ext>
            </a:extLst>
          </p:cNvPr>
          <p:cNvSpPr/>
          <p:nvPr/>
        </p:nvSpPr>
        <p:spPr>
          <a:xfrm>
            <a:off x="10514305" y="5601204"/>
            <a:ext cx="182880" cy="182880"/>
          </a:xfrm>
          <a:prstGeom prst="ellipse">
            <a:avLst/>
          </a:prstGeom>
          <a:solidFill>
            <a:srgbClr val="0000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6E2E73A-DAD4-B6E9-ADC8-A747E816DD4F}"/>
              </a:ext>
            </a:extLst>
          </p:cNvPr>
          <p:cNvSpPr/>
          <p:nvPr/>
        </p:nvSpPr>
        <p:spPr>
          <a:xfrm>
            <a:off x="8284977" y="2293917"/>
            <a:ext cx="182880" cy="18288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4FD503B-6696-9D4C-F5A8-86CB2B204638}"/>
              </a:ext>
            </a:extLst>
          </p:cNvPr>
          <p:cNvSpPr/>
          <p:nvPr/>
        </p:nvSpPr>
        <p:spPr>
          <a:xfrm>
            <a:off x="8698817" y="2232961"/>
            <a:ext cx="182880" cy="18288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EC4B2D4-25BF-862C-EAED-9BCE1A2D7009}"/>
              </a:ext>
            </a:extLst>
          </p:cNvPr>
          <p:cNvSpPr/>
          <p:nvPr/>
        </p:nvSpPr>
        <p:spPr>
          <a:xfrm>
            <a:off x="8816493" y="1761338"/>
            <a:ext cx="182880" cy="18288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9709AD0-094C-3AB1-F1B0-F3005AEDAB9B}"/>
              </a:ext>
            </a:extLst>
          </p:cNvPr>
          <p:cNvSpPr/>
          <p:nvPr/>
        </p:nvSpPr>
        <p:spPr>
          <a:xfrm>
            <a:off x="5343384" y="4880982"/>
            <a:ext cx="182880" cy="182880"/>
          </a:xfrm>
          <a:prstGeom prst="ellipse">
            <a:avLst/>
          </a:prstGeom>
          <a:solidFill>
            <a:srgbClr val="0000C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8C1900C-5353-6F4B-AC84-8C085DE2EA09}"/>
              </a:ext>
            </a:extLst>
          </p:cNvPr>
          <p:cNvSpPr txBox="1"/>
          <p:nvPr/>
        </p:nvSpPr>
        <p:spPr>
          <a:xfrm>
            <a:off x="7448437" y="3462019"/>
            <a:ext cx="2139700" cy="276999"/>
          </a:xfrm>
          <a:prstGeom prst="rect">
            <a:avLst/>
          </a:prstGeom>
          <a:noFill/>
          <a:ln>
            <a:noFill/>
          </a:ln>
        </p:spPr>
        <p:txBody>
          <a:bodyPr wrap="square" rtlCol="0">
            <a:spAutoFit/>
          </a:bodyPr>
          <a:lstStyle/>
          <a:p>
            <a:r>
              <a:rPr lang="en-US" sz="1200" dirty="0">
                <a:solidFill>
                  <a:srgbClr val="404040"/>
                </a:solidFill>
                <a:latin typeface="Arial" panose="020B0604020202020204" pitchFamily="34" charset="0"/>
                <a:cs typeface="Arial" panose="020B0604020202020204" pitchFamily="34" charset="0"/>
              </a:rPr>
              <a:t>UVA Health</a:t>
            </a:r>
          </a:p>
        </p:txBody>
      </p:sp>
      <p:sp>
        <p:nvSpPr>
          <p:cNvPr id="21" name="TextBox 20">
            <a:extLst>
              <a:ext uri="{FF2B5EF4-FFF2-40B4-BE49-F238E27FC236}">
                <a16:creationId xmlns:a16="http://schemas.microsoft.com/office/drawing/2014/main" id="{9B5FD7DC-2B52-9251-E80F-EF80EFC56AFA}"/>
              </a:ext>
            </a:extLst>
          </p:cNvPr>
          <p:cNvSpPr txBox="1"/>
          <p:nvPr/>
        </p:nvSpPr>
        <p:spPr>
          <a:xfrm>
            <a:off x="10434770" y="5394725"/>
            <a:ext cx="1857323" cy="276999"/>
          </a:xfrm>
          <a:prstGeom prst="rect">
            <a:avLst/>
          </a:prstGeom>
          <a:noFill/>
          <a:ln>
            <a:noFill/>
          </a:ln>
        </p:spPr>
        <p:txBody>
          <a:bodyPr wrap="square" rtlCol="0">
            <a:spAutoFit/>
          </a:bodyPr>
          <a:lstStyle/>
          <a:p>
            <a:r>
              <a:rPr lang="en-US" sz="1200" dirty="0">
                <a:solidFill>
                  <a:srgbClr val="404040"/>
                </a:solidFill>
                <a:latin typeface="Arial" panose="020B0604020202020204" pitchFamily="34" charset="0"/>
                <a:cs typeface="Arial" panose="020B0604020202020204" pitchFamily="34" charset="0"/>
              </a:rPr>
              <a:t>Old Dominion University</a:t>
            </a:r>
          </a:p>
        </p:txBody>
      </p:sp>
      <p:sp>
        <p:nvSpPr>
          <p:cNvPr id="22" name="TextBox 21">
            <a:extLst>
              <a:ext uri="{FF2B5EF4-FFF2-40B4-BE49-F238E27FC236}">
                <a16:creationId xmlns:a16="http://schemas.microsoft.com/office/drawing/2014/main" id="{754EA44D-FC9F-3F86-DF04-DC85E9315A10}"/>
              </a:ext>
            </a:extLst>
          </p:cNvPr>
          <p:cNvSpPr txBox="1"/>
          <p:nvPr/>
        </p:nvSpPr>
        <p:spPr>
          <a:xfrm>
            <a:off x="8049189" y="5601307"/>
            <a:ext cx="2856860" cy="276999"/>
          </a:xfrm>
          <a:prstGeom prst="rect">
            <a:avLst/>
          </a:prstGeom>
          <a:noFill/>
          <a:ln>
            <a:noFill/>
          </a:ln>
        </p:spPr>
        <p:txBody>
          <a:bodyPr wrap="square" rtlCol="0">
            <a:spAutoFit/>
          </a:bodyPr>
          <a:lstStyle/>
          <a:p>
            <a:r>
              <a:rPr lang="en-US" sz="1200" dirty="0">
                <a:solidFill>
                  <a:srgbClr val="404040"/>
                </a:solidFill>
                <a:latin typeface="Arial" panose="020B0604020202020204" pitchFamily="34" charset="0"/>
                <a:cs typeface="Arial" panose="020B0604020202020204" pitchFamily="34" charset="0"/>
              </a:rPr>
              <a:t>Curtis Bay Medical Waste Services</a:t>
            </a:r>
          </a:p>
        </p:txBody>
      </p:sp>
      <p:sp>
        <p:nvSpPr>
          <p:cNvPr id="23" name="TextBox 22">
            <a:extLst>
              <a:ext uri="{FF2B5EF4-FFF2-40B4-BE49-F238E27FC236}">
                <a16:creationId xmlns:a16="http://schemas.microsoft.com/office/drawing/2014/main" id="{FC37A5F6-3F10-7AF6-A06B-DCD7B75F1925}"/>
              </a:ext>
            </a:extLst>
          </p:cNvPr>
          <p:cNvSpPr txBox="1"/>
          <p:nvPr/>
        </p:nvSpPr>
        <p:spPr>
          <a:xfrm>
            <a:off x="7839089" y="4307430"/>
            <a:ext cx="1029985" cy="276999"/>
          </a:xfrm>
          <a:prstGeom prst="rect">
            <a:avLst/>
          </a:prstGeom>
          <a:noFill/>
          <a:ln>
            <a:noFill/>
          </a:ln>
        </p:spPr>
        <p:txBody>
          <a:bodyPr wrap="square" rtlCol="0">
            <a:spAutoFit/>
          </a:bodyPr>
          <a:lstStyle/>
          <a:p>
            <a:r>
              <a:rPr lang="en-US" sz="1200" dirty="0">
                <a:solidFill>
                  <a:srgbClr val="404040"/>
                </a:solidFill>
                <a:latin typeface="Arial" panose="020B0604020202020204" pitchFamily="34" charset="0"/>
                <a:cs typeface="Arial" panose="020B0604020202020204" pitchFamily="34" charset="0"/>
              </a:rPr>
              <a:t>VCU Health</a:t>
            </a:r>
          </a:p>
        </p:txBody>
      </p:sp>
      <p:sp>
        <p:nvSpPr>
          <p:cNvPr id="24" name="TextBox 23">
            <a:extLst>
              <a:ext uri="{FF2B5EF4-FFF2-40B4-BE49-F238E27FC236}">
                <a16:creationId xmlns:a16="http://schemas.microsoft.com/office/drawing/2014/main" id="{36E87689-57B6-3BA1-8DEA-26BF2C13747A}"/>
              </a:ext>
            </a:extLst>
          </p:cNvPr>
          <p:cNvSpPr txBox="1"/>
          <p:nvPr/>
        </p:nvSpPr>
        <p:spPr>
          <a:xfrm>
            <a:off x="9105467" y="4323839"/>
            <a:ext cx="2058959" cy="276999"/>
          </a:xfrm>
          <a:prstGeom prst="rect">
            <a:avLst/>
          </a:prstGeom>
          <a:noFill/>
          <a:ln>
            <a:noFill/>
          </a:ln>
        </p:spPr>
        <p:txBody>
          <a:bodyPr wrap="square" rtlCol="0">
            <a:spAutoFit/>
          </a:bodyPr>
          <a:lstStyle/>
          <a:p>
            <a:r>
              <a:rPr lang="en-US" sz="1200" dirty="0">
                <a:solidFill>
                  <a:srgbClr val="404040"/>
                </a:solidFill>
                <a:latin typeface="Arial" panose="020B0604020202020204" pitchFamily="34" charset="0"/>
                <a:cs typeface="Arial" panose="020B0604020202020204" pitchFamily="34" charset="0"/>
              </a:rPr>
              <a:t>Daniels </a:t>
            </a:r>
            <a:r>
              <a:rPr lang="en-US" sz="1200" dirty="0" err="1">
                <a:solidFill>
                  <a:srgbClr val="404040"/>
                </a:solidFill>
                <a:latin typeface="Arial" panose="020B0604020202020204" pitchFamily="34" charset="0"/>
                <a:cs typeface="Arial" panose="020B0604020202020204" pitchFamily="34" charset="0"/>
              </a:rPr>
              <a:t>Sharpsmart</a:t>
            </a:r>
            <a:endParaRPr lang="en-US" sz="1200" dirty="0">
              <a:solidFill>
                <a:srgbClr val="40404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9CB2FC1A-4861-F9EF-333B-7DAD8E432AFC}"/>
              </a:ext>
            </a:extLst>
          </p:cNvPr>
          <p:cNvSpPr txBox="1"/>
          <p:nvPr/>
        </p:nvSpPr>
        <p:spPr>
          <a:xfrm>
            <a:off x="7988701" y="4579996"/>
            <a:ext cx="970425" cy="276999"/>
          </a:xfrm>
          <a:prstGeom prst="rect">
            <a:avLst/>
          </a:prstGeom>
          <a:noFill/>
          <a:ln>
            <a:noFill/>
          </a:ln>
        </p:spPr>
        <p:txBody>
          <a:bodyPr wrap="square" rtlCol="0">
            <a:spAutoFit/>
          </a:bodyPr>
          <a:lstStyle/>
          <a:p>
            <a:r>
              <a:rPr lang="en-US" sz="1200" dirty="0">
                <a:solidFill>
                  <a:srgbClr val="404040"/>
                </a:solidFill>
                <a:latin typeface="Arial" panose="020B0604020202020204" pitchFamily="34" charset="0"/>
                <a:cs typeface="Arial" panose="020B0604020202020204" pitchFamily="34" charset="0"/>
              </a:rPr>
              <a:t>Stericycle</a:t>
            </a:r>
          </a:p>
        </p:txBody>
      </p:sp>
      <p:sp>
        <p:nvSpPr>
          <p:cNvPr id="26" name="TextBox 25">
            <a:extLst>
              <a:ext uri="{FF2B5EF4-FFF2-40B4-BE49-F238E27FC236}">
                <a16:creationId xmlns:a16="http://schemas.microsoft.com/office/drawing/2014/main" id="{01FB0343-43E0-6AA0-7BD0-A5CAA95A0587}"/>
              </a:ext>
            </a:extLst>
          </p:cNvPr>
          <p:cNvSpPr txBox="1"/>
          <p:nvPr/>
        </p:nvSpPr>
        <p:spPr>
          <a:xfrm>
            <a:off x="8999373" y="4895648"/>
            <a:ext cx="2713751" cy="276999"/>
          </a:xfrm>
          <a:prstGeom prst="rect">
            <a:avLst/>
          </a:prstGeom>
          <a:noFill/>
          <a:ln>
            <a:noFill/>
          </a:ln>
        </p:spPr>
        <p:txBody>
          <a:bodyPr wrap="square" rtlCol="0">
            <a:spAutoFit/>
          </a:bodyPr>
          <a:lstStyle/>
          <a:p>
            <a:r>
              <a:rPr lang="en-US" sz="1200" dirty="0">
                <a:solidFill>
                  <a:srgbClr val="404040"/>
                </a:solidFill>
                <a:latin typeface="Arial" panose="020B0604020202020204" pitchFamily="34" charset="0"/>
                <a:cs typeface="Arial" panose="020B0604020202020204" pitchFamily="34" charset="0"/>
              </a:rPr>
              <a:t>Curtis Bay Medical Waste Services</a:t>
            </a:r>
          </a:p>
        </p:txBody>
      </p:sp>
      <p:sp>
        <p:nvSpPr>
          <p:cNvPr id="27" name="TextBox 26">
            <a:extLst>
              <a:ext uri="{FF2B5EF4-FFF2-40B4-BE49-F238E27FC236}">
                <a16:creationId xmlns:a16="http://schemas.microsoft.com/office/drawing/2014/main" id="{30388618-56DA-3BF7-B9F0-7AB1DA144180}"/>
              </a:ext>
            </a:extLst>
          </p:cNvPr>
          <p:cNvSpPr txBox="1"/>
          <p:nvPr/>
        </p:nvSpPr>
        <p:spPr>
          <a:xfrm>
            <a:off x="7328422" y="2271462"/>
            <a:ext cx="1047995" cy="276999"/>
          </a:xfrm>
          <a:prstGeom prst="rect">
            <a:avLst/>
          </a:prstGeom>
          <a:noFill/>
          <a:ln>
            <a:noFill/>
          </a:ln>
        </p:spPr>
        <p:txBody>
          <a:bodyPr wrap="square" rtlCol="0">
            <a:spAutoFit/>
          </a:bodyPr>
          <a:lstStyle/>
          <a:p>
            <a:r>
              <a:rPr lang="en-US" sz="1200" dirty="0">
                <a:solidFill>
                  <a:srgbClr val="404040"/>
                </a:solidFill>
                <a:latin typeface="Arial" panose="020B0604020202020204" pitchFamily="34" charset="0"/>
                <a:cs typeface="Arial" panose="020B0604020202020204" pitchFamily="34" charset="0"/>
              </a:rPr>
              <a:t>VDACS Lab</a:t>
            </a:r>
          </a:p>
        </p:txBody>
      </p:sp>
      <p:sp>
        <p:nvSpPr>
          <p:cNvPr id="28" name="TextBox 27">
            <a:extLst>
              <a:ext uri="{FF2B5EF4-FFF2-40B4-BE49-F238E27FC236}">
                <a16:creationId xmlns:a16="http://schemas.microsoft.com/office/drawing/2014/main" id="{D16BF6C5-2BF1-68CA-A02C-7F6B36A5EC6C}"/>
              </a:ext>
            </a:extLst>
          </p:cNvPr>
          <p:cNvSpPr txBox="1"/>
          <p:nvPr/>
        </p:nvSpPr>
        <p:spPr>
          <a:xfrm>
            <a:off x="8816494" y="2199891"/>
            <a:ext cx="3347490" cy="276999"/>
          </a:xfrm>
          <a:prstGeom prst="rect">
            <a:avLst/>
          </a:prstGeom>
          <a:noFill/>
          <a:ln>
            <a:noFill/>
          </a:ln>
        </p:spPr>
        <p:txBody>
          <a:bodyPr wrap="square" rtlCol="0">
            <a:spAutoFit/>
          </a:bodyPr>
          <a:lstStyle/>
          <a:p>
            <a:r>
              <a:rPr lang="en-US" sz="1200" dirty="0">
                <a:solidFill>
                  <a:srgbClr val="404040"/>
                </a:solidFill>
                <a:latin typeface="Arial" panose="020B0604020202020204" pitchFamily="34" charset="0"/>
                <a:cs typeface="Arial" panose="020B0604020202020204" pitchFamily="34" charset="0"/>
              </a:rPr>
              <a:t>George Mason University – Prince William</a:t>
            </a:r>
          </a:p>
        </p:txBody>
      </p:sp>
      <p:sp>
        <p:nvSpPr>
          <p:cNvPr id="30" name="TextBox 29">
            <a:extLst>
              <a:ext uri="{FF2B5EF4-FFF2-40B4-BE49-F238E27FC236}">
                <a16:creationId xmlns:a16="http://schemas.microsoft.com/office/drawing/2014/main" id="{500DF68B-7E1D-A5DF-5902-27F336E24CCE}"/>
              </a:ext>
            </a:extLst>
          </p:cNvPr>
          <p:cNvSpPr txBox="1"/>
          <p:nvPr/>
        </p:nvSpPr>
        <p:spPr>
          <a:xfrm>
            <a:off x="8947451" y="1720075"/>
            <a:ext cx="1749734" cy="280977"/>
          </a:xfrm>
          <a:prstGeom prst="rect">
            <a:avLst/>
          </a:prstGeom>
          <a:noFill/>
          <a:ln>
            <a:noFill/>
          </a:ln>
        </p:spPr>
        <p:txBody>
          <a:bodyPr wrap="square" rtlCol="0">
            <a:spAutoFit/>
          </a:bodyPr>
          <a:lstStyle/>
          <a:p>
            <a:r>
              <a:rPr lang="en-US" sz="1200" dirty="0" err="1">
                <a:solidFill>
                  <a:srgbClr val="404040"/>
                </a:solidFill>
                <a:latin typeface="Arial" panose="020B0604020202020204" pitchFamily="34" charset="0"/>
                <a:cs typeface="Arial" panose="020B0604020202020204" pitchFamily="34" charset="0"/>
              </a:rPr>
              <a:t>Microbac</a:t>
            </a:r>
            <a:r>
              <a:rPr lang="en-US" sz="1200" dirty="0">
                <a:solidFill>
                  <a:srgbClr val="404040"/>
                </a:solidFill>
                <a:latin typeface="Arial" panose="020B0604020202020204" pitchFamily="34" charset="0"/>
                <a:cs typeface="Arial" panose="020B0604020202020204" pitchFamily="34" charset="0"/>
              </a:rPr>
              <a:t> Laboratories</a:t>
            </a:r>
          </a:p>
        </p:txBody>
      </p:sp>
      <p:sp>
        <p:nvSpPr>
          <p:cNvPr id="31" name="Oval 30">
            <a:extLst>
              <a:ext uri="{FF2B5EF4-FFF2-40B4-BE49-F238E27FC236}">
                <a16:creationId xmlns:a16="http://schemas.microsoft.com/office/drawing/2014/main" id="{B226B4F8-CF5F-841D-B668-C198A6749612}"/>
              </a:ext>
            </a:extLst>
          </p:cNvPr>
          <p:cNvSpPr/>
          <p:nvPr/>
        </p:nvSpPr>
        <p:spPr>
          <a:xfrm>
            <a:off x="8764571" y="2401784"/>
            <a:ext cx="182880" cy="18288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C34C37C-4E01-5264-34CC-FEFD89CB66BD}"/>
              </a:ext>
            </a:extLst>
          </p:cNvPr>
          <p:cNvSpPr txBox="1"/>
          <p:nvPr/>
        </p:nvSpPr>
        <p:spPr>
          <a:xfrm>
            <a:off x="8907932" y="2379576"/>
            <a:ext cx="2445867" cy="276999"/>
          </a:xfrm>
          <a:prstGeom prst="rect">
            <a:avLst/>
          </a:prstGeom>
          <a:noFill/>
          <a:ln>
            <a:noFill/>
          </a:ln>
        </p:spPr>
        <p:txBody>
          <a:bodyPr wrap="square" rtlCol="0">
            <a:spAutoFit/>
          </a:bodyPr>
          <a:lstStyle/>
          <a:p>
            <a:r>
              <a:rPr lang="en-US" sz="1200" dirty="0">
                <a:solidFill>
                  <a:srgbClr val="404040"/>
                </a:solidFill>
                <a:latin typeface="Arial" panose="020B0604020202020204" pitchFamily="34" charset="0"/>
                <a:cs typeface="Arial" panose="020B0604020202020204" pitchFamily="34" charset="0"/>
              </a:rPr>
              <a:t>American Type Culture Collection</a:t>
            </a:r>
          </a:p>
        </p:txBody>
      </p:sp>
      <p:sp>
        <p:nvSpPr>
          <p:cNvPr id="33" name="Oval 32">
            <a:extLst>
              <a:ext uri="{FF2B5EF4-FFF2-40B4-BE49-F238E27FC236}">
                <a16:creationId xmlns:a16="http://schemas.microsoft.com/office/drawing/2014/main" id="{D05DEE39-C37D-247D-C4F5-B0338F17CA60}"/>
              </a:ext>
            </a:extLst>
          </p:cNvPr>
          <p:cNvSpPr/>
          <p:nvPr/>
        </p:nvSpPr>
        <p:spPr>
          <a:xfrm>
            <a:off x="9044714" y="4545872"/>
            <a:ext cx="182880" cy="182880"/>
          </a:xfrm>
          <a:prstGeom prst="ellipse">
            <a:avLst/>
          </a:prstGeom>
          <a:solidFill>
            <a:srgbClr val="0000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55967A36-375D-F9B9-B8DB-FE909492A6D7}"/>
              </a:ext>
            </a:extLst>
          </p:cNvPr>
          <p:cNvSpPr txBox="1"/>
          <p:nvPr/>
        </p:nvSpPr>
        <p:spPr>
          <a:xfrm>
            <a:off x="9163965" y="4555776"/>
            <a:ext cx="2367340" cy="276999"/>
          </a:xfrm>
          <a:prstGeom prst="rect">
            <a:avLst/>
          </a:prstGeom>
          <a:noFill/>
          <a:ln>
            <a:noFill/>
          </a:ln>
        </p:spPr>
        <p:txBody>
          <a:bodyPr wrap="square" rtlCol="0">
            <a:spAutoFit/>
          </a:bodyPr>
          <a:lstStyle/>
          <a:p>
            <a:r>
              <a:rPr lang="en-US" sz="1200" dirty="0">
                <a:solidFill>
                  <a:srgbClr val="404040"/>
                </a:solidFill>
                <a:latin typeface="Arial" panose="020B0604020202020204" pitchFamily="34" charset="0"/>
                <a:cs typeface="Arial" panose="020B0604020202020204" pitchFamily="34" charset="0"/>
              </a:rPr>
              <a:t>NEIE Medical Waste Services</a:t>
            </a:r>
          </a:p>
        </p:txBody>
      </p:sp>
      <p:sp>
        <p:nvSpPr>
          <p:cNvPr id="35" name="TextBox 34">
            <a:extLst>
              <a:ext uri="{FF2B5EF4-FFF2-40B4-BE49-F238E27FC236}">
                <a16:creationId xmlns:a16="http://schemas.microsoft.com/office/drawing/2014/main" id="{2A29058C-5A6A-EC65-441F-30C0BC462738}"/>
              </a:ext>
            </a:extLst>
          </p:cNvPr>
          <p:cNvSpPr txBox="1"/>
          <p:nvPr/>
        </p:nvSpPr>
        <p:spPr>
          <a:xfrm>
            <a:off x="1070267" y="4710110"/>
            <a:ext cx="3190084" cy="1123712"/>
          </a:xfrm>
          <a:prstGeom prst="roundRect">
            <a:avLst/>
          </a:prstGeom>
          <a:solidFill>
            <a:schemeClr val="bg1"/>
          </a:solidFill>
          <a:ln>
            <a:solidFill>
              <a:schemeClr val="bg1">
                <a:lumMod val="95000"/>
              </a:schemeClr>
            </a:solidFill>
          </a:ln>
        </p:spPr>
        <p:txBody>
          <a:bodyPr wrap="square" rtlCol="0">
            <a:spAutoFit/>
          </a:bodyPr>
          <a:lstStyle/>
          <a:p>
            <a:endParaRPr lang="en-US" sz="1000" dirty="0"/>
          </a:p>
          <a:p>
            <a:endParaRPr lang="en-US" sz="1000" dirty="0"/>
          </a:p>
          <a:p>
            <a:endParaRPr lang="en-US" sz="1000" dirty="0"/>
          </a:p>
          <a:p>
            <a:endParaRPr lang="en-US" sz="1000" dirty="0"/>
          </a:p>
          <a:p>
            <a:endParaRPr lang="en-US" sz="1000" dirty="0"/>
          </a:p>
          <a:p>
            <a:endParaRPr lang="en-US" sz="1000" dirty="0"/>
          </a:p>
        </p:txBody>
      </p:sp>
      <p:sp>
        <p:nvSpPr>
          <p:cNvPr id="38" name="TextBox 37">
            <a:extLst>
              <a:ext uri="{FF2B5EF4-FFF2-40B4-BE49-F238E27FC236}">
                <a16:creationId xmlns:a16="http://schemas.microsoft.com/office/drawing/2014/main" id="{DCE97A39-6888-3644-D24A-140EBAA3F84F}"/>
              </a:ext>
            </a:extLst>
          </p:cNvPr>
          <p:cNvSpPr txBox="1"/>
          <p:nvPr/>
        </p:nvSpPr>
        <p:spPr>
          <a:xfrm>
            <a:off x="1429062" y="5448938"/>
            <a:ext cx="2270813" cy="338554"/>
          </a:xfrm>
          <a:prstGeom prst="rect">
            <a:avLst/>
          </a:prstGeom>
          <a:noFill/>
          <a:ln>
            <a:noFill/>
          </a:ln>
        </p:spPr>
        <p:txBody>
          <a:bodyPr wrap="square" rtlCol="0">
            <a:spAutoFit/>
          </a:bodyPr>
          <a:lstStyle/>
          <a:p>
            <a:r>
              <a:rPr lang="en-US" sz="1600" dirty="0">
                <a:solidFill>
                  <a:srgbClr val="404040"/>
                </a:solidFill>
                <a:latin typeface="Arial" panose="020B0604020202020204" pitchFamily="34" charset="0"/>
                <a:cs typeface="Arial" panose="020B0604020202020204" pitchFamily="34" charset="0"/>
              </a:rPr>
              <a:t>RMW Transfer Station</a:t>
            </a:r>
          </a:p>
        </p:txBody>
      </p:sp>
      <p:sp>
        <p:nvSpPr>
          <p:cNvPr id="37" name="Oval 36">
            <a:extLst>
              <a:ext uri="{FF2B5EF4-FFF2-40B4-BE49-F238E27FC236}">
                <a16:creationId xmlns:a16="http://schemas.microsoft.com/office/drawing/2014/main" id="{CFF701EE-3C73-6BBA-34ED-EC769A35F9B3}"/>
              </a:ext>
            </a:extLst>
          </p:cNvPr>
          <p:cNvSpPr/>
          <p:nvPr/>
        </p:nvSpPr>
        <p:spPr>
          <a:xfrm>
            <a:off x="1228840" y="5529101"/>
            <a:ext cx="182880" cy="182880"/>
          </a:xfrm>
          <a:prstGeom prst="ellipse">
            <a:avLst/>
          </a:prstGeom>
          <a:solidFill>
            <a:srgbClr val="0000C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5D3D6EE-C50D-FDED-251D-84EA99394708}"/>
              </a:ext>
            </a:extLst>
          </p:cNvPr>
          <p:cNvSpPr/>
          <p:nvPr/>
        </p:nvSpPr>
        <p:spPr>
          <a:xfrm>
            <a:off x="1228840" y="4862413"/>
            <a:ext cx="182880" cy="18288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BF3D9632-5D95-58B4-DB47-BB211E68263E}"/>
              </a:ext>
            </a:extLst>
          </p:cNvPr>
          <p:cNvSpPr txBox="1"/>
          <p:nvPr/>
        </p:nvSpPr>
        <p:spPr>
          <a:xfrm>
            <a:off x="1429063" y="4782250"/>
            <a:ext cx="2504754" cy="338554"/>
          </a:xfrm>
          <a:prstGeom prst="rect">
            <a:avLst/>
          </a:prstGeom>
          <a:noFill/>
          <a:ln>
            <a:noFill/>
          </a:ln>
        </p:spPr>
        <p:txBody>
          <a:bodyPr wrap="square" rtlCol="0">
            <a:spAutoFit/>
          </a:bodyPr>
          <a:lstStyle/>
          <a:p>
            <a:r>
              <a:rPr lang="en-US" sz="1600" dirty="0">
                <a:solidFill>
                  <a:srgbClr val="404040"/>
                </a:solidFill>
                <a:latin typeface="Arial" panose="020B0604020202020204" pitchFamily="34" charset="0"/>
                <a:cs typeface="Arial" panose="020B0604020202020204" pitchFamily="34" charset="0"/>
              </a:rPr>
              <a:t>RMW Captive Treatment</a:t>
            </a:r>
          </a:p>
        </p:txBody>
      </p:sp>
      <p:sp>
        <p:nvSpPr>
          <p:cNvPr id="40" name="Oval 39">
            <a:extLst>
              <a:ext uri="{FF2B5EF4-FFF2-40B4-BE49-F238E27FC236}">
                <a16:creationId xmlns:a16="http://schemas.microsoft.com/office/drawing/2014/main" id="{4F7C33C9-292D-4FDD-0E52-E1AF6EE32941}"/>
              </a:ext>
            </a:extLst>
          </p:cNvPr>
          <p:cNvSpPr/>
          <p:nvPr/>
        </p:nvSpPr>
        <p:spPr>
          <a:xfrm>
            <a:off x="1228840" y="5195757"/>
            <a:ext cx="182880" cy="1828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303AB663-18D4-A606-C0A9-253E96F613FC}"/>
              </a:ext>
            </a:extLst>
          </p:cNvPr>
          <p:cNvSpPr txBox="1"/>
          <p:nvPr/>
        </p:nvSpPr>
        <p:spPr>
          <a:xfrm>
            <a:off x="1429063" y="5115594"/>
            <a:ext cx="2831288" cy="338554"/>
          </a:xfrm>
          <a:prstGeom prst="rect">
            <a:avLst/>
          </a:prstGeom>
          <a:noFill/>
          <a:ln>
            <a:noFill/>
          </a:ln>
        </p:spPr>
        <p:txBody>
          <a:bodyPr wrap="square" rtlCol="0">
            <a:spAutoFit/>
          </a:bodyPr>
          <a:lstStyle/>
          <a:p>
            <a:r>
              <a:rPr lang="en-US" sz="1600" dirty="0">
                <a:solidFill>
                  <a:srgbClr val="404040"/>
                </a:solidFill>
                <a:latin typeface="Arial" panose="020B0604020202020204" pitchFamily="34" charset="0"/>
                <a:cs typeface="Arial" panose="020B0604020202020204" pitchFamily="34" charset="0"/>
              </a:rPr>
              <a:t>RMW Commercial Treatment</a:t>
            </a:r>
          </a:p>
        </p:txBody>
      </p:sp>
    </p:spTree>
    <p:extLst>
      <p:ext uri="{BB962C8B-B14F-4D97-AF65-F5344CB8AC3E}">
        <p14:creationId xmlns:p14="http://schemas.microsoft.com/office/powerpoint/2010/main" val="3263970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593627"/>
            <a:ext cx="6816969" cy="4767699"/>
          </a:xfrm>
        </p:spPr>
        <p:txBody>
          <a:bodyPr>
            <a:noAutofit/>
          </a:bodyPr>
          <a:lstStyle/>
          <a:p>
            <a:pPr>
              <a:spcBef>
                <a:spcPts val="1200"/>
              </a:spcBef>
              <a:spcAft>
                <a:spcPts val="2400"/>
              </a:spcAft>
            </a:pPr>
            <a:r>
              <a:rPr lang="en-US" sz="2400" dirty="0"/>
              <a:t>Treated medical waste = solid waste</a:t>
            </a:r>
          </a:p>
          <a:p>
            <a:pPr>
              <a:spcBef>
                <a:spcPts val="1200"/>
              </a:spcBef>
              <a:spcAft>
                <a:spcPts val="2400"/>
              </a:spcAft>
            </a:pPr>
            <a:r>
              <a:rPr lang="en-US" sz="2400" dirty="0"/>
              <a:t>No shredding or load notifications required</a:t>
            </a:r>
          </a:p>
          <a:p>
            <a:pPr>
              <a:spcBef>
                <a:spcPts val="1200"/>
              </a:spcBef>
              <a:spcAft>
                <a:spcPts val="2400"/>
              </a:spcAft>
            </a:pPr>
            <a:r>
              <a:rPr lang="en-US" sz="2400" dirty="0"/>
              <a:t>RMW Treatment Facilities must provide Treated Waste Disposal Plans to receiving solid waste facilities </a:t>
            </a:r>
          </a:p>
          <a:p>
            <a:pPr>
              <a:spcBef>
                <a:spcPts val="1200"/>
              </a:spcBef>
              <a:spcAft>
                <a:spcPts val="2400"/>
              </a:spcAft>
            </a:pPr>
            <a:r>
              <a:rPr lang="en-US" sz="2400" dirty="0"/>
              <a:t>Landfill disposal procedures continue to be site-specific (Permit and/or Operations Manual)</a:t>
            </a: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1C9B584-852F-4056-BF30-ABA66A23FD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a:t>
            </a:fld>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a:t>
            </a:r>
            <a:endParaRPr kumimoji="0" lang="en-US" sz="1200" b="0" i="0" u="none" strike="noStrike" kern="1200" cap="none" spc="0" normalizeH="0" baseline="0" noProof="0">
              <a:ln>
                <a:noFill/>
              </a:ln>
              <a:solidFill>
                <a:srgbClr val="256EAB"/>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EDE041D9-23AE-C04E-2963-3718F2FA575E}"/>
              </a:ext>
            </a:extLst>
          </p:cNvPr>
          <p:cNvGrpSpPr/>
          <p:nvPr/>
        </p:nvGrpSpPr>
        <p:grpSpPr>
          <a:xfrm>
            <a:off x="8133413" y="464011"/>
            <a:ext cx="3406384" cy="2967848"/>
            <a:chOff x="7762045" y="1071402"/>
            <a:chExt cx="3406384" cy="2967848"/>
          </a:xfrm>
        </p:grpSpPr>
        <p:pic>
          <p:nvPicPr>
            <p:cNvPr id="1026" name="Picture 2" descr="https://www.wastetodaymagazine.com/fileuploads/publications/44/issues/103486/articles/images/BOMAG_WINSTON-SALEM_LANDFILL_19_fmt.png"/>
            <p:cNvPicPr>
              <a:picLocks noChangeAspect="1" noChangeArrowheads="1"/>
            </p:cNvPicPr>
            <p:nvPr/>
          </p:nvPicPr>
          <p:blipFill rotWithShape="1">
            <a:blip r:embed="rId3">
              <a:extLst>
                <a:ext uri="{28A0092B-C50C-407E-A947-70E740481C1C}">
                  <a14:useLocalDpi xmlns:a14="http://schemas.microsoft.com/office/drawing/2010/main" val="0"/>
                </a:ext>
              </a:extLst>
            </a:blip>
            <a:srcRect l="34899" t="19272" r="9392" b="18706"/>
            <a:stretch/>
          </p:blipFill>
          <p:spPr bwMode="auto">
            <a:xfrm>
              <a:off x="7762045" y="1071402"/>
              <a:ext cx="3315529" cy="2707225"/>
            </a:xfrm>
            <a:prstGeom prst="rect">
              <a:avLst/>
            </a:prstGeom>
            <a:ln>
              <a:no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576297" y="3793029"/>
              <a:ext cx="1592132"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Waste Today Magazine</a:t>
              </a:r>
            </a:p>
          </p:txBody>
        </p:sp>
      </p:grpSp>
      <p:sp>
        <p:nvSpPr>
          <p:cNvPr id="5" name="Title 1">
            <a:extLst>
              <a:ext uri="{FF2B5EF4-FFF2-40B4-BE49-F238E27FC236}">
                <a16:creationId xmlns:a16="http://schemas.microsoft.com/office/drawing/2014/main" id="{695CADAF-0380-2472-860D-E2F772E6000A}"/>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r>
              <a:rPr lang="en-US" dirty="0"/>
              <a:t>Disposal of Treated Medical Waste</a:t>
            </a:r>
          </a:p>
        </p:txBody>
      </p:sp>
      <p:pic>
        <p:nvPicPr>
          <p:cNvPr id="6" name="Picture 5">
            <a:extLst>
              <a:ext uri="{FF2B5EF4-FFF2-40B4-BE49-F238E27FC236}">
                <a16:creationId xmlns:a16="http://schemas.microsoft.com/office/drawing/2014/main" id="{827C48F2-7A2B-329F-E009-F412AE70544A}"/>
              </a:ext>
            </a:extLst>
          </p:cNvPr>
          <p:cNvPicPr>
            <a:picLocks noChangeAspect="1"/>
          </p:cNvPicPr>
          <p:nvPr/>
        </p:nvPicPr>
        <p:blipFill>
          <a:blip r:embed="rId4"/>
          <a:stretch>
            <a:fillRect/>
          </a:stretch>
        </p:blipFill>
        <p:spPr>
          <a:xfrm>
            <a:off x="8133413" y="3565480"/>
            <a:ext cx="3315529" cy="2485967"/>
          </a:xfrm>
          <a:prstGeom prst="rect">
            <a:avLst/>
          </a:prstGeom>
        </p:spPr>
      </p:pic>
      <p:sp>
        <p:nvSpPr>
          <p:cNvPr id="7" name="TextBox 6">
            <a:extLst>
              <a:ext uri="{FF2B5EF4-FFF2-40B4-BE49-F238E27FC236}">
                <a16:creationId xmlns:a16="http://schemas.microsoft.com/office/drawing/2014/main" id="{609BFA3C-F85D-17A6-BEF3-D86FFBE3A0A7}"/>
              </a:ext>
            </a:extLst>
          </p:cNvPr>
          <p:cNvSpPr txBox="1"/>
          <p:nvPr/>
        </p:nvSpPr>
        <p:spPr>
          <a:xfrm>
            <a:off x="7995425" y="6061956"/>
            <a:ext cx="3531312"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Treated medical waste mixed with other solid waste</a:t>
            </a:r>
          </a:p>
        </p:txBody>
      </p:sp>
    </p:spTree>
    <p:extLst>
      <p:ext uri="{BB962C8B-B14F-4D97-AF65-F5344CB8AC3E}">
        <p14:creationId xmlns:p14="http://schemas.microsoft.com/office/powerpoint/2010/main" val="3280594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D8716-7DDA-E8D2-EBC2-D08B4F2623C6}"/>
              </a:ext>
            </a:extLst>
          </p:cNvPr>
          <p:cNvSpPr>
            <a:spLocks noGrp="1"/>
          </p:cNvSpPr>
          <p:nvPr>
            <p:ph type="title"/>
          </p:nvPr>
        </p:nvSpPr>
        <p:spPr>
          <a:xfrm>
            <a:off x="838199" y="365125"/>
            <a:ext cx="10777695" cy="1325563"/>
          </a:xfrm>
        </p:spPr>
        <p:txBody>
          <a:bodyPr/>
          <a:lstStyle/>
          <a:p>
            <a:r>
              <a:rPr lang="en-US" dirty="0"/>
              <a:t>Disposal of Medical Waste </a:t>
            </a:r>
            <a:r>
              <a:rPr lang="en-US" u="sng" dirty="0"/>
              <a:t>Treated Out of State</a:t>
            </a:r>
          </a:p>
        </p:txBody>
      </p:sp>
      <p:sp>
        <p:nvSpPr>
          <p:cNvPr id="3" name="Content Placeholder 2">
            <a:extLst>
              <a:ext uri="{FF2B5EF4-FFF2-40B4-BE49-F238E27FC236}">
                <a16:creationId xmlns:a16="http://schemas.microsoft.com/office/drawing/2014/main" id="{4C12212C-D78E-CEE5-5562-6622E34710F3}"/>
              </a:ext>
            </a:extLst>
          </p:cNvPr>
          <p:cNvSpPr>
            <a:spLocks noGrp="1"/>
          </p:cNvSpPr>
          <p:nvPr>
            <p:ph idx="1"/>
          </p:nvPr>
        </p:nvSpPr>
        <p:spPr>
          <a:xfrm>
            <a:off x="6340509" y="1448790"/>
            <a:ext cx="5496186" cy="5044085"/>
          </a:xfrm>
        </p:spPr>
        <p:txBody>
          <a:bodyPr>
            <a:noAutofit/>
          </a:bodyPr>
          <a:lstStyle/>
          <a:p>
            <a:pPr>
              <a:lnSpc>
                <a:spcPct val="100000"/>
              </a:lnSpc>
              <a:spcBef>
                <a:spcPts val="0"/>
              </a:spcBef>
              <a:spcAft>
                <a:spcPts val="1200"/>
              </a:spcAft>
            </a:pPr>
            <a:r>
              <a:rPr lang="en-US" sz="2400" dirty="0"/>
              <a:t>All medical waste must be treated to Virginia standards to be disposed of in Virginia</a:t>
            </a:r>
          </a:p>
          <a:p>
            <a:pPr>
              <a:lnSpc>
                <a:spcPct val="100000"/>
              </a:lnSpc>
              <a:spcBef>
                <a:spcPts val="0"/>
              </a:spcBef>
              <a:spcAft>
                <a:spcPts val="1200"/>
              </a:spcAft>
            </a:pPr>
            <a:r>
              <a:rPr lang="en-US" sz="2400" dirty="0"/>
              <a:t>New Special Waste Disposal Request Form </a:t>
            </a:r>
          </a:p>
          <a:p>
            <a:pPr lvl="1">
              <a:lnSpc>
                <a:spcPct val="100000"/>
              </a:lnSpc>
              <a:spcBef>
                <a:spcPts val="0"/>
              </a:spcBef>
              <a:spcAft>
                <a:spcPts val="1200"/>
              </a:spcAft>
            </a:pPr>
            <a:r>
              <a:rPr lang="en-US" sz="2400" dirty="0"/>
              <a:t>Part 1 – Generator Certification</a:t>
            </a:r>
          </a:p>
          <a:p>
            <a:pPr lvl="1">
              <a:lnSpc>
                <a:spcPct val="100000"/>
              </a:lnSpc>
              <a:spcBef>
                <a:spcPts val="0"/>
              </a:spcBef>
              <a:spcAft>
                <a:spcPts val="1200"/>
              </a:spcAft>
            </a:pPr>
            <a:r>
              <a:rPr lang="en-US" sz="2400" dirty="0"/>
              <a:t>Part 2 – Landfill Certification</a:t>
            </a:r>
          </a:p>
        </p:txBody>
      </p:sp>
      <p:sp>
        <p:nvSpPr>
          <p:cNvPr id="4" name="Footer Placeholder 3">
            <a:extLst>
              <a:ext uri="{FF2B5EF4-FFF2-40B4-BE49-F238E27FC236}">
                <a16:creationId xmlns:a16="http://schemas.microsoft.com/office/drawing/2014/main" id="{0D10A6E0-45E3-C2D9-CF91-AD91A7EDD366}"/>
              </a:ext>
            </a:extLst>
          </p:cNvPr>
          <p:cNvSpPr>
            <a:spLocks noGrp="1"/>
          </p:cNvSpPr>
          <p:nvPr>
            <p:ph type="ftr" sz="quarter" idx="11"/>
          </p:nvPr>
        </p:nvSpPr>
        <p:spPr/>
        <p:txBody>
          <a:bodyPr/>
          <a:lstStyle/>
          <a:p>
            <a:pPr algn="l"/>
            <a:fld id="{61C9B584-852F-4056-BF30-ABA66A23FD41}" type="slidenum">
              <a:rPr lang="en-US" smtClean="0"/>
              <a:t>32</a:t>
            </a:fld>
            <a:r>
              <a:rPr lang="en-US"/>
              <a:t>					</a:t>
            </a:r>
            <a:endParaRPr lang="en-US">
              <a:solidFill>
                <a:srgbClr val="256EAB"/>
              </a:solidFill>
            </a:endParaRPr>
          </a:p>
        </p:txBody>
      </p:sp>
      <p:pic>
        <p:nvPicPr>
          <p:cNvPr id="6" name="Picture 5">
            <a:extLst>
              <a:ext uri="{FF2B5EF4-FFF2-40B4-BE49-F238E27FC236}">
                <a16:creationId xmlns:a16="http://schemas.microsoft.com/office/drawing/2014/main" id="{CEFADDC1-9ACF-73B1-2FE3-33C6DDBF751E}"/>
              </a:ext>
            </a:extLst>
          </p:cNvPr>
          <p:cNvPicPr>
            <a:picLocks noChangeAspect="1"/>
          </p:cNvPicPr>
          <p:nvPr/>
        </p:nvPicPr>
        <p:blipFill>
          <a:blip r:embed="rId3"/>
          <a:stretch>
            <a:fillRect/>
          </a:stretch>
        </p:blipFill>
        <p:spPr>
          <a:xfrm>
            <a:off x="386127" y="1481375"/>
            <a:ext cx="5740695" cy="4845299"/>
          </a:xfrm>
          <a:prstGeom prst="rect">
            <a:avLst/>
          </a:prstGeom>
          <a:ln>
            <a:solidFill>
              <a:schemeClr val="tx1"/>
            </a:solidFill>
          </a:ln>
        </p:spPr>
      </p:pic>
      <p:pic>
        <p:nvPicPr>
          <p:cNvPr id="5" name="Picture 4">
            <a:extLst>
              <a:ext uri="{FF2B5EF4-FFF2-40B4-BE49-F238E27FC236}">
                <a16:creationId xmlns:a16="http://schemas.microsoft.com/office/drawing/2014/main" id="{0C8E9948-5B27-28E1-1926-4CA3330FD311}"/>
              </a:ext>
            </a:extLst>
          </p:cNvPr>
          <p:cNvPicPr>
            <a:picLocks noChangeAspect="1"/>
          </p:cNvPicPr>
          <p:nvPr/>
        </p:nvPicPr>
        <p:blipFill>
          <a:blip r:embed="rId4"/>
          <a:srcRect l="15573"/>
          <a:stretch/>
        </p:blipFill>
        <p:spPr>
          <a:xfrm>
            <a:off x="7283552" y="4669662"/>
            <a:ext cx="3610099" cy="1803951"/>
          </a:xfrm>
          <a:prstGeom prst="rect">
            <a:avLst/>
          </a:prstGeom>
          <a:ln>
            <a:noFill/>
          </a:ln>
        </p:spPr>
      </p:pic>
    </p:spTree>
    <p:extLst>
      <p:ext uri="{BB962C8B-B14F-4D97-AF65-F5344CB8AC3E}">
        <p14:creationId xmlns:p14="http://schemas.microsoft.com/office/powerpoint/2010/main" val="2892004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64EB0-64F1-0515-26E8-E09A7524FF44}"/>
              </a:ext>
            </a:extLst>
          </p:cNvPr>
          <p:cNvSpPr>
            <a:spLocks noGrp="1"/>
          </p:cNvSpPr>
          <p:nvPr>
            <p:ph type="title"/>
          </p:nvPr>
        </p:nvSpPr>
        <p:spPr/>
        <p:txBody>
          <a:bodyPr/>
          <a:lstStyle/>
          <a:p>
            <a:r>
              <a:rPr lang="en-US" dirty="0"/>
              <a:t>Regulated Medical Waste </a:t>
            </a:r>
            <a:br>
              <a:rPr lang="en-US" dirty="0"/>
            </a:br>
            <a:r>
              <a:rPr lang="en-US" dirty="0"/>
              <a:t>Packaging and Labeling</a:t>
            </a:r>
          </a:p>
        </p:txBody>
      </p:sp>
      <p:sp>
        <p:nvSpPr>
          <p:cNvPr id="3" name="Content Placeholder 2">
            <a:extLst>
              <a:ext uri="{FF2B5EF4-FFF2-40B4-BE49-F238E27FC236}">
                <a16:creationId xmlns:a16="http://schemas.microsoft.com/office/drawing/2014/main" id="{B7743B5C-90E5-0B0F-4A2A-E18E7E98E88E}"/>
              </a:ext>
            </a:extLst>
          </p:cNvPr>
          <p:cNvSpPr>
            <a:spLocks noGrp="1"/>
          </p:cNvSpPr>
          <p:nvPr>
            <p:ph idx="1"/>
          </p:nvPr>
        </p:nvSpPr>
        <p:spPr>
          <a:xfrm>
            <a:off x="838200" y="1825625"/>
            <a:ext cx="6744128" cy="4351338"/>
          </a:xfrm>
        </p:spPr>
        <p:txBody>
          <a:bodyPr>
            <a:normAutofit fontScale="92500"/>
          </a:bodyPr>
          <a:lstStyle/>
          <a:p>
            <a:pPr marL="0" indent="0">
              <a:spcBef>
                <a:spcPts val="600"/>
              </a:spcBef>
              <a:spcAft>
                <a:spcPts val="1200"/>
              </a:spcAft>
              <a:buNone/>
            </a:pPr>
            <a:r>
              <a:rPr lang="en-US" sz="2600" b="1" u="sng" dirty="0"/>
              <a:t>Labeling Requirements:</a:t>
            </a:r>
          </a:p>
          <a:p>
            <a:pPr>
              <a:spcBef>
                <a:spcPts val="1200"/>
              </a:spcBef>
              <a:spcAft>
                <a:spcPts val="2400"/>
              </a:spcAft>
            </a:pPr>
            <a:r>
              <a:rPr lang="en-US" sz="2400" dirty="0"/>
              <a:t>Generator’s name, address, and phone #</a:t>
            </a:r>
          </a:p>
          <a:p>
            <a:pPr>
              <a:spcBef>
                <a:spcPts val="1200"/>
              </a:spcBef>
              <a:spcAft>
                <a:spcPts val="2400"/>
              </a:spcAft>
            </a:pPr>
            <a:r>
              <a:rPr lang="en-US" sz="2400" dirty="0"/>
              <a:t>REGULATED MEDICAL WASTE, BIOHAZARD or INFECTIOUS WASTE written in large print</a:t>
            </a:r>
          </a:p>
          <a:p>
            <a:pPr>
              <a:spcBef>
                <a:spcPts val="1200"/>
              </a:spcBef>
              <a:spcAft>
                <a:spcPts val="2400"/>
              </a:spcAft>
            </a:pPr>
            <a:r>
              <a:rPr lang="en-US" sz="2400" dirty="0"/>
              <a:t>Universal biohazard symbol</a:t>
            </a:r>
          </a:p>
          <a:p>
            <a:pPr>
              <a:spcBef>
                <a:spcPts val="1200"/>
              </a:spcBef>
              <a:spcAft>
                <a:spcPts val="2400"/>
              </a:spcAft>
            </a:pPr>
            <a:r>
              <a:rPr lang="en-US" sz="2400" b="1" dirty="0"/>
              <a:t>For hospitals only</a:t>
            </a:r>
            <a:r>
              <a:rPr lang="en-US" sz="2400" dirty="0"/>
              <a:t>, the specific department or lab where the regulated medical waste originated</a:t>
            </a:r>
          </a:p>
        </p:txBody>
      </p:sp>
      <p:sp>
        <p:nvSpPr>
          <p:cNvPr id="4" name="Footer Placeholder 3">
            <a:extLst>
              <a:ext uri="{FF2B5EF4-FFF2-40B4-BE49-F238E27FC236}">
                <a16:creationId xmlns:a16="http://schemas.microsoft.com/office/drawing/2014/main" id="{4CCCDE00-AF33-59D5-C3F3-A6122180D01A}"/>
              </a:ext>
            </a:extLst>
          </p:cNvPr>
          <p:cNvSpPr>
            <a:spLocks noGrp="1"/>
          </p:cNvSpPr>
          <p:nvPr>
            <p:ph type="ftr" sz="quarter" idx="11"/>
          </p:nvPr>
        </p:nvSpPr>
        <p:spPr/>
        <p:txBody>
          <a:bodyPr/>
          <a:lstStyle/>
          <a:p>
            <a:pPr algn="l"/>
            <a:fld id="{61C9B584-852F-4056-BF30-ABA66A23FD41}" type="slidenum">
              <a:rPr lang="en-US" smtClean="0"/>
              <a:t>33</a:t>
            </a:fld>
            <a:r>
              <a:rPr lang="en-US"/>
              <a:t>					</a:t>
            </a:r>
            <a:endParaRPr lang="en-US" dirty="0">
              <a:solidFill>
                <a:srgbClr val="256EAB"/>
              </a:solidFill>
            </a:endParaRPr>
          </a:p>
        </p:txBody>
      </p:sp>
      <p:pic>
        <p:nvPicPr>
          <p:cNvPr id="5" name="Picture 2" descr="New icons for free download | Freepik">
            <a:extLst>
              <a:ext uri="{FF2B5EF4-FFF2-40B4-BE49-F238E27FC236}">
                <a16:creationId xmlns:a16="http://schemas.microsoft.com/office/drawing/2014/main" id="{55DE0299-5FB7-623F-6210-EFF34E614D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631" y="4926853"/>
            <a:ext cx="823308" cy="8233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D5D9C4-6877-B273-9089-50CF8C20B520}"/>
              </a:ext>
            </a:extLst>
          </p:cNvPr>
          <p:cNvPicPr>
            <a:picLocks noChangeAspect="1"/>
          </p:cNvPicPr>
          <p:nvPr/>
        </p:nvPicPr>
        <p:blipFill>
          <a:blip r:embed="rId4"/>
          <a:stretch>
            <a:fillRect/>
          </a:stretch>
        </p:blipFill>
        <p:spPr>
          <a:xfrm>
            <a:off x="7789418" y="1493279"/>
            <a:ext cx="3655370" cy="4641739"/>
          </a:xfrm>
          <a:prstGeom prst="rect">
            <a:avLst/>
          </a:prstGeom>
          <a:ln>
            <a:solidFill>
              <a:schemeClr val="bg1">
                <a:lumMod val="65000"/>
              </a:schemeClr>
            </a:solidFill>
          </a:ln>
        </p:spPr>
      </p:pic>
      <p:sp>
        <p:nvSpPr>
          <p:cNvPr id="9" name="Rectangle: Rounded Corners 8">
            <a:extLst>
              <a:ext uri="{FF2B5EF4-FFF2-40B4-BE49-F238E27FC236}">
                <a16:creationId xmlns:a16="http://schemas.microsoft.com/office/drawing/2014/main" id="{0C2740FC-F862-E315-190A-1642E910918B}"/>
              </a:ext>
            </a:extLst>
          </p:cNvPr>
          <p:cNvSpPr/>
          <p:nvPr/>
        </p:nvSpPr>
        <p:spPr>
          <a:xfrm>
            <a:off x="7789418" y="637951"/>
            <a:ext cx="3655370" cy="720391"/>
          </a:xfrm>
          <a:prstGeom prst="roundRect">
            <a:avLst/>
          </a:prstGeom>
          <a:solidFill>
            <a:srgbClr val="4DAF4A"/>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bg1"/>
                </a:solidFill>
                <a:latin typeface="Arial" panose="020B0604020202020204" pitchFamily="34" charset="0"/>
                <a:cs typeface="Arial" panose="020B0604020202020204" pitchFamily="34" charset="0"/>
              </a:rPr>
              <a:t> Frequently Asked Questions Document on DEQ website</a:t>
            </a:r>
          </a:p>
        </p:txBody>
      </p:sp>
      <p:pic>
        <p:nvPicPr>
          <p:cNvPr id="1026" name="Picture 2" descr="Biological hazard - Wikipedia">
            <a:extLst>
              <a:ext uri="{FF2B5EF4-FFF2-40B4-BE49-F238E27FC236}">
                <a16:creationId xmlns:a16="http://schemas.microsoft.com/office/drawing/2014/main" id="{B3CB5542-6D04-C7E7-2FA0-9DA7481E01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2818" y="4078547"/>
            <a:ext cx="823308" cy="8233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ew icons for free download | Freepik">
            <a:extLst>
              <a:ext uri="{FF2B5EF4-FFF2-40B4-BE49-F238E27FC236}">
                <a16:creationId xmlns:a16="http://schemas.microsoft.com/office/drawing/2014/main" id="{A9A49167-98B5-E548-5DA6-A816AD1563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7832" y="559106"/>
            <a:ext cx="823308" cy="823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4892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Solid Waste Compliance Activities</a:t>
            </a:r>
          </a:p>
        </p:txBody>
      </p:sp>
      <p:sp>
        <p:nvSpPr>
          <p:cNvPr id="3" name="Content Placeholder 2"/>
          <p:cNvSpPr>
            <a:spLocks noGrp="1"/>
          </p:cNvSpPr>
          <p:nvPr>
            <p:ph idx="1"/>
          </p:nvPr>
        </p:nvSpPr>
        <p:spPr>
          <a:xfrm>
            <a:off x="838200" y="1559859"/>
            <a:ext cx="10515600" cy="4217053"/>
          </a:xfrm>
        </p:spPr>
        <p:txBody>
          <a:bodyPr vert="horz" lIns="91440" tIns="45720" rIns="91440" bIns="45720" rtlCol="0" anchor="t">
            <a:normAutofit/>
          </a:bodyPr>
          <a:lstStyle/>
          <a:p>
            <a:pPr marL="0" indent="0">
              <a:spcBef>
                <a:spcPts val="1200"/>
              </a:spcBef>
              <a:buNone/>
            </a:pPr>
            <a:br>
              <a:rPr lang="en-US" sz="2600" dirty="0">
                <a:latin typeface="Arial"/>
                <a:cs typeface="Arial"/>
              </a:rPr>
            </a:br>
            <a:r>
              <a:rPr lang="en-US" sz="2600" dirty="0">
                <a:latin typeface="Arial"/>
                <a:cs typeface="Arial"/>
              </a:rPr>
              <a:t>679 Compliance Inspections </a:t>
            </a:r>
            <a:endParaRPr lang="en-US" sz="2600" dirty="0"/>
          </a:p>
        </p:txBody>
      </p:sp>
      <p:graphicFrame>
        <p:nvGraphicFramePr>
          <p:cNvPr id="6" name="Chart 5"/>
          <p:cNvGraphicFramePr/>
          <p:nvPr>
            <p:extLst>
              <p:ext uri="{D42A27DB-BD31-4B8C-83A1-F6EECF244321}">
                <p14:modId xmlns:p14="http://schemas.microsoft.com/office/powerpoint/2010/main" val="554305366"/>
              </p:ext>
            </p:extLst>
          </p:nvPr>
        </p:nvGraphicFramePr>
        <p:xfrm>
          <a:off x="5902036" y="1301038"/>
          <a:ext cx="6264564" cy="4816475"/>
        </p:xfrm>
        <a:graphic>
          <a:graphicData uri="http://schemas.openxmlformats.org/drawingml/2006/chart">
            <c:chart xmlns:c="http://schemas.openxmlformats.org/drawingml/2006/chart" xmlns:r="http://schemas.openxmlformats.org/officeDocument/2006/relationships" r:id="rId3"/>
          </a:graphicData>
        </a:graphic>
      </p:graphicFrame>
      <p:sp>
        <p:nvSpPr>
          <p:cNvPr id="8" name="Footer Placeholder 3"/>
          <p:cNvSpPr>
            <a:spLocks noGrp="1"/>
          </p:cNvSpPr>
          <p:nvPr>
            <p:ph type="ftr" sz="quarter" idx="11"/>
          </p:nvPr>
        </p:nvSpPr>
        <p:spPr>
          <a:xfrm>
            <a:off x="838200" y="6267296"/>
            <a:ext cx="10515600" cy="409575"/>
          </a:xfrm>
        </p:spPr>
        <p:txBody>
          <a:bodyPr anchor="ctr"/>
          <a:lstStyle/>
          <a:p>
            <a:pPr algn="l"/>
            <a:fld id="{61C9B584-852F-4056-BF30-ABA66A23FD41}" type="slidenum">
              <a:rPr lang="en-US" smtClean="0">
                <a:solidFill>
                  <a:srgbClr val="898989"/>
                </a:solidFill>
              </a:rPr>
              <a:t>34</a:t>
            </a:fld>
            <a:r>
              <a:rPr lang="en-US" dirty="0">
                <a:solidFill>
                  <a:srgbClr val="898989"/>
                </a:solidFill>
              </a:rPr>
              <a:t>					</a:t>
            </a:r>
          </a:p>
        </p:txBody>
      </p:sp>
      <p:sp>
        <p:nvSpPr>
          <p:cNvPr id="4" name="TextBox 3"/>
          <p:cNvSpPr txBox="1"/>
          <p:nvPr/>
        </p:nvSpPr>
        <p:spPr>
          <a:xfrm>
            <a:off x="6830701" y="5751138"/>
            <a:ext cx="4407234" cy="646331"/>
          </a:xfrm>
          <a:prstGeom prst="rect">
            <a:avLst/>
          </a:prstGeom>
          <a:noFill/>
        </p:spPr>
        <p:txBody>
          <a:bodyPr wrap="square" lIns="91440" tIns="45720" rIns="91440" bIns="45720" rtlCol="0" anchor="t">
            <a:spAutoFit/>
          </a:bodyPr>
          <a:lstStyle/>
          <a:p>
            <a:pPr algn="ctr"/>
            <a:r>
              <a:rPr lang="en-US" b="1" dirty="0">
                <a:solidFill>
                  <a:srgbClr val="404040"/>
                </a:solidFill>
                <a:latin typeface="Arial" panose="020B0604020202020204" pitchFamily="34" charset="0"/>
                <a:cs typeface="Arial" panose="020B0604020202020204" pitchFamily="34" charset="0"/>
              </a:rPr>
              <a:t>Inspection Results</a:t>
            </a:r>
          </a:p>
          <a:p>
            <a:pPr algn="ctr"/>
            <a:r>
              <a:rPr lang="en-US" dirty="0">
                <a:solidFill>
                  <a:srgbClr val="404040"/>
                </a:solidFill>
                <a:latin typeface="Arial" panose="020B0604020202020204" pitchFamily="34" charset="0"/>
                <a:cs typeface="Arial" panose="020B0604020202020204" pitchFamily="34" charset="0"/>
              </a:rPr>
              <a:t>Oct 1, 2024 – Sept 30, 2025</a:t>
            </a:r>
          </a:p>
        </p:txBody>
      </p:sp>
      <p:graphicFrame>
        <p:nvGraphicFramePr>
          <p:cNvPr id="11" name="Chart 10">
            <a:extLst>
              <a:ext uri="{FF2B5EF4-FFF2-40B4-BE49-F238E27FC236}">
                <a16:creationId xmlns:a16="http://schemas.microsoft.com/office/drawing/2014/main" id="{C61D8B9E-09E2-5333-AF9E-DF401CFA77A6}"/>
              </a:ext>
            </a:extLst>
          </p:cNvPr>
          <p:cNvGraphicFramePr/>
          <p:nvPr>
            <p:extLst>
              <p:ext uri="{D42A27DB-BD31-4B8C-83A1-F6EECF244321}">
                <p14:modId xmlns:p14="http://schemas.microsoft.com/office/powerpoint/2010/main" val="3782389063"/>
              </p:ext>
            </p:extLst>
          </p:nvPr>
        </p:nvGraphicFramePr>
        <p:xfrm>
          <a:off x="860051" y="2766555"/>
          <a:ext cx="4926120" cy="335095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92384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9D72C-F6CD-0DC2-1195-30A394B22920}"/>
              </a:ext>
            </a:extLst>
          </p:cNvPr>
          <p:cNvSpPr>
            <a:spLocks noGrp="1"/>
          </p:cNvSpPr>
          <p:nvPr>
            <p:ph type="title"/>
          </p:nvPr>
        </p:nvSpPr>
        <p:spPr/>
        <p:txBody>
          <a:bodyPr/>
          <a:lstStyle/>
          <a:p>
            <a:r>
              <a:rPr lang="en-US"/>
              <a:t>Questions</a:t>
            </a:r>
          </a:p>
        </p:txBody>
      </p:sp>
      <p:sp>
        <p:nvSpPr>
          <p:cNvPr id="3" name="Content Placeholder 2">
            <a:extLst>
              <a:ext uri="{FF2B5EF4-FFF2-40B4-BE49-F238E27FC236}">
                <a16:creationId xmlns:a16="http://schemas.microsoft.com/office/drawing/2014/main" id="{16A593AC-BBA9-33FA-1266-B799F2CC60CA}"/>
              </a:ext>
            </a:extLst>
          </p:cNvPr>
          <p:cNvSpPr>
            <a:spLocks noGrp="1"/>
          </p:cNvSpPr>
          <p:nvPr>
            <p:ph idx="1"/>
          </p:nvPr>
        </p:nvSpPr>
        <p:spPr>
          <a:xfrm>
            <a:off x="838199" y="1825625"/>
            <a:ext cx="11025249" cy="4351338"/>
          </a:xfrm>
        </p:spPr>
        <p:txBody>
          <a:bodyPr>
            <a:normAutofit/>
          </a:bodyPr>
          <a:lstStyle/>
          <a:p>
            <a:pPr marL="0" indent="0">
              <a:buNone/>
            </a:pPr>
            <a:r>
              <a:rPr lang="en-US" sz="2000"/>
              <a:t>				</a:t>
            </a:r>
          </a:p>
        </p:txBody>
      </p:sp>
      <p:sp>
        <p:nvSpPr>
          <p:cNvPr id="4" name="Footer Placeholder 3">
            <a:extLst>
              <a:ext uri="{FF2B5EF4-FFF2-40B4-BE49-F238E27FC236}">
                <a16:creationId xmlns:a16="http://schemas.microsoft.com/office/drawing/2014/main" id="{124B7203-FCEE-C332-3244-89FD3AE8F470}"/>
              </a:ext>
            </a:extLst>
          </p:cNvPr>
          <p:cNvSpPr>
            <a:spLocks noGrp="1"/>
          </p:cNvSpPr>
          <p:nvPr>
            <p:ph type="ftr" sz="quarter" idx="11"/>
          </p:nvPr>
        </p:nvSpPr>
        <p:spPr>
          <a:xfrm>
            <a:off x="838200" y="6334202"/>
            <a:ext cx="10515600" cy="409575"/>
          </a:xfrm>
        </p:spPr>
        <p:txBody>
          <a:bodyPr/>
          <a:lstStyle/>
          <a:p>
            <a:pPr algn="l"/>
            <a:fld id="{61C9B584-852F-4056-BF30-ABA66A23FD41}" type="slidenum">
              <a:rPr lang="en-US" smtClean="0"/>
              <a:t>35</a:t>
            </a:fld>
            <a:r>
              <a:rPr lang="en-US" dirty="0"/>
              <a:t>					</a:t>
            </a:r>
            <a:endParaRPr lang="en-US" dirty="0">
              <a:solidFill>
                <a:srgbClr val="256EAB"/>
              </a:solidFill>
            </a:endParaRPr>
          </a:p>
        </p:txBody>
      </p:sp>
      <p:pic>
        <p:nvPicPr>
          <p:cNvPr id="1026" name="Picture 2" descr="Speech Bubble With Question Mark Vector Illustration Stock Illustration -  Download Image Now - iStock">
            <a:extLst>
              <a:ext uri="{FF2B5EF4-FFF2-40B4-BE49-F238E27FC236}">
                <a16:creationId xmlns:a16="http://schemas.microsoft.com/office/drawing/2014/main" id="{3A7DD9C7-162E-6CB3-BD9A-43B59EB349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096" t="14562" r="18288" b="13868"/>
          <a:stretch/>
        </p:blipFill>
        <p:spPr bwMode="auto">
          <a:xfrm>
            <a:off x="4594085" y="2071167"/>
            <a:ext cx="3003831" cy="2715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257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757BE041-6482-1E11-33BB-7BB48B0479D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68" b="100000" l="958" r="100000">
                        <a14:foregroundMark x1="43295" y1="77007" x2="43295" y2="77007"/>
                        <a14:foregroundMark x1="55747" y1="42082" x2="55747" y2="42082"/>
                        <a14:foregroundMark x1="56801" y1="41432" x2="56801" y2="41432"/>
                        <a14:foregroundMark x1="74138" y1="32321" x2="74138" y2="32321"/>
                        <a14:foregroundMark x1="72893" y1="59870" x2="72893" y2="59870"/>
                        <a14:foregroundMark x1="20498" y1="92625" x2="20498" y2="92625"/>
                        <a14:foregroundMark x1="21743" y1="94577" x2="21743" y2="94577"/>
                        <a14:foregroundMark x1="20402" y1="97180" x2="20402" y2="97180"/>
                        <a14:foregroundMark x1="94061" y1="59436" x2="94061" y2="59436"/>
                        <a14:foregroundMark x1="88410" y1="88937" x2="88410" y2="88937"/>
                        <a14:foregroundMark x1="94732" y1="65944" x2="94732" y2="65944"/>
                        <a14:foregroundMark x1="94157" y1="69197" x2="94157" y2="69197"/>
                        <a14:foregroundMark x1="97989" y1="52495" x2="97989" y2="52495"/>
                        <a14:foregroundMark x1="91667" y1="79176" x2="91667" y2="79176"/>
                      </a14:backgroundRemoval>
                    </a14:imgEffect>
                  </a14:imgLayer>
                </a14:imgProps>
              </a:ext>
              <a:ext uri="{28A0092B-C50C-407E-A947-70E740481C1C}">
                <a14:useLocalDpi xmlns:a14="http://schemas.microsoft.com/office/drawing/2010/main" val="0"/>
              </a:ext>
            </a:extLst>
          </a:blip>
          <a:srcRect l="1063" r="624"/>
          <a:stretch/>
        </p:blipFill>
        <p:spPr>
          <a:xfrm>
            <a:off x="2636" y="692150"/>
            <a:ext cx="12186728" cy="5473700"/>
          </a:xfrm>
          <a:prstGeom prst="rect">
            <a:avLst/>
          </a:prstGeom>
        </p:spPr>
      </p:pic>
      <p:sp>
        <p:nvSpPr>
          <p:cNvPr id="4" name="Footer Placeholder 3">
            <a:extLst>
              <a:ext uri="{FF2B5EF4-FFF2-40B4-BE49-F238E27FC236}">
                <a16:creationId xmlns:a16="http://schemas.microsoft.com/office/drawing/2014/main" id="{06F5B874-9CA4-A2E7-890F-EF9B773374EE}"/>
              </a:ext>
            </a:extLst>
          </p:cNvPr>
          <p:cNvSpPr>
            <a:spLocks noGrp="1"/>
          </p:cNvSpPr>
          <p:nvPr>
            <p:ph type="ftr" sz="quarter" idx="11"/>
          </p:nvPr>
        </p:nvSpPr>
        <p:spPr/>
        <p:txBody>
          <a:bodyPr/>
          <a:lstStyle/>
          <a:p>
            <a:pPr algn="l"/>
            <a:fld id="{61C9B584-852F-4056-BF30-ABA66A23FD41}" type="slidenum">
              <a:rPr lang="en-US" smtClean="0"/>
              <a:t>4</a:t>
            </a:fld>
            <a:r>
              <a:rPr lang="en-US" dirty="0"/>
              <a:t>					</a:t>
            </a:r>
            <a:endParaRPr lang="en-US" dirty="0">
              <a:solidFill>
                <a:srgbClr val="256EAB"/>
              </a:solidFill>
            </a:endParaRPr>
          </a:p>
        </p:txBody>
      </p:sp>
      <p:grpSp>
        <p:nvGrpSpPr>
          <p:cNvPr id="13" name="Group 12">
            <a:extLst>
              <a:ext uri="{FF2B5EF4-FFF2-40B4-BE49-F238E27FC236}">
                <a16:creationId xmlns:a16="http://schemas.microsoft.com/office/drawing/2014/main" id="{930FA158-4A7E-6627-0927-0524C8E79F9C}"/>
              </a:ext>
            </a:extLst>
          </p:cNvPr>
          <p:cNvGrpSpPr/>
          <p:nvPr/>
        </p:nvGrpSpPr>
        <p:grpSpPr>
          <a:xfrm>
            <a:off x="1466637" y="4161834"/>
            <a:ext cx="1744097" cy="2039987"/>
            <a:chOff x="1392031" y="3380783"/>
            <a:chExt cx="1744097" cy="2039987"/>
          </a:xfrm>
        </p:grpSpPr>
        <p:sp>
          <p:nvSpPr>
            <p:cNvPr id="11" name="TextBox 10">
              <a:extLst>
                <a:ext uri="{FF2B5EF4-FFF2-40B4-BE49-F238E27FC236}">
                  <a16:creationId xmlns:a16="http://schemas.microsoft.com/office/drawing/2014/main" id="{ACCA2E8F-C007-DD92-CEF9-B7F8FCD189CD}"/>
                </a:ext>
              </a:extLst>
            </p:cNvPr>
            <p:cNvSpPr txBox="1"/>
            <p:nvPr/>
          </p:nvSpPr>
          <p:spPr>
            <a:xfrm>
              <a:off x="1392031" y="4872130"/>
              <a:ext cx="1744097" cy="548640"/>
            </a:xfrm>
            <a:prstGeom prst="roundRect">
              <a:avLst/>
            </a:prstGeom>
            <a:solidFill>
              <a:srgbClr val="002060"/>
            </a:solidFill>
            <a:ln>
              <a:solidFill>
                <a:srgbClr val="002060"/>
              </a:solidFill>
            </a:ln>
            <a:effectLst>
              <a:outerShdw blurRad="50800" dist="38100" dir="2700000" algn="tl" rotWithShape="0">
                <a:prstClr val="black">
                  <a:alpha val="40000"/>
                </a:prstClr>
              </a:outerShdw>
            </a:effectLst>
          </p:spPr>
          <p:txBody>
            <a:bodyPr wrap="square" rtlCol="0" anchor="ctr" anchorCtr="0">
              <a:spAutoFit/>
            </a:bodyPr>
            <a:lstStyle/>
            <a:p>
              <a:pPr algn="ctr"/>
              <a:r>
                <a:rPr lang="en-US" sz="1600" b="1" dirty="0">
                  <a:solidFill>
                    <a:schemeClr val="bg1"/>
                  </a:solidFill>
                  <a:latin typeface="Arial" panose="020B0604020202020204" pitchFamily="34" charset="0"/>
                  <a:cs typeface="Arial" panose="020B0604020202020204" pitchFamily="34" charset="0"/>
                </a:rPr>
                <a:t>Dan Scott</a:t>
              </a:r>
            </a:p>
            <a:p>
              <a:pPr algn="ctr"/>
              <a:r>
                <a:rPr lang="en-US" sz="1400" dirty="0">
                  <a:solidFill>
                    <a:schemeClr val="bg1"/>
                  </a:solidFill>
                  <a:latin typeface="Arial" panose="020B0604020202020204" pitchFamily="34" charset="0"/>
                  <a:cs typeface="Arial" panose="020B0604020202020204" pitchFamily="34" charset="0"/>
                </a:rPr>
                <a:t>Southwest</a:t>
              </a:r>
              <a:endParaRPr lang="en-US" sz="1600" dirty="0">
                <a:solidFill>
                  <a:schemeClr val="bg1"/>
                </a:solidFill>
                <a:latin typeface="Arial" panose="020B0604020202020204" pitchFamily="34" charset="0"/>
                <a:cs typeface="Arial" panose="020B0604020202020204" pitchFamily="34" charset="0"/>
              </a:endParaRPr>
            </a:p>
          </p:txBody>
        </p:sp>
        <p:pic>
          <p:nvPicPr>
            <p:cNvPr id="12" name="Picture 11" descr="A person with a white beard&#10;&#10;Description automatically generated with medium confidence">
              <a:extLst>
                <a:ext uri="{FF2B5EF4-FFF2-40B4-BE49-F238E27FC236}">
                  <a16:creationId xmlns:a16="http://schemas.microsoft.com/office/drawing/2014/main" id="{10BEE4B7-4F07-8EB0-06D7-ABAB7B2C1D65}"/>
                </a:ext>
              </a:extLst>
            </p:cNvPr>
            <p:cNvPicPr>
              <a:picLocks noChangeAspect="1"/>
            </p:cNvPicPr>
            <p:nvPr/>
          </p:nvPicPr>
          <p:blipFill>
            <a:blip r:embed="rId5">
              <a:extLst>
                <a:ext uri="{28A0092B-C50C-407E-A947-70E740481C1C}">
                  <a14:useLocalDpi xmlns:a14="http://schemas.microsoft.com/office/drawing/2010/main" val="0"/>
                </a:ext>
              </a:extLst>
            </a:blip>
            <a:srcRect t="9536" b="9536"/>
            <a:stretch/>
          </p:blipFill>
          <p:spPr>
            <a:xfrm>
              <a:off x="1532559" y="3380783"/>
              <a:ext cx="1463040" cy="1463040"/>
            </a:xfrm>
            <a:prstGeom prst="ellipse">
              <a:avLst/>
            </a:prstGeom>
            <a:ln w="57150">
              <a:solidFill>
                <a:srgbClr val="002060"/>
              </a:solidFill>
            </a:ln>
          </p:spPr>
        </p:pic>
      </p:grpSp>
      <p:grpSp>
        <p:nvGrpSpPr>
          <p:cNvPr id="15" name="Group 14">
            <a:extLst>
              <a:ext uri="{FF2B5EF4-FFF2-40B4-BE49-F238E27FC236}">
                <a16:creationId xmlns:a16="http://schemas.microsoft.com/office/drawing/2014/main" id="{3D6A7F90-AE00-F46E-9FF1-2847B4435F0B}"/>
              </a:ext>
            </a:extLst>
          </p:cNvPr>
          <p:cNvGrpSpPr/>
          <p:nvPr/>
        </p:nvGrpSpPr>
        <p:grpSpPr>
          <a:xfrm>
            <a:off x="5176716" y="4344482"/>
            <a:ext cx="1963342" cy="2039639"/>
            <a:chOff x="1551565" y="1631508"/>
            <a:chExt cx="1963342" cy="2039639"/>
          </a:xfrm>
        </p:grpSpPr>
        <p:pic>
          <p:nvPicPr>
            <p:cNvPr id="16" name="Picture 15">
              <a:extLst>
                <a:ext uri="{FF2B5EF4-FFF2-40B4-BE49-F238E27FC236}">
                  <a16:creationId xmlns:a16="http://schemas.microsoft.com/office/drawing/2014/main" id="{059CCE6F-CE18-4550-5CC1-E7C3B565FB4E}"/>
                </a:ext>
              </a:extLst>
            </p:cNvPr>
            <p:cNvPicPr>
              <a:picLocks noChangeAspect="1"/>
            </p:cNvPicPr>
            <p:nvPr/>
          </p:nvPicPr>
          <p:blipFill>
            <a:blip r:embed="rId6"/>
            <a:srcRect t="15302" b="15302"/>
            <a:stretch/>
          </p:blipFill>
          <p:spPr>
            <a:xfrm>
              <a:off x="1795539" y="1631508"/>
              <a:ext cx="1463040" cy="1463040"/>
            </a:xfrm>
            <a:prstGeom prst="ellipse">
              <a:avLst/>
            </a:prstGeom>
            <a:ln w="57150">
              <a:solidFill>
                <a:srgbClr val="7030A0"/>
              </a:solidFill>
            </a:ln>
          </p:spPr>
        </p:pic>
        <p:sp>
          <p:nvSpPr>
            <p:cNvPr id="17" name="TextBox 16">
              <a:extLst>
                <a:ext uri="{FF2B5EF4-FFF2-40B4-BE49-F238E27FC236}">
                  <a16:creationId xmlns:a16="http://schemas.microsoft.com/office/drawing/2014/main" id="{A4501D0D-E732-E9EF-C16F-ACB6E62E6B27}"/>
                </a:ext>
              </a:extLst>
            </p:cNvPr>
            <p:cNvSpPr txBox="1"/>
            <p:nvPr/>
          </p:nvSpPr>
          <p:spPr>
            <a:xfrm>
              <a:off x="1551565" y="3122507"/>
              <a:ext cx="1963342" cy="548640"/>
            </a:xfrm>
            <a:prstGeom prst="roundRect">
              <a:avLst/>
            </a:prstGeom>
            <a:solidFill>
              <a:srgbClr val="7030A0"/>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600" b="1" dirty="0">
                  <a:solidFill>
                    <a:schemeClr val="bg1"/>
                  </a:solidFill>
                  <a:latin typeface="Arial" panose="020B0604020202020204" pitchFamily="34" charset="0"/>
                  <a:cs typeface="Arial" panose="020B0604020202020204" pitchFamily="34" charset="0"/>
                </a:rPr>
                <a:t>Jennifer </a:t>
              </a:r>
              <a:r>
                <a:rPr lang="en-US" sz="1600" b="1" dirty="0" err="1">
                  <a:solidFill>
                    <a:schemeClr val="bg1"/>
                  </a:solidFill>
                  <a:latin typeface="Arial" panose="020B0604020202020204" pitchFamily="34" charset="0"/>
                  <a:cs typeface="Arial" panose="020B0604020202020204" pitchFamily="34" charset="0"/>
                </a:rPr>
                <a:t>Hoeffner</a:t>
              </a:r>
              <a:endParaRPr lang="en-US" sz="1600" b="1" dirty="0">
                <a:solidFill>
                  <a:schemeClr val="bg1"/>
                </a:solidFill>
                <a:latin typeface="Arial" panose="020B0604020202020204" pitchFamily="34" charset="0"/>
                <a:cs typeface="Arial" panose="020B0604020202020204" pitchFamily="34" charset="0"/>
              </a:endParaRPr>
            </a:p>
            <a:p>
              <a:pPr algn="ctr"/>
              <a:r>
                <a:rPr lang="en-US" sz="1400" dirty="0">
                  <a:solidFill>
                    <a:schemeClr val="bg1"/>
                  </a:solidFill>
                  <a:latin typeface="Arial" panose="020B0604020202020204" pitchFamily="34" charset="0"/>
                  <a:cs typeface="Arial" panose="020B0604020202020204" pitchFamily="34" charset="0"/>
                </a:rPr>
                <a:t>Blue Ridge</a:t>
              </a:r>
              <a:endParaRPr lang="en-US" sz="1600" dirty="0">
                <a:solidFill>
                  <a:schemeClr val="bg1"/>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4CD143AC-3284-0627-A48A-406D2306D908}"/>
              </a:ext>
            </a:extLst>
          </p:cNvPr>
          <p:cNvGrpSpPr/>
          <p:nvPr/>
        </p:nvGrpSpPr>
        <p:grpSpPr>
          <a:xfrm>
            <a:off x="5509999" y="1851837"/>
            <a:ext cx="1828800" cy="2011680"/>
            <a:chOff x="1780164" y="1914960"/>
            <a:chExt cx="1828800" cy="2011680"/>
          </a:xfrm>
        </p:grpSpPr>
        <p:pic>
          <p:nvPicPr>
            <p:cNvPr id="20" name="Picture 19">
              <a:extLst>
                <a:ext uri="{FF2B5EF4-FFF2-40B4-BE49-F238E27FC236}">
                  <a16:creationId xmlns:a16="http://schemas.microsoft.com/office/drawing/2014/main" id="{4296D6B3-3A64-0C54-5A83-11B5D5643FC3}"/>
                </a:ext>
              </a:extLst>
            </p:cNvPr>
            <p:cNvPicPr>
              <a:picLocks noChangeAspect="1"/>
            </p:cNvPicPr>
            <p:nvPr/>
          </p:nvPicPr>
          <p:blipFill>
            <a:blip r:embed="rId7" cstate="print">
              <a:extLst>
                <a:ext uri="{28A0092B-C50C-407E-A947-70E740481C1C}">
                  <a14:useLocalDpi xmlns:a14="http://schemas.microsoft.com/office/drawing/2010/main" val="0"/>
                </a:ext>
              </a:extLst>
            </a:blip>
            <a:srcRect l="12485" r="12485"/>
            <a:stretch/>
          </p:blipFill>
          <p:spPr>
            <a:xfrm rot="5400000">
              <a:off x="1963044" y="1914960"/>
              <a:ext cx="1463040" cy="1463040"/>
            </a:xfrm>
            <a:prstGeom prst="ellipse">
              <a:avLst/>
            </a:prstGeom>
            <a:ln w="57150">
              <a:solidFill>
                <a:schemeClr val="accent6"/>
              </a:solidFill>
            </a:ln>
          </p:spPr>
        </p:pic>
        <p:sp>
          <p:nvSpPr>
            <p:cNvPr id="22" name="TextBox 21">
              <a:extLst>
                <a:ext uri="{FF2B5EF4-FFF2-40B4-BE49-F238E27FC236}">
                  <a16:creationId xmlns:a16="http://schemas.microsoft.com/office/drawing/2014/main" id="{4BEA4A33-6DAD-747C-326A-63EFD66EC509}"/>
                </a:ext>
              </a:extLst>
            </p:cNvPr>
            <p:cNvSpPr txBox="1"/>
            <p:nvPr/>
          </p:nvSpPr>
          <p:spPr>
            <a:xfrm>
              <a:off x="1780164" y="3378000"/>
              <a:ext cx="1828800" cy="548640"/>
            </a:xfrm>
            <a:prstGeom prst="roundRect">
              <a:avLst/>
            </a:prstGeom>
            <a:solidFill>
              <a:schemeClr val="accent6"/>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600" b="1" dirty="0" err="1">
                  <a:solidFill>
                    <a:schemeClr val="bg1"/>
                  </a:solidFill>
                  <a:latin typeface="Arial" panose="020B0604020202020204" pitchFamily="34" charset="0"/>
                  <a:cs typeface="Arial" panose="020B0604020202020204" pitchFamily="34" charset="0"/>
                </a:rPr>
                <a:t>JengHwa</a:t>
              </a:r>
              <a:r>
                <a:rPr lang="en-US" sz="1600" b="1" dirty="0">
                  <a:solidFill>
                    <a:schemeClr val="bg1"/>
                  </a:solidFill>
                  <a:latin typeface="Arial" panose="020B0604020202020204" pitchFamily="34" charset="0"/>
                  <a:cs typeface="Arial" panose="020B0604020202020204" pitchFamily="34" charset="0"/>
                </a:rPr>
                <a:t> </a:t>
              </a:r>
              <a:r>
                <a:rPr lang="en-US" sz="1600" b="1" dirty="0" err="1">
                  <a:solidFill>
                    <a:schemeClr val="bg1"/>
                  </a:solidFill>
                  <a:latin typeface="Arial" panose="020B0604020202020204" pitchFamily="34" charset="0"/>
                  <a:cs typeface="Arial" panose="020B0604020202020204" pitchFamily="34" charset="0"/>
                </a:rPr>
                <a:t>Lyang</a:t>
              </a:r>
              <a:endParaRPr lang="en-US" sz="1600" b="1" dirty="0">
                <a:solidFill>
                  <a:schemeClr val="bg1"/>
                </a:solidFill>
                <a:latin typeface="Arial" panose="020B0604020202020204" pitchFamily="34" charset="0"/>
                <a:cs typeface="Arial" panose="020B0604020202020204" pitchFamily="34" charset="0"/>
              </a:endParaRPr>
            </a:p>
            <a:p>
              <a:pPr algn="ctr"/>
              <a:r>
                <a:rPr lang="en-US" sz="1400" dirty="0">
                  <a:solidFill>
                    <a:schemeClr val="bg1"/>
                  </a:solidFill>
                  <a:latin typeface="Arial" panose="020B0604020202020204" pitchFamily="34" charset="0"/>
                  <a:cs typeface="Arial" panose="020B0604020202020204" pitchFamily="34" charset="0"/>
                </a:rPr>
                <a:t>Valley</a:t>
              </a:r>
              <a:endParaRPr lang="en-US" sz="1600" dirty="0">
                <a:solidFill>
                  <a:schemeClr val="bg1"/>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1B8ACDFF-E58F-B4CF-A5CA-3AAE98A7A81E}"/>
              </a:ext>
            </a:extLst>
          </p:cNvPr>
          <p:cNvGrpSpPr/>
          <p:nvPr/>
        </p:nvGrpSpPr>
        <p:grpSpPr>
          <a:xfrm>
            <a:off x="10173637" y="4268935"/>
            <a:ext cx="1566246" cy="2014098"/>
            <a:chOff x="1877793" y="1658185"/>
            <a:chExt cx="1566246" cy="2014098"/>
          </a:xfrm>
        </p:grpSpPr>
        <p:pic>
          <p:nvPicPr>
            <p:cNvPr id="28" name="Picture 27">
              <a:extLst>
                <a:ext uri="{FF2B5EF4-FFF2-40B4-BE49-F238E27FC236}">
                  <a16:creationId xmlns:a16="http://schemas.microsoft.com/office/drawing/2014/main" id="{E5D073A0-6D73-5606-6DF3-65AAFE91CE83}"/>
                </a:ext>
              </a:extLst>
            </p:cNvPr>
            <p:cNvPicPr>
              <a:picLocks noChangeAspect="1"/>
            </p:cNvPicPr>
            <p:nvPr/>
          </p:nvPicPr>
          <p:blipFill>
            <a:blip r:embed="rId8" cstate="print">
              <a:extLst>
                <a:ext uri="{28A0092B-C50C-407E-A947-70E740481C1C}">
                  <a14:useLocalDpi xmlns:a14="http://schemas.microsoft.com/office/drawing/2010/main" val="0"/>
                </a:ext>
              </a:extLst>
            </a:blip>
            <a:srcRect t="40" b="40"/>
            <a:stretch/>
          </p:blipFill>
          <p:spPr>
            <a:xfrm>
              <a:off x="1929396" y="1658185"/>
              <a:ext cx="1463040" cy="1463040"/>
            </a:xfrm>
            <a:prstGeom prst="ellipse">
              <a:avLst/>
            </a:prstGeom>
            <a:ln w="57150">
              <a:solidFill>
                <a:srgbClr val="C1533D"/>
              </a:solidFill>
            </a:ln>
          </p:spPr>
        </p:pic>
        <p:sp>
          <p:nvSpPr>
            <p:cNvPr id="29" name="TextBox 28">
              <a:extLst>
                <a:ext uri="{FF2B5EF4-FFF2-40B4-BE49-F238E27FC236}">
                  <a16:creationId xmlns:a16="http://schemas.microsoft.com/office/drawing/2014/main" id="{A62C7157-F969-F8F5-EF58-60920EFCD707}"/>
                </a:ext>
              </a:extLst>
            </p:cNvPr>
            <p:cNvSpPr txBox="1"/>
            <p:nvPr/>
          </p:nvSpPr>
          <p:spPr>
            <a:xfrm>
              <a:off x="1877793" y="3123643"/>
              <a:ext cx="1566246" cy="548640"/>
            </a:xfrm>
            <a:prstGeom prst="roundRect">
              <a:avLst/>
            </a:prstGeom>
            <a:solidFill>
              <a:srgbClr val="C1533D"/>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600" b="1" dirty="0">
                  <a:solidFill>
                    <a:schemeClr val="bg1"/>
                  </a:solidFill>
                  <a:latin typeface="Arial" panose="020B0604020202020204" pitchFamily="34" charset="0"/>
                  <a:cs typeface="Arial" panose="020B0604020202020204" pitchFamily="34" charset="0"/>
                </a:rPr>
                <a:t>Jeffery Greer</a:t>
              </a:r>
            </a:p>
            <a:p>
              <a:pPr algn="ctr"/>
              <a:r>
                <a:rPr lang="en-US" sz="1400" dirty="0">
                  <a:solidFill>
                    <a:schemeClr val="bg1"/>
                  </a:solidFill>
                  <a:latin typeface="Arial" panose="020B0604020202020204" pitchFamily="34" charset="0"/>
                  <a:cs typeface="Arial" panose="020B0604020202020204" pitchFamily="34" charset="0"/>
                </a:rPr>
                <a:t>Tidewater</a:t>
              </a:r>
              <a:endParaRPr lang="en-US" sz="1600" dirty="0">
                <a:solidFill>
                  <a:schemeClr val="bg1"/>
                </a:solidFill>
                <a:latin typeface="Arial" panose="020B0604020202020204" pitchFamily="34" charset="0"/>
                <a:cs typeface="Arial" panose="020B0604020202020204" pitchFamily="34" charset="0"/>
              </a:endParaRPr>
            </a:p>
          </p:txBody>
        </p:sp>
      </p:grpSp>
      <p:sp>
        <p:nvSpPr>
          <p:cNvPr id="31" name="TextBox 30">
            <a:extLst>
              <a:ext uri="{FF2B5EF4-FFF2-40B4-BE49-F238E27FC236}">
                <a16:creationId xmlns:a16="http://schemas.microsoft.com/office/drawing/2014/main" id="{7E3FCB6B-E2B7-FE89-F355-EFF92C9A2F47}"/>
              </a:ext>
            </a:extLst>
          </p:cNvPr>
          <p:cNvSpPr txBox="1"/>
          <p:nvPr/>
        </p:nvSpPr>
        <p:spPr>
          <a:xfrm>
            <a:off x="740966" y="1411613"/>
            <a:ext cx="3860800" cy="1532334"/>
          </a:xfrm>
          <a:prstGeom prst="roundRect">
            <a:avLst/>
          </a:prstGeom>
          <a:solidFill>
            <a:schemeClr val="bg1">
              <a:lumMod val="95000"/>
            </a:schemeClr>
          </a:solidFill>
          <a:ln>
            <a:noFill/>
          </a:ln>
        </p:spPr>
        <p:txBody>
          <a:bodyPr wrap="square" rtlCol="0">
            <a:spAutoFit/>
          </a:bodyPr>
          <a:lstStyle>
            <a:defPPr>
              <a:defRPr lang="en-US"/>
            </a:defPPr>
            <a:lvl1pPr algn="ctr">
              <a:defRPr sz="1600" b="1">
                <a:solidFill>
                  <a:schemeClr val="accent4">
                    <a:lumMod val="50000"/>
                  </a:schemeClr>
                </a:solidFill>
                <a:latin typeface="Arial" panose="020B0604020202020204" pitchFamily="34" charset="0"/>
                <a:cs typeface="Arial" panose="020B0604020202020204" pitchFamily="34" charset="0"/>
              </a:defRPr>
            </a:lvl1pPr>
          </a:lstStyle>
          <a:p>
            <a:r>
              <a:rPr lang="en-US" sz="2800" dirty="0"/>
              <a:t>Regional Office</a:t>
            </a:r>
          </a:p>
          <a:p>
            <a:r>
              <a:rPr lang="en-US" sz="2800" dirty="0"/>
              <a:t>Solid Waste </a:t>
            </a:r>
          </a:p>
          <a:p>
            <a:r>
              <a:rPr lang="en-US" sz="2800" dirty="0"/>
              <a:t>Permit Writers</a:t>
            </a:r>
          </a:p>
        </p:txBody>
      </p:sp>
      <p:sp>
        <p:nvSpPr>
          <p:cNvPr id="9" name="Title 1">
            <a:extLst>
              <a:ext uri="{FF2B5EF4-FFF2-40B4-BE49-F238E27FC236}">
                <a16:creationId xmlns:a16="http://schemas.microsoft.com/office/drawing/2014/main" id="{FA343402-97ED-8607-DBC3-11AC4969C1DD}"/>
              </a:ext>
            </a:extLst>
          </p:cNvPr>
          <p:cNvSpPr txBox="1">
            <a:spLocks/>
          </p:cNvSpPr>
          <p:nvPr/>
        </p:nvSpPr>
        <p:spPr>
          <a:xfrm>
            <a:off x="60374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r>
              <a:rPr lang="en-US" dirty="0"/>
              <a:t>DEQ Solid Waste Program Staff</a:t>
            </a:r>
          </a:p>
        </p:txBody>
      </p:sp>
      <p:grpSp>
        <p:nvGrpSpPr>
          <p:cNvPr id="37" name="Group 36">
            <a:extLst>
              <a:ext uri="{FF2B5EF4-FFF2-40B4-BE49-F238E27FC236}">
                <a16:creationId xmlns:a16="http://schemas.microsoft.com/office/drawing/2014/main" id="{7A61192F-B7CB-08B4-33E7-32EC4165714B}"/>
              </a:ext>
            </a:extLst>
          </p:cNvPr>
          <p:cNvGrpSpPr/>
          <p:nvPr/>
        </p:nvGrpSpPr>
        <p:grpSpPr>
          <a:xfrm>
            <a:off x="7907608" y="4671184"/>
            <a:ext cx="1463041" cy="2022858"/>
            <a:chOff x="7374354" y="3031821"/>
            <a:chExt cx="1463041" cy="2022858"/>
          </a:xfrm>
        </p:grpSpPr>
        <p:sp>
          <p:nvSpPr>
            <p:cNvPr id="26" name="TextBox 25">
              <a:extLst>
                <a:ext uri="{FF2B5EF4-FFF2-40B4-BE49-F238E27FC236}">
                  <a16:creationId xmlns:a16="http://schemas.microsoft.com/office/drawing/2014/main" id="{C6A7E5F9-1E15-9FAB-186E-D0581604405B}"/>
                </a:ext>
              </a:extLst>
            </p:cNvPr>
            <p:cNvSpPr txBox="1"/>
            <p:nvPr/>
          </p:nvSpPr>
          <p:spPr>
            <a:xfrm>
              <a:off x="7374354" y="4506039"/>
              <a:ext cx="1463041" cy="548640"/>
            </a:xfrm>
            <a:prstGeom prst="round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600" b="1" dirty="0">
                  <a:solidFill>
                    <a:schemeClr val="bg1"/>
                  </a:solidFill>
                  <a:latin typeface="Arial" panose="020B0604020202020204" pitchFamily="34" charset="0"/>
                  <a:cs typeface="Arial" panose="020B0604020202020204" pitchFamily="34" charset="0"/>
                </a:rPr>
                <a:t>Doug Masini</a:t>
              </a:r>
            </a:p>
            <a:p>
              <a:pPr algn="ctr"/>
              <a:r>
                <a:rPr lang="en-US" sz="1400" dirty="0">
                  <a:solidFill>
                    <a:schemeClr val="bg1"/>
                  </a:solidFill>
                  <a:latin typeface="Arial" panose="020B0604020202020204" pitchFamily="34" charset="0"/>
                  <a:cs typeface="Arial" panose="020B0604020202020204" pitchFamily="34" charset="0"/>
                </a:rPr>
                <a:t>Piedmont</a:t>
              </a:r>
              <a:endParaRPr lang="en-US" sz="1600" dirty="0">
                <a:solidFill>
                  <a:schemeClr val="bg1"/>
                </a:solidFill>
                <a:latin typeface="Arial" panose="020B0604020202020204" pitchFamily="34" charset="0"/>
                <a:cs typeface="Arial" panose="020B0604020202020204" pitchFamily="34" charset="0"/>
              </a:endParaRPr>
            </a:p>
          </p:txBody>
        </p:sp>
        <p:pic>
          <p:nvPicPr>
            <p:cNvPr id="36" name="Picture 35" descr="A picture containing person, person, wall, wearing&#10;&#10;Description automatically generated">
              <a:extLst>
                <a:ext uri="{FF2B5EF4-FFF2-40B4-BE49-F238E27FC236}">
                  <a16:creationId xmlns:a16="http://schemas.microsoft.com/office/drawing/2014/main" id="{E24A37BD-744C-BFB8-0447-1DA29C4C085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3" t="12840" r="283" b="31065"/>
            <a:stretch/>
          </p:blipFill>
          <p:spPr>
            <a:xfrm>
              <a:off x="7374354" y="3031821"/>
              <a:ext cx="1463040" cy="1463040"/>
            </a:xfrm>
            <a:prstGeom prst="ellipse">
              <a:avLst/>
            </a:prstGeom>
            <a:ln w="57150">
              <a:solidFill>
                <a:schemeClr val="tx1">
                  <a:lumMod val="65000"/>
                  <a:lumOff val="35000"/>
                </a:schemeClr>
              </a:solidFill>
            </a:ln>
          </p:spPr>
        </p:pic>
      </p:grpSp>
      <p:grpSp>
        <p:nvGrpSpPr>
          <p:cNvPr id="41" name="Group 40">
            <a:extLst>
              <a:ext uri="{FF2B5EF4-FFF2-40B4-BE49-F238E27FC236}">
                <a16:creationId xmlns:a16="http://schemas.microsoft.com/office/drawing/2014/main" id="{A20DB4BB-822A-B1BF-020D-C12F9F6AC4BF}"/>
              </a:ext>
            </a:extLst>
          </p:cNvPr>
          <p:cNvGrpSpPr/>
          <p:nvPr/>
        </p:nvGrpSpPr>
        <p:grpSpPr>
          <a:xfrm>
            <a:off x="8068538" y="2584215"/>
            <a:ext cx="1963342" cy="2011069"/>
            <a:chOff x="3051811" y="-618284"/>
            <a:chExt cx="1963342" cy="2011069"/>
          </a:xfrm>
        </p:grpSpPr>
        <p:sp>
          <p:nvSpPr>
            <p:cNvPr id="42" name="TextBox 41">
              <a:extLst>
                <a:ext uri="{FF2B5EF4-FFF2-40B4-BE49-F238E27FC236}">
                  <a16:creationId xmlns:a16="http://schemas.microsoft.com/office/drawing/2014/main" id="{411C030C-D2B7-9134-34D3-0859390AD585}"/>
                </a:ext>
              </a:extLst>
            </p:cNvPr>
            <p:cNvSpPr txBox="1"/>
            <p:nvPr/>
          </p:nvSpPr>
          <p:spPr>
            <a:xfrm>
              <a:off x="3051811" y="844145"/>
              <a:ext cx="1963342" cy="548640"/>
            </a:xfrm>
            <a:prstGeom prst="round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600" b="1" dirty="0">
                  <a:solidFill>
                    <a:schemeClr val="bg1"/>
                  </a:solidFill>
                  <a:latin typeface="Arial" panose="020B0604020202020204" pitchFamily="34" charset="0"/>
                  <a:cs typeface="Arial" panose="020B0604020202020204" pitchFamily="34" charset="0"/>
                </a:rPr>
                <a:t>Shawn McCaffrey</a:t>
              </a:r>
            </a:p>
            <a:p>
              <a:pPr algn="ctr"/>
              <a:r>
                <a:rPr lang="en-US" sz="1400" dirty="0">
                  <a:solidFill>
                    <a:schemeClr val="bg1"/>
                  </a:solidFill>
                  <a:latin typeface="Arial" panose="020B0604020202020204" pitchFamily="34" charset="0"/>
                  <a:cs typeface="Arial" panose="020B0604020202020204" pitchFamily="34" charset="0"/>
                </a:rPr>
                <a:t>Piedmont</a:t>
              </a:r>
              <a:endParaRPr lang="en-US" sz="1600" dirty="0">
                <a:solidFill>
                  <a:schemeClr val="bg1"/>
                </a:solidFill>
                <a:latin typeface="Arial" panose="020B0604020202020204" pitchFamily="34" charset="0"/>
                <a:cs typeface="Arial" panose="020B0604020202020204" pitchFamily="34" charset="0"/>
              </a:endParaRPr>
            </a:p>
          </p:txBody>
        </p:sp>
        <p:pic>
          <p:nvPicPr>
            <p:cNvPr id="43" name="Picture 42" descr="A person wearing glasses&#10;&#10;AI-generated content may be incorrect.">
              <a:extLst>
                <a:ext uri="{FF2B5EF4-FFF2-40B4-BE49-F238E27FC236}">
                  <a16:creationId xmlns:a16="http://schemas.microsoft.com/office/drawing/2014/main" id="{0DAFAC4C-264F-B170-57A2-C19117EF837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3301962" y="-618284"/>
              <a:ext cx="1463040" cy="1463040"/>
            </a:xfrm>
            <a:prstGeom prst="ellipse">
              <a:avLst/>
            </a:prstGeom>
            <a:ln w="57150">
              <a:solidFill>
                <a:schemeClr val="tx1">
                  <a:lumMod val="65000"/>
                  <a:lumOff val="35000"/>
                </a:schemeClr>
              </a:solidFill>
            </a:ln>
          </p:spPr>
        </p:pic>
      </p:grpSp>
      <p:grpSp>
        <p:nvGrpSpPr>
          <p:cNvPr id="49" name="Group 48">
            <a:extLst>
              <a:ext uri="{FF2B5EF4-FFF2-40B4-BE49-F238E27FC236}">
                <a16:creationId xmlns:a16="http://schemas.microsoft.com/office/drawing/2014/main" id="{B8D84913-5C5A-A2F9-5E89-6CEFD23ECE1C}"/>
              </a:ext>
            </a:extLst>
          </p:cNvPr>
          <p:cNvGrpSpPr/>
          <p:nvPr/>
        </p:nvGrpSpPr>
        <p:grpSpPr>
          <a:xfrm>
            <a:off x="7600198" y="451750"/>
            <a:ext cx="1463040" cy="2039632"/>
            <a:chOff x="7635379" y="786627"/>
            <a:chExt cx="1463040" cy="2039632"/>
          </a:xfrm>
        </p:grpSpPr>
        <p:sp>
          <p:nvSpPr>
            <p:cNvPr id="8" name="TextBox 7">
              <a:extLst>
                <a:ext uri="{FF2B5EF4-FFF2-40B4-BE49-F238E27FC236}">
                  <a16:creationId xmlns:a16="http://schemas.microsoft.com/office/drawing/2014/main" id="{1AB82E80-C61E-1258-17DC-757666BF771E}"/>
                </a:ext>
              </a:extLst>
            </p:cNvPr>
            <p:cNvSpPr txBox="1"/>
            <p:nvPr/>
          </p:nvSpPr>
          <p:spPr>
            <a:xfrm>
              <a:off x="7635379" y="2277619"/>
              <a:ext cx="1463040" cy="548640"/>
            </a:xfrm>
            <a:prstGeom prst="roundRect">
              <a:avLst/>
            </a:prstGeom>
            <a:solidFill>
              <a:srgbClr val="198569"/>
            </a:solidFill>
            <a:ln>
              <a:solidFill>
                <a:srgbClr val="198569"/>
              </a:solidFill>
            </a:ln>
            <a:effectLst>
              <a:outerShdw blurRad="50800" dist="38100" dir="2700000" algn="tl" rotWithShape="0">
                <a:prstClr val="black">
                  <a:alpha val="40000"/>
                </a:prstClr>
              </a:outerShdw>
            </a:effectLst>
          </p:spPr>
          <p:txBody>
            <a:bodyPr wrap="square" rtlCol="0" anchor="ctr" anchorCtr="0">
              <a:spAutoFit/>
            </a:bodyPr>
            <a:lstStyle/>
            <a:p>
              <a:pPr algn="ctr"/>
              <a:r>
                <a:rPr lang="en-US" sz="1600" b="1" dirty="0">
                  <a:solidFill>
                    <a:schemeClr val="bg1"/>
                  </a:solidFill>
                  <a:latin typeface="Arial" panose="020B0604020202020204" pitchFamily="34" charset="0"/>
                  <a:cs typeface="Arial" panose="020B0604020202020204" pitchFamily="34" charset="0"/>
                </a:rPr>
                <a:t>Justina Kim</a:t>
              </a:r>
            </a:p>
            <a:p>
              <a:pPr algn="ctr"/>
              <a:r>
                <a:rPr lang="en-US" sz="1400" dirty="0">
                  <a:solidFill>
                    <a:schemeClr val="bg1"/>
                  </a:solidFill>
                  <a:latin typeface="Arial" panose="020B0604020202020204" pitchFamily="34" charset="0"/>
                  <a:cs typeface="Arial" panose="020B0604020202020204" pitchFamily="34" charset="0"/>
                </a:rPr>
                <a:t>Northern</a:t>
              </a:r>
              <a:endParaRPr lang="en-US" sz="1600" dirty="0">
                <a:solidFill>
                  <a:schemeClr val="bg1"/>
                </a:solidFill>
                <a:latin typeface="Arial" panose="020B0604020202020204" pitchFamily="34" charset="0"/>
                <a:cs typeface="Arial" panose="020B0604020202020204" pitchFamily="34" charset="0"/>
              </a:endParaRPr>
            </a:p>
          </p:txBody>
        </p:sp>
        <p:pic>
          <p:nvPicPr>
            <p:cNvPr id="44" name="Picture 2">
              <a:extLst>
                <a:ext uri="{FF2B5EF4-FFF2-40B4-BE49-F238E27FC236}">
                  <a16:creationId xmlns:a16="http://schemas.microsoft.com/office/drawing/2014/main" id="{00C35D2F-2A27-52CB-A128-93B617C1BA38}"/>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p:blipFill>
          <p:spPr bwMode="auto">
            <a:xfrm>
              <a:off x="7635379" y="786627"/>
              <a:ext cx="1463040" cy="1463040"/>
            </a:xfrm>
            <a:prstGeom prst="ellipse">
              <a:avLst/>
            </a:prstGeom>
            <a:ln w="57150">
              <a:solidFill>
                <a:srgbClr val="198569"/>
              </a:solidFill>
            </a:ln>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F63AD3A1-E674-EBE6-FD78-7A6148615B04}"/>
              </a:ext>
            </a:extLst>
          </p:cNvPr>
          <p:cNvGrpSpPr/>
          <p:nvPr/>
        </p:nvGrpSpPr>
        <p:grpSpPr>
          <a:xfrm>
            <a:off x="3546340" y="2963727"/>
            <a:ext cx="1744097" cy="2030710"/>
            <a:chOff x="3699991" y="3791517"/>
            <a:chExt cx="1744097" cy="2030710"/>
          </a:xfrm>
        </p:grpSpPr>
        <p:sp>
          <p:nvSpPr>
            <p:cNvPr id="7" name="TextBox 6">
              <a:extLst>
                <a:ext uri="{FF2B5EF4-FFF2-40B4-BE49-F238E27FC236}">
                  <a16:creationId xmlns:a16="http://schemas.microsoft.com/office/drawing/2014/main" id="{026382B0-EBA6-FC5F-98D3-7F742182E06A}"/>
                </a:ext>
              </a:extLst>
            </p:cNvPr>
            <p:cNvSpPr txBox="1"/>
            <p:nvPr/>
          </p:nvSpPr>
          <p:spPr>
            <a:xfrm>
              <a:off x="3699991" y="5273587"/>
              <a:ext cx="1744097" cy="548640"/>
            </a:xfrm>
            <a:prstGeom prst="roundRect">
              <a:avLst/>
            </a:prstGeom>
            <a:solidFill>
              <a:srgbClr val="7030A0"/>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600" b="1" dirty="0">
                  <a:solidFill>
                    <a:schemeClr val="bg1"/>
                  </a:solidFill>
                  <a:latin typeface="Arial" panose="020B0604020202020204" pitchFamily="34" charset="0"/>
                  <a:cs typeface="Arial" panose="020B0604020202020204" pitchFamily="34" charset="0"/>
                </a:rPr>
                <a:t>Allen Patton</a:t>
              </a:r>
            </a:p>
            <a:p>
              <a:pPr algn="ctr"/>
              <a:r>
                <a:rPr lang="en-US" sz="1400" dirty="0">
                  <a:solidFill>
                    <a:schemeClr val="bg1"/>
                  </a:solidFill>
                  <a:latin typeface="Arial" panose="020B0604020202020204" pitchFamily="34" charset="0"/>
                  <a:cs typeface="Arial" panose="020B0604020202020204" pitchFamily="34" charset="0"/>
                </a:rPr>
                <a:t>Blue Ridge</a:t>
              </a:r>
              <a:endParaRPr lang="en-US" sz="1600" dirty="0">
                <a:solidFill>
                  <a:schemeClr val="bg1"/>
                </a:solidFill>
                <a:latin typeface="Arial" panose="020B0604020202020204" pitchFamily="34" charset="0"/>
                <a:cs typeface="Arial" panose="020B0604020202020204" pitchFamily="34" charset="0"/>
              </a:endParaRPr>
            </a:p>
          </p:txBody>
        </p:sp>
        <p:pic>
          <p:nvPicPr>
            <p:cNvPr id="45" name="Picture 44" descr="A picture containing person, wall, music&#10;&#10;Description automatically generated">
              <a:extLst>
                <a:ext uri="{FF2B5EF4-FFF2-40B4-BE49-F238E27FC236}">
                  <a16:creationId xmlns:a16="http://schemas.microsoft.com/office/drawing/2014/main" id="{F924E872-1C04-D46C-44A6-6ECFA4328A4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71720">
              <a:off x="3840519" y="3791517"/>
              <a:ext cx="1463040" cy="1463040"/>
            </a:xfrm>
            <a:prstGeom prst="ellipse">
              <a:avLst/>
            </a:prstGeom>
            <a:ln w="57150">
              <a:solidFill>
                <a:srgbClr val="7030A0"/>
              </a:solidFill>
            </a:ln>
          </p:spPr>
        </p:pic>
      </p:grpSp>
      <p:pic>
        <p:nvPicPr>
          <p:cNvPr id="46" name="Picture 2" descr="New icons for free download | Freepik">
            <a:extLst>
              <a:ext uri="{FF2B5EF4-FFF2-40B4-BE49-F238E27FC236}">
                <a16:creationId xmlns:a16="http://schemas.microsoft.com/office/drawing/2014/main" id="{B960E7AE-DFCF-6BED-F14D-50BDB49E1C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93897" y="372963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New icons for free download | Freepik">
            <a:extLst>
              <a:ext uri="{FF2B5EF4-FFF2-40B4-BE49-F238E27FC236}">
                <a16:creationId xmlns:a16="http://schemas.microsoft.com/office/drawing/2014/main" id="{6FD75B22-E5E0-A963-9774-9239EB710A5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05838" y="12633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New icons for free download | Freepik">
            <a:extLst>
              <a:ext uri="{FF2B5EF4-FFF2-40B4-BE49-F238E27FC236}">
                <a16:creationId xmlns:a16="http://schemas.microsoft.com/office/drawing/2014/main" id="{330CB891-23A7-B7CC-C018-1545E64F2B3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23620" y="540314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New icons for free download | Freepik">
            <a:extLst>
              <a:ext uri="{FF2B5EF4-FFF2-40B4-BE49-F238E27FC236}">
                <a16:creationId xmlns:a16="http://schemas.microsoft.com/office/drawing/2014/main" id="{9B68351E-579A-7731-2AE9-1F238FC3444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78609" y="324080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6630F058-2176-B22F-6EBF-214054C5634C}"/>
              </a:ext>
            </a:extLst>
          </p:cNvPr>
          <p:cNvGrpSpPr/>
          <p:nvPr/>
        </p:nvGrpSpPr>
        <p:grpSpPr>
          <a:xfrm>
            <a:off x="9452366" y="612372"/>
            <a:ext cx="1737360" cy="2011374"/>
            <a:chOff x="9871758" y="846077"/>
            <a:chExt cx="1737360" cy="2011374"/>
          </a:xfrm>
        </p:grpSpPr>
        <p:sp>
          <p:nvSpPr>
            <p:cNvPr id="21" name="TextBox 20">
              <a:extLst>
                <a:ext uri="{FF2B5EF4-FFF2-40B4-BE49-F238E27FC236}">
                  <a16:creationId xmlns:a16="http://schemas.microsoft.com/office/drawing/2014/main" id="{7B934155-CD58-503A-3198-6DEFCADEC842}"/>
                </a:ext>
              </a:extLst>
            </p:cNvPr>
            <p:cNvSpPr txBox="1"/>
            <p:nvPr/>
          </p:nvSpPr>
          <p:spPr>
            <a:xfrm>
              <a:off x="9871758" y="2308811"/>
              <a:ext cx="1737360" cy="548640"/>
            </a:xfrm>
            <a:prstGeom prst="roundRect">
              <a:avLst/>
            </a:prstGeom>
            <a:solidFill>
              <a:srgbClr val="198569"/>
            </a:solidFill>
            <a:ln>
              <a:solidFill>
                <a:srgbClr val="198569"/>
              </a:solidFill>
            </a:ln>
            <a:effectLst>
              <a:outerShdw blurRad="50800" dist="38100" dir="2700000" algn="tl" rotWithShape="0">
                <a:prstClr val="black">
                  <a:alpha val="40000"/>
                </a:prstClr>
              </a:outerShdw>
            </a:effectLst>
          </p:spPr>
          <p:txBody>
            <a:bodyPr wrap="square" lIns="91440" tIns="45720" rIns="91440" bIns="45720" rtlCol="0" anchor="ctr" anchorCtr="0">
              <a:spAutoFit/>
            </a:bodyPr>
            <a:lstStyle/>
            <a:p>
              <a:pPr algn="ctr"/>
              <a:r>
                <a:rPr lang="en-US" sz="1600" b="1" dirty="0">
                  <a:solidFill>
                    <a:schemeClr val="bg1"/>
                  </a:solidFill>
                  <a:latin typeface="Arial"/>
                  <a:cs typeface="Arial"/>
                </a:rPr>
                <a:t>Autumn Sands</a:t>
              </a:r>
              <a:endParaRPr lang="en-US" dirty="0"/>
            </a:p>
            <a:p>
              <a:pPr algn="ctr"/>
              <a:r>
                <a:rPr lang="en-US" sz="1400" dirty="0">
                  <a:solidFill>
                    <a:schemeClr val="bg1"/>
                  </a:solidFill>
                  <a:latin typeface="Arial"/>
                  <a:cs typeface="Arial"/>
                </a:rPr>
                <a:t>Northern</a:t>
              </a:r>
              <a:endParaRPr lang="en-US" sz="1600" dirty="0">
                <a:solidFill>
                  <a:schemeClr val="bg1"/>
                </a:solidFill>
                <a:latin typeface="Arial"/>
                <a:cs typeface="Arial"/>
              </a:endParaRPr>
            </a:p>
          </p:txBody>
        </p:sp>
        <p:pic>
          <p:nvPicPr>
            <p:cNvPr id="5" name="Picture 4" descr="A person with long hair smiling&#10;&#10;AI-generated content may be incorrect.">
              <a:extLst>
                <a:ext uri="{FF2B5EF4-FFF2-40B4-BE49-F238E27FC236}">
                  <a16:creationId xmlns:a16="http://schemas.microsoft.com/office/drawing/2014/main" id="{BD5FEEB6-021E-5894-568E-E535D199E892}"/>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23" t="-282" r="23" b="21908"/>
            <a:stretch>
              <a:fillRect/>
            </a:stretch>
          </p:blipFill>
          <p:spPr>
            <a:xfrm>
              <a:off x="10008918" y="846077"/>
              <a:ext cx="1463040" cy="1463040"/>
            </a:xfrm>
            <a:prstGeom prst="ellipse">
              <a:avLst/>
            </a:prstGeom>
            <a:ln w="57150">
              <a:solidFill>
                <a:srgbClr val="198569"/>
              </a:solidFill>
            </a:ln>
          </p:spPr>
        </p:pic>
      </p:grpSp>
      <p:pic>
        <p:nvPicPr>
          <p:cNvPr id="24" name="Picture 2" descr="New icons for free download | Freepik">
            <a:extLst>
              <a:ext uri="{FF2B5EF4-FFF2-40B4-BE49-F238E27FC236}">
                <a16:creationId xmlns:a16="http://schemas.microsoft.com/office/drawing/2014/main" id="{C3DF7790-0E43-A42D-2B61-5FC1B877B8D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27110" y="1269548"/>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665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ED337-4054-2781-D25E-7844075008E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68" b="100000" l="958" r="100000">
                        <a14:foregroundMark x1="43295" y1="77007" x2="43295" y2="77007"/>
                        <a14:foregroundMark x1="55747" y1="42082" x2="55747" y2="42082"/>
                        <a14:foregroundMark x1="56801" y1="41432" x2="56801" y2="41432"/>
                        <a14:foregroundMark x1="74138" y1="32321" x2="74138" y2="32321"/>
                        <a14:foregroundMark x1="72893" y1="59870" x2="72893" y2="59870"/>
                        <a14:foregroundMark x1="20498" y1="92625" x2="20498" y2="92625"/>
                        <a14:foregroundMark x1="21743" y1="94577" x2="21743" y2="94577"/>
                        <a14:foregroundMark x1="20402" y1="97180" x2="20402" y2="97180"/>
                        <a14:foregroundMark x1="94061" y1="59436" x2="94061" y2="59436"/>
                        <a14:foregroundMark x1="88410" y1="88937" x2="88410" y2="88937"/>
                        <a14:foregroundMark x1="94732" y1="65944" x2="94732" y2="65944"/>
                        <a14:foregroundMark x1="94157" y1="69197" x2="94157" y2="69197"/>
                        <a14:foregroundMark x1="97989" y1="52495" x2="97989" y2="52495"/>
                        <a14:foregroundMark x1="91667" y1="79176" x2="91667" y2="79176"/>
                      </a14:backgroundRemoval>
                    </a14:imgEffect>
                  </a14:imgLayer>
                </a14:imgProps>
              </a:ext>
              <a:ext uri="{28A0092B-C50C-407E-A947-70E740481C1C}">
                <a14:useLocalDpi xmlns:a14="http://schemas.microsoft.com/office/drawing/2010/main" val="0"/>
              </a:ext>
            </a:extLst>
          </a:blip>
          <a:srcRect l="1063" r="624"/>
          <a:stretch/>
        </p:blipFill>
        <p:spPr>
          <a:xfrm>
            <a:off x="2636" y="692150"/>
            <a:ext cx="12186728" cy="5473700"/>
          </a:xfrm>
          <a:prstGeom prst="rect">
            <a:avLst/>
          </a:prstGeom>
        </p:spPr>
      </p:pic>
      <p:sp>
        <p:nvSpPr>
          <p:cNvPr id="4" name="Footer Placeholder 3">
            <a:extLst>
              <a:ext uri="{FF2B5EF4-FFF2-40B4-BE49-F238E27FC236}">
                <a16:creationId xmlns:a16="http://schemas.microsoft.com/office/drawing/2014/main" id="{5C3C1267-5D78-48B1-9B31-A9B872CEB0BC}"/>
              </a:ext>
            </a:extLst>
          </p:cNvPr>
          <p:cNvSpPr>
            <a:spLocks noGrp="1"/>
          </p:cNvSpPr>
          <p:nvPr>
            <p:ph type="ftr" sz="quarter" idx="11"/>
          </p:nvPr>
        </p:nvSpPr>
        <p:spPr/>
        <p:txBody>
          <a:bodyPr/>
          <a:lstStyle/>
          <a:p>
            <a:pPr algn="l"/>
            <a:fld id="{61C9B584-852F-4056-BF30-ABA66A23FD41}" type="slidenum">
              <a:rPr lang="en-US" smtClean="0"/>
              <a:t>5</a:t>
            </a:fld>
            <a:r>
              <a:rPr lang="en-US" dirty="0"/>
              <a:t>					</a:t>
            </a:r>
            <a:endParaRPr lang="en-US" dirty="0">
              <a:solidFill>
                <a:srgbClr val="256EAB"/>
              </a:solidFill>
            </a:endParaRPr>
          </a:p>
        </p:txBody>
      </p:sp>
      <p:grpSp>
        <p:nvGrpSpPr>
          <p:cNvPr id="25" name="Group 24">
            <a:extLst>
              <a:ext uri="{FF2B5EF4-FFF2-40B4-BE49-F238E27FC236}">
                <a16:creationId xmlns:a16="http://schemas.microsoft.com/office/drawing/2014/main" id="{24E7967C-A605-0A60-181F-42273C1F2361}"/>
              </a:ext>
            </a:extLst>
          </p:cNvPr>
          <p:cNvGrpSpPr/>
          <p:nvPr/>
        </p:nvGrpSpPr>
        <p:grpSpPr>
          <a:xfrm>
            <a:off x="4603128" y="4597058"/>
            <a:ext cx="1554480" cy="2010458"/>
            <a:chOff x="5370337" y="4504401"/>
            <a:chExt cx="1554480" cy="2010458"/>
          </a:xfrm>
        </p:grpSpPr>
        <p:sp>
          <p:nvSpPr>
            <p:cNvPr id="22" name="TextBox 21">
              <a:extLst>
                <a:ext uri="{FF2B5EF4-FFF2-40B4-BE49-F238E27FC236}">
                  <a16:creationId xmlns:a16="http://schemas.microsoft.com/office/drawing/2014/main" id="{0AF5C3A2-ECE2-B0CF-33E0-07D5FEE4F59C}"/>
                </a:ext>
              </a:extLst>
            </p:cNvPr>
            <p:cNvSpPr txBox="1"/>
            <p:nvPr/>
          </p:nvSpPr>
          <p:spPr>
            <a:xfrm>
              <a:off x="5370337" y="5966219"/>
              <a:ext cx="1554480" cy="548640"/>
            </a:xfrm>
            <a:prstGeom prst="roundRect">
              <a:avLst/>
            </a:prstGeom>
            <a:solidFill>
              <a:srgbClr val="7030A0"/>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Michael Sexton</a:t>
              </a:r>
            </a:p>
            <a:p>
              <a:pPr algn="ctr"/>
              <a:r>
                <a:rPr lang="en-US" sz="1400" dirty="0">
                  <a:solidFill>
                    <a:schemeClr val="bg1"/>
                  </a:solidFill>
                  <a:latin typeface="Arial" panose="020B0604020202020204" pitchFamily="34" charset="0"/>
                  <a:cs typeface="Arial" panose="020B0604020202020204" pitchFamily="34" charset="0"/>
                </a:rPr>
                <a:t>Blue Ridge</a:t>
              </a:r>
            </a:p>
          </p:txBody>
        </p:sp>
        <p:pic>
          <p:nvPicPr>
            <p:cNvPr id="18" name="Picture 17">
              <a:extLst>
                <a:ext uri="{FF2B5EF4-FFF2-40B4-BE49-F238E27FC236}">
                  <a16:creationId xmlns:a16="http://schemas.microsoft.com/office/drawing/2014/main" id="{ABED08E4-EDE8-9440-0009-6556075C44D8}"/>
                </a:ext>
              </a:extLst>
            </p:cNvPr>
            <p:cNvPicPr>
              <a:picLocks noChangeAspect="1"/>
            </p:cNvPicPr>
            <p:nvPr/>
          </p:nvPicPr>
          <p:blipFill>
            <a:blip r:embed="rId5" cstate="print">
              <a:extLst>
                <a:ext uri="{28A0092B-C50C-407E-A947-70E740481C1C}">
                  <a14:useLocalDpi xmlns:a14="http://schemas.microsoft.com/office/drawing/2010/main" val="0"/>
                </a:ext>
              </a:extLst>
            </a:blip>
            <a:srcRect l="3577" r="3577"/>
            <a:stretch/>
          </p:blipFill>
          <p:spPr>
            <a:xfrm>
              <a:off x="5418747" y="4504401"/>
              <a:ext cx="1463040" cy="1463040"/>
            </a:xfrm>
            <a:prstGeom prst="ellipse">
              <a:avLst/>
            </a:prstGeom>
            <a:ln w="57150">
              <a:solidFill>
                <a:srgbClr val="7030A0"/>
              </a:solidFill>
            </a:ln>
          </p:spPr>
        </p:pic>
      </p:grpSp>
      <p:grpSp>
        <p:nvGrpSpPr>
          <p:cNvPr id="47" name="Group 46">
            <a:extLst>
              <a:ext uri="{FF2B5EF4-FFF2-40B4-BE49-F238E27FC236}">
                <a16:creationId xmlns:a16="http://schemas.microsoft.com/office/drawing/2014/main" id="{216955D4-4041-3FC5-FA6A-AB2866EE6543}"/>
              </a:ext>
            </a:extLst>
          </p:cNvPr>
          <p:cNvGrpSpPr/>
          <p:nvPr/>
        </p:nvGrpSpPr>
        <p:grpSpPr>
          <a:xfrm>
            <a:off x="9950928" y="2473727"/>
            <a:ext cx="2194560" cy="2042473"/>
            <a:chOff x="9975342" y="2175512"/>
            <a:chExt cx="2194560" cy="2042473"/>
          </a:xfrm>
        </p:grpSpPr>
        <p:sp>
          <p:nvSpPr>
            <p:cNvPr id="31" name="TextBox 30">
              <a:extLst>
                <a:ext uri="{FF2B5EF4-FFF2-40B4-BE49-F238E27FC236}">
                  <a16:creationId xmlns:a16="http://schemas.microsoft.com/office/drawing/2014/main" id="{3E971053-0C64-853B-057E-196F9ECFC18F}"/>
                </a:ext>
              </a:extLst>
            </p:cNvPr>
            <p:cNvSpPr txBox="1"/>
            <p:nvPr/>
          </p:nvSpPr>
          <p:spPr>
            <a:xfrm>
              <a:off x="9975342" y="3669345"/>
              <a:ext cx="2194560" cy="548640"/>
            </a:xfrm>
            <a:prstGeom prst="roundRect">
              <a:avLst/>
            </a:prstGeom>
            <a:solidFill>
              <a:srgbClr val="C1533D"/>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Jacob Gonzales-Black</a:t>
              </a:r>
            </a:p>
            <a:p>
              <a:pPr algn="ctr"/>
              <a:r>
                <a:rPr lang="en-US" sz="1400" dirty="0">
                  <a:solidFill>
                    <a:schemeClr val="bg1"/>
                  </a:solidFill>
                  <a:latin typeface="Arial" panose="020B0604020202020204" pitchFamily="34" charset="0"/>
                  <a:cs typeface="Arial" panose="020B0604020202020204" pitchFamily="34" charset="0"/>
                </a:rPr>
                <a:t>Tidewater</a:t>
              </a:r>
            </a:p>
          </p:txBody>
        </p:sp>
        <p:pic>
          <p:nvPicPr>
            <p:cNvPr id="3" name="Picture 2">
              <a:extLst>
                <a:ext uri="{FF2B5EF4-FFF2-40B4-BE49-F238E27FC236}">
                  <a16:creationId xmlns:a16="http://schemas.microsoft.com/office/drawing/2014/main" id="{F00D3B9C-18F1-8778-9B29-732DA66B43EA}"/>
                </a:ext>
              </a:extLst>
            </p:cNvPr>
            <p:cNvPicPr>
              <a:picLocks noChangeAspect="1"/>
            </p:cNvPicPr>
            <p:nvPr/>
          </p:nvPicPr>
          <p:blipFill>
            <a:blip r:embed="rId6" cstate="print">
              <a:extLst>
                <a:ext uri="{28A0092B-C50C-407E-A947-70E740481C1C}">
                  <a14:useLocalDpi xmlns:a14="http://schemas.microsoft.com/office/drawing/2010/main" val="0"/>
                </a:ext>
              </a:extLst>
            </a:blip>
            <a:srcRect l="1942" r="1942"/>
            <a:stretch/>
          </p:blipFill>
          <p:spPr>
            <a:xfrm>
              <a:off x="10341102" y="2175512"/>
              <a:ext cx="1463040" cy="1463040"/>
            </a:xfrm>
            <a:prstGeom prst="ellipse">
              <a:avLst/>
            </a:prstGeom>
            <a:ln w="57150">
              <a:solidFill>
                <a:srgbClr val="C1533D"/>
              </a:solidFill>
            </a:ln>
          </p:spPr>
        </p:pic>
      </p:grpSp>
      <p:sp>
        <p:nvSpPr>
          <p:cNvPr id="2" name="Title 1">
            <a:extLst>
              <a:ext uri="{FF2B5EF4-FFF2-40B4-BE49-F238E27FC236}">
                <a16:creationId xmlns:a16="http://schemas.microsoft.com/office/drawing/2014/main" id="{7FE2998F-702C-547F-7E00-A335D9D9FDFE}"/>
              </a:ext>
            </a:extLst>
          </p:cNvPr>
          <p:cNvSpPr txBox="1">
            <a:spLocks/>
          </p:cNvSpPr>
          <p:nvPr/>
        </p:nvSpPr>
        <p:spPr>
          <a:xfrm>
            <a:off x="60374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r>
              <a:rPr lang="en-US" dirty="0"/>
              <a:t>DEQ Solid Waste Program Staff</a:t>
            </a:r>
          </a:p>
        </p:txBody>
      </p:sp>
      <p:grpSp>
        <p:nvGrpSpPr>
          <p:cNvPr id="51" name="Group 50">
            <a:extLst>
              <a:ext uri="{FF2B5EF4-FFF2-40B4-BE49-F238E27FC236}">
                <a16:creationId xmlns:a16="http://schemas.microsoft.com/office/drawing/2014/main" id="{2FD6513E-E1FD-5583-3DA1-BBDF3EADAA2A}"/>
              </a:ext>
            </a:extLst>
          </p:cNvPr>
          <p:cNvGrpSpPr/>
          <p:nvPr/>
        </p:nvGrpSpPr>
        <p:grpSpPr>
          <a:xfrm>
            <a:off x="8375142" y="2588640"/>
            <a:ext cx="1463040" cy="2008989"/>
            <a:chOff x="8451318" y="2607671"/>
            <a:chExt cx="1463040" cy="2008989"/>
          </a:xfrm>
        </p:grpSpPr>
        <p:sp>
          <p:nvSpPr>
            <p:cNvPr id="28" name="TextBox 27">
              <a:extLst>
                <a:ext uri="{FF2B5EF4-FFF2-40B4-BE49-F238E27FC236}">
                  <a16:creationId xmlns:a16="http://schemas.microsoft.com/office/drawing/2014/main" id="{2CE27B39-70CB-E873-E649-76DB1FD83E86}"/>
                </a:ext>
              </a:extLst>
            </p:cNvPr>
            <p:cNvSpPr txBox="1"/>
            <p:nvPr/>
          </p:nvSpPr>
          <p:spPr>
            <a:xfrm>
              <a:off x="8451318" y="4068020"/>
              <a:ext cx="1463040" cy="548640"/>
            </a:xfrm>
            <a:prstGeom prst="round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Dean </a:t>
              </a:r>
              <a:r>
                <a:rPr lang="en-US" sz="1400" b="1" dirty="0" err="1">
                  <a:solidFill>
                    <a:schemeClr val="bg1"/>
                  </a:solidFill>
                  <a:latin typeface="Arial" panose="020B0604020202020204" pitchFamily="34" charset="0"/>
                  <a:cs typeface="Arial" panose="020B0604020202020204" pitchFamily="34" charset="0"/>
                </a:rPr>
                <a:t>Starook</a:t>
              </a:r>
              <a:endParaRPr lang="en-US" sz="1400" b="1" dirty="0">
                <a:solidFill>
                  <a:schemeClr val="bg1"/>
                </a:solidFill>
                <a:latin typeface="Arial" panose="020B0604020202020204" pitchFamily="34" charset="0"/>
                <a:cs typeface="Arial" panose="020B0604020202020204" pitchFamily="34" charset="0"/>
              </a:endParaRPr>
            </a:p>
            <a:p>
              <a:pPr algn="ctr"/>
              <a:r>
                <a:rPr lang="en-US" sz="1400" dirty="0">
                  <a:solidFill>
                    <a:schemeClr val="bg1"/>
                  </a:solidFill>
                  <a:latin typeface="Arial" panose="020B0604020202020204" pitchFamily="34" charset="0"/>
                  <a:cs typeface="Arial" panose="020B0604020202020204" pitchFamily="34" charset="0"/>
                </a:rPr>
                <a:t>Piedmont</a:t>
              </a:r>
            </a:p>
          </p:txBody>
        </p:sp>
        <p:pic>
          <p:nvPicPr>
            <p:cNvPr id="16" name="Picture 15">
              <a:extLst>
                <a:ext uri="{FF2B5EF4-FFF2-40B4-BE49-F238E27FC236}">
                  <a16:creationId xmlns:a16="http://schemas.microsoft.com/office/drawing/2014/main" id="{8DFB7C24-7C2A-BEA6-838F-7B7B6ACD3DF4}"/>
                </a:ext>
              </a:extLst>
            </p:cNvPr>
            <p:cNvPicPr>
              <a:picLocks noChangeAspect="1"/>
            </p:cNvPicPr>
            <p:nvPr/>
          </p:nvPicPr>
          <p:blipFill>
            <a:blip r:embed="rId7" cstate="print">
              <a:extLst>
                <a:ext uri="{28A0092B-C50C-407E-A947-70E740481C1C}">
                  <a14:useLocalDpi xmlns:a14="http://schemas.microsoft.com/office/drawing/2010/main" val="0"/>
                </a:ext>
              </a:extLst>
            </a:blip>
            <a:srcRect t="8384" b="8384"/>
            <a:stretch/>
          </p:blipFill>
          <p:spPr>
            <a:xfrm>
              <a:off x="8451318" y="2607671"/>
              <a:ext cx="1463040" cy="1463040"/>
            </a:xfrm>
            <a:prstGeom prst="ellipse">
              <a:avLst/>
            </a:prstGeom>
            <a:ln w="57150">
              <a:solidFill>
                <a:schemeClr val="tx1">
                  <a:lumMod val="65000"/>
                  <a:lumOff val="35000"/>
                </a:schemeClr>
              </a:solidFill>
            </a:ln>
          </p:spPr>
        </p:pic>
      </p:grpSp>
      <p:grpSp>
        <p:nvGrpSpPr>
          <p:cNvPr id="26" name="Group 25">
            <a:extLst>
              <a:ext uri="{FF2B5EF4-FFF2-40B4-BE49-F238E27FC236}">
                <a16:creationId xmlns:a16="http://schemas.microsoft.com/office/drawing/2014/main" id="{0FDF1405-4C53-96FE-ABE2-AB88284AA791}"/>
              </a:ext>
            </a:extLst>
          </p:cNvPr>
          <p:cNvGrpSpPr/>
          <p:nvPr/>
        </p:nvGrpSpPr>
        <p:grpSpPr>
          <a:xfrm>
            <a:off x="4791582" y="1270326"/>
            <a:ext cx="1737360" cy="2052583"/>
            <a:chOff x="5852465" y="1656047"/>
            <a:chExt cx="1737360" cy="2052583"/>
          </a:xfrm>
        </p:grpSpPr>
        <p:sp>
          <p:nvSpPr>
            <p:cNvPr id="49" name="TextBox 48">
              <a:extLst>
                <a:ext uri="{FF2B5EF4-FFF2-40B4-BE49-F238E27FC236}">
                  <a16:creationId xmlns:a16="http://schemas.microsoft.com/office/drawing/2014/main" id="{0E0C00BA-8AC2-CF9E-20E1-B4CD7C9D9318}"/>
                </a:ext>
              </a:extLst>
            </p:cNvPr>
            <p:cNvSpPr txBox="1"/>
            <p:nvPr/>
          </p:nvSpPr>
          <p:spPr>
            <a:xfrm>
              <a:off x="5852465" y="3159990"/>
              <a:ext cx="1737360" cy="548640"/>
            </a:xfrm>
            <a:prstGeom prst="roundRect">
              <a:avLst/>
            </a:prstGeom>
            <a:solidFill>
              <a:schemeClr val="accent6"/>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Shannon George</a:t>
              </a:r>
            </a:p>
            <a:p>
              <a:pPr algn="ctr"/>
              <a:r>
                <a:rPr lang="en-US" sz="1400" dirty="0">
                  <a:solidFill>
                    <a:schemeClr val="bg1"/>
                  </a:solidFill>
                  <a:latin typeface="Arial" panose="020B0604020202020204" pitchFamily="34" charset="0"/>
                  <a:cs typeface="Arial" panose="020B0604020202020204" pitchFamily="34" charset="0"/>
                </a:rPr>
                <a:t>Valley</a:t>
              </a:r>
            </a:p>
          </p:txBody>
        </p:sp>
        <p:pic>
          <p:nvPicPr>
            <p:cNvPr id="32" name="Picture 31" descr="A person smiling for the camera&#10;&#10;Description automatically generated with low confidence">
              <a:extLst>
                <a:ext uri="{FF2B5EF4-FFF2-40B4-BE49-F238E27FC236}">
                  <a16:creationId xmlns:a16="http://schemas.microsoft.com/office/drawing/2014/main" id="{A95E7755-699C-D259-171D-0B9643B003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9625" y="1656047"/>
              <a:ext cx="1463040" cy="1463040"/>
            </a:xfrm>
            <a:prstGeom prst="flowChartConnector">
              <a:avLst/>
            </a:prstGeom>
            <a:ln w="57150">
              <a:solidFill>
                <a:schemeClr val="accent6"/>
              </a:solidFill>
            </a:ln>
          </p:spPr>
        </p:pic>
      </p:grpSp>
      <p:grpSp>
        <p:nvGrpSpPr>
          <p:cNvPr id="48" name="Group 47">
            <a:extLst>
              <a:ext uri="{FF2B5EF4-FFF2-40B4-BE49-F238E27FC236}">
                <a16:creationId xmlns:a16="http://schemas.microsoft.com/office/drawing/2014/main" id="{D551044D-3B2D-B01F-ECC1-B87D1D33B74C}"/>
              </a:ext>
            </a:extLst>
          </p:cNvPr>
          <p:cNvGrpSpPr/>
          <p:nvPr/>
        </p:nvGrpSpPr>
        <p:grpSpPr>
          <a:xfrm>
            <a:off x="10186635" y="4666992"/>
            <a:ext cx="2011680" cy="2013316"/>
            <a:chOff x="10186635" y="4334486"/>
            <a:chExt cx="2011680" cy="2013316"/>
          </a:xfrm>
        </p:grpSpPr>
        <p:sp>
          <p:nvSpPr>
            <p:cNvPr id="10" name="TextBox 9">
              <a:extLst>
                <a:ext uri="{FF2B5EF4-FFF2-40B4-BE49-F238E27FC236}">
                  <a16:creationId xmlns:a16="http://schemas.microsoft.com/office/drawing/2014/main" id="{EF31BD1E-0587-E72C-6988-E3EB52C438CA}"/>
                </a:ext>
              </a:extLst>
            </p:cNvPr>
            <p:cNvSpPr txBox="1"/>
            <p:nvPr/>
          </p:nvSpPr>
          <p:spPr>
            <a:xfrm>
              <a:off x="10186635" y="5799162"/>
              <a:ext cx="2011680" cy="548640"/>
            </a:xfrm>
            <a:prstGeom prst="roundRect">
              <a:avLst/>
            </a:prstGeom>
            <a:solidFill>
              <a:srgbClr val="C1533D"/>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Chris </a:t>
              </a:r>
              <a:r>
                <a:rPr lang="en-US" sz="1400" b="1" dirty="0" err="1">
                  <a:solidFill>
                    <a:schemeClr val="bg1"/>
                  </a:solidFill>
                  <a:latin typeface="Arial" panose="020B0604020202020204" pitchFamily="34" charset="0"/>
                  <a:cs typeface="Arial" panose="020B0604020202020204" pitchFamily="34" charset="0"/>
                </a:rPr>
                <a:t>Kampfmueller</a:t>
              </a:r>
              <a:endParaRPr lang="en-US" sz="1400" b="1" dirty="0">
                <a:solidFill>
                  <a:schemeClr val="bg1"/>
                </a:solidFill>
                <a:latin typeface="Arial" panose="020B0604020202020204" pitchFamily="34" charset="0"/>
                <a:cs typeface="Arial" panose="020B0604020202020204" pitchFamily="34" charset="0"/>
              </a:endParaRPr>
            </a:p>
            <a:p>
              <a:pPr algn="ctr"/>
              <a:r>
                <a:rPr lang="en-US" sz="1400" dirty="0">
                  <a:solidFill>
                    <a:schemeClr val="bg1"/>
                  </a:solidFill>
                  <a:latin typeface="Arial" panose="020B0604020202020204" pitchFamily="34" charset="0"/>
                  <a:cs typeface="Arial" panose="020B0604020202020204" pitchFamily="34" charset="0"/>
                </a:rPr>
                <a:t>Tidewater</a:t>
              </a:r>
            </a:p>
          </p:txBody>
        </p:sp>
        <p:pic>
          <p:nvPicPr>
            <p:cNvPr id="6" name="Picture 5">
              <a:extLst>
                <a:ext uri="{FF2B5EF4-FFF2-40B4-BE49-F238E27FC236}">
                  <a16:creationId xmlns:a16="http://schemas.microsoft.com/office/drawing/2014/main" id="{282856BD-374D-DF67-3321-DF31CC299B76}"/>
                </a:ext>
              </a:extLst>
            </p:cNvPr>
            <p:cNvPicPr>
              <a:picLocks noChangeAspect="1"/>
            </p:cNvPicPr>
            <p:nvPr/>
          </p:nvPicPr>
          <p:blipFill>
            <a:blip r:embed="rId9" cstate="print">
              <a:extLst>
                <a:ext uri="{28A0092B-C50C-407E-A947-70E740481C1C}">
                  <a14:useLocalDpi xmlns:a14="http://schemas.microsoft.com/office/drawing/2010/main" val="0"/>
                </a:ext>
              </a:extLst>
            </a:blip>
            <a:srcRect l="6505" r="6505"/>
            <a:stretch/>
          </p:blipFill>
          <p:spPr>
            <a:xfrm>
              <a:off x="10460955" y="4334486"/>
              <a:ext cx="1463040" cy="1463040"/>
            </a:xfrm>
            <a:prstGeom prst="ellipse">
              <a:avLst/>
            </a:prstGeom>
            <a:ln w="57150">
              <a:solidFill>
                <a:srgbClr val="C1533D"/>
              </a:solidFill>
            </a:ln>
          </p:spPr>
        </p:pic>
      </p:grpSp>
      <p:sp>
        <p:nvSpPr>
          <p:cNvPr id="8" name="TextBox 7">
            <a:extLst>
              <a:ext uri="{FF2B5EF4-FFF2-40B4-BE49-F238E27FC236}">
                <a16:creationId xmlns:a16="http://schemas.microsoft.com/office/drawing/2014/main" id="{56CF9951-F09C-9245-D619-E6E59BD107BA}"/>
              </a:ext>
            </a:extLst>
          </p:cNvPr>
          <p:cNvSpPr txBox="1"/>
          <p:nvPr/>
        </p:nvSpPr>
        <p:spPr>
          <a:xfrm>
            <a:off x="740966" y="1411613"/>
            <a:ext cx="3860800" cy="1532334"/>
          </a:xfrm>
          <a:prstGeom prst="roundRect">
            <a:avLst/>
          </a:prstGeom>
          <a:solidFill>
            <a:schemeClr val="bg1">
              <a:lumMod val="95000"/>
            </a:schemeClr>
          </a:solidFill>
          <a:ln>
            <a:noFill/>
          </a:ln>
        </p:spPr>
        <p:txBody>
          <a:bodyPr wrap="square" rtlCol="0">
            <a:spAutoFit/>
          </a:bodyPr>
          <a:lstStyle>
            <a:defPPr>
              <a:defRPr lang="en-US"/>
            </a:defPPr>
            <a:lvl1pPr algn="ctr">
              <a:defRPr sz="1600" b="1">
                <a:solidFill>
                  <a:schemeClr val="accent4">
                    <a:lumMod val="50000"/>
                  </a:schemeClr>
                </a:solidFill>
                <a:latin typeface="Arial" panose="020B0604020202020204" pitchFamily="34" charset="0"/>
                <a:cs typeface="Arial" panose="020B0604020202020204" pitchFamily="34" charset="0"/>
              </a:defRPr>
            </a:lvl1pPr>
          </a:lstStyle>
          <a:p>
            <a:r>
              <a:rPr lang="en-US" sz="2800" dirty="0"/>
              <a:t>Regional Office</a:t>
            </a:r>
          </a:p>
          <a:p>
            <a:r>
              <a:rPr lang="en-US" sz="2800" dirty="0"/>
              <a:t>Solid Waste Groundwater Staff</a:t>
            </a:r>
          </a:p>
        </p:txBody>
      </p:sp>
      <p:grpSp>
        <p:nvGrpSpPr>
          <p:cNvPr id="9" name="Group 8">
            <a:extLst>
              <a:ext uri="{FF2B5EF4-FFF2-40B4-BE49-F238E27FC236}">
                <a16:creationId xmlns:a16="http://schemas.microsoft.com/office/drawing/2014/main" id="{B67B616D-FE8E-6B4B-6871-55A590267C90}"/>
              </a:ext>
            </a:extLst>
          </p:cNvPr>
          <p:cNvGrpSpPr/>
          <p:nvPr/>
        </p:nvGrpSpPr>
        <p:grpSpPr>
          <a:xfrm>
            <a:off x="1520191" y="4184774"/>
            <a:ext cx="1463040" cy="2011680"/>
            <a:chOff x="2197647" y="4178160"/>
            <a:chExt cx="1463040" cy="2011680"/>
          </a:xfrm>
        </p:grpSpPr>
        <p:sp>
          <p:nvSpPr>
            <p:cNvPr id="17" name="TextBox 16">
              <a:extLst>
                <a:ext uri="{FF2B5EF4-FFF2-40B4-BE49-F238E27FC236}">
                  <a16:creationId xmlns:a16="http://schemas.microsoft.com/office/drawing/2014/main" id="{CDBB7757-A978-CA54-D7C0-994A719DEB34}"/>
                </a:ext>
              </a:extLst>
            </p:cNvPr>
            <p:cNvSpPr txBox="1"/>
            <p:nvPr/>
          </p:nvSpPr>
          <p:spPr>
            <a:xfrm>
              <a:off x="2243367" y="5641200"/>
              <a:ext cx="1371600" cy="548640"/>
            </a:xfrm>
            <a:prstGeom prst="roundRect">
              <a:avLst/>
            </a:prstGeom>
            <a:solidFill>
              <a:srgbClr val="002060"/>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Tyler Rhea</a:t>
              </a:r>
            </a:p>
            <a:p>
              <a:pPr algn="ctr"/>
              <a:r>
                <a:rPr lang="en-US" sz="1400" dirty="0">
                  <a:solidFill>
                    <a:schemeClr val="bg1"/>
                  </a:solidFill>
                  <a:latin typeface="Arial" panose="020B0604020202020204" pitchFamily="34" charset="0"/>
                  <a:cs typeface="Arial" panose="020B0604020202020204" pitchFamily="34" charset="0"/>
                </a:rPr>
                <a:t>Southwest</a:t>
              </a:r>
            </a:p>
          </p:txBody>
        </p:sp>
        <p:pic>
          <p:nvPicPr>
            <p:cNvPr id="13" name="Picture 12" descr="A person with a long beard&#10;&#10;Description automatically generated">
              <a:extLst>
                <a:ext uri="{FF2B5EF4-FFF2-40B4-BE49-F238E27FC236}">
                  <a16:creationId xmlns:a16="http://schemas.microsoft.com/office/drawing/2014/main" id="{E1462ABB-3D0D-452C-682D-61371FBD588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690" t="14723" r="29214" b="9149"/>
            <a:stretch/>
          </p:blipFill>
          <p:spPr>
            <a:xfrm rot="5400000">
              <a:off x="2197647" y="4178160"/>
              <a:ext cx="1463040" cy="1463040"/>
            </a:xfrm>
            <a:prstGeom prst="ellipse">
              <a:avLst/>
            </a:prstGeom>
            <a:ln w="57150">
              <a:solidFill>
                <a:srgbClr val="002060"/>
              </a:solidFill>
            </a:ln>
          </p:spPr>
        </p:pic>
      </p:grpSp>
      <p:grpSp>
        <p:nvGrpSpPr>
          <p:cNvPr id="27" name="Group 26">
            <a:extLst>
              <a:ext uri="{FF2B5EF4-FFF2-40B4-BE49-F238E27FC236}">
                <a16:creationId xmlns:a16="http://schemas.microsoft.com/office/drawing/2014/main" id="{B92D84AE-9653-A4A8-974C-C750E178049A}"/>
              </a:ext>
            </a:extLst>
          </p:cNvPr>
          <p:cNvGrpSpPr/>
          <p:nvPr/>
        </p:nvGrpSpPr>
        <p:grpSpPr>
          <a:xfrm>
            <a:off x="6665919" y="4628752"/>
            <a:ext cx="1475761" cy="2053661"/>
            <a:chOff x="7388792" y="3031821"/>
            <a:chExt cx="1475761" cy="2053661"/>
          </a:xfrm>
        </p:grpSpPr>
        <p:sp>
          <p:nvSpPr>
            <p:cNvPr id="29" name="TextBox 28">
              <a:extLst>
                <a:ext uri="{FF2B5EF4-FFF2-40B4-BE49-F238E27FC236}">
                  <a16:creationId xmlns:a16="http://schemas.microsoft.com/office/drawing/2014/main" id="{2058F9A4-6401-7F45-ECF7-3849FD9F0C2B}"/>
                </a:ext>
              </a:extLst>
            </p:cNvPr>
            <p:cNvSpPr txBox="1"/>
            <p:nvPr/>
          </p:nvSpPr>
          <p:spPr>
            <a:xfrm>
              <a:off x="7388792" y="4536842"/>
              <a:ext cx="1475761" cy="548640"/>
            </a:xfrm>
            <a:prstGeom prst="round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Doug Masini</a:t>
              </a:r>
            </a:p>
            <a:p>
              <a:pPr algn="ctr"/>
              <a:r>
                <a:rPr lang="en-US" sz="1400" dirty="0">
                  <a:solidFill>
                    <a:schemeClr val="bg1"/>
                  </a:solidFill>
                  <a:latin typeface="Arial" panose="020B0604020202020204" pitchFamily="34" charset="0"/>
                  <a:cs typeface="Arial" panose="020B0604020202020204" pitchFamily="34" charset="0"/>
                </a:rPr>
                <a:t>Piedmont</a:t>
              </a:r>
              <a:endParaRPr lang="en-US" sz="1600" dirty="0">
                <a:solidFill>
                  <a:schemeClr val="bg1"/>
                </a:solidFill>
                <a:latin typeface="Arial" panose="020B0604020202020204" pitchFamily="34" charset="0"/>
                <a:cs typeface="Arial" panose="020B0604020202020204" pitchFamily="34" charset="0"/>
              </a:endParaRPr>
            </a:p>
          </p:txBody>
        </p:sp>
        <p:pic>
          <p:nvPicPr>
            <p:cNvPr id="30" name="Picture 29" descr="A picture containing person, person, wall, wearing&#10;&#10;Description automatically generated">
              <a:extLst>
                <a:ext uri="{FF2B5EF4-FFF2-40B4-BE49-F238E27FC236}">
                  <a16:creationId xmlns:a16="http://schemas.microsoft.com/office/drawing/2014/main" id="{24F535B5-08DC-3008-BE50-7EEA88FEEA2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83" t="12840" r="283" b="31065"/>
            <a:stretch/>
          </p:blipFill>
          <p:spPr>
            <a:xfrm>
              <a:off x="7395152" y="3031821"/>
              <a:ext cx="1463040" cy="1463040"/>
            </a:xfrm>
            <a:prstGeom prst="ellipse">
              <a:avLst/>
            </a:prstGeom>
            <a:ln w="57150">
              <a:solidFill>
                <a:schemeClr val="tx1">
                  <a:lumMod val="65000"/>
                  <a:lumOff val="35000"/>
                </a:schemeClr>
              </a:solidFill>
            </a:ln>
          </p:spPr>
        </p:pic>
      </p:grpSp>
      <p:grpSp>
        <p:nvGrpSpPr>
          <p:cNvPr id="35" name="Group 34">
            <a:extLst>
              <a:ext uri="{FF2B5EF4-FFF2-40B4-BE49-F238E27FC236}">
                <a16:creationId xmlns:a16="http://schemas.microsoft.com/office/drawing/2014/main" id="{0A1696CD-9FFF-E89D-64E6-0820BE8FC0D2}"/>
              </a:ext>
            </a:extLst>
          </p:cNvPr>
          <p:cNvGrpSpPr/>
          <p:nvPr/>
        </p:nvGrpSpPr>
        <p:grpSpPr>
          <a:xfrm>
            <a:off x="6550655" y="2532702"/>
            <a:ext cx="1737360" cy="2028095"/>
            <a:chOff x="3811187" y="259823"/>
            <a:chExt cx="1737360" cy="2028095"/>
          </a:xfrm>
        </p:grpSpPr>
        <p:sp>
          <p:nvSpPr>
            <p:cNvPr id="39" name="TextBox 38">
              <a:extLst>
                <a:ext uri="{FF2B5EF4-FFF2-40B4-BE49-F238E27FC236}">
                  <a16:creationId xmlns:a16="http://schemas.microsoft.com/office/drawing/2014/main" id="{4F1678C7-8CE9-0BBC-6FCB-EDE892E44111}"/>
                </a:ext>
              </a:extLst>
            </p:cNvPr>
            <p:cNvSpPr txBox="1"/>
            <p:nvPr/>
          </p:nvSpPr>
          <p:spPr>
            <a:xfrm>
              <a:off x="3811187" y="1739278"/>
              <a:ext cx="1737360" cy="548640"/>
            </a:xfrm>
            <a:prstGeom prst="round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Shawn McCaffrey</a:t>
              </a:r>
            </a:p>
            <a:p>
              <a:pPr algn="ctr"/>
              <a:r>
                <a:rPr lang="en-US" sz="1400" dirty="0">
                  <a:solidFill>
                    <a:schemeClr val="bg1"/>
                  </a:solidFill>
                  <a:latin typeface="Arial" panose="020B0604020202020204" pitchFamily="34" charset="0"/>
                  <a:cs typeface="Arial" panose="020B0604020202020204" pitchFamily="34" charset="0"/>
                </a:rPr>
                <a:t>Piedmont</a:t>
              </a:r>
              <a:endParaRPr lang="en-US" sz="1600" dirty="0">
                <a:solidFill>
                  <a:schemeClr val="bg1"/>
                </a:solidFill>
                <a:latin typeface="Arial" panose="020B0604020202020204" pitchFamily="34" charset="0"/>
                <a:cs typeface="Arial" panose="020B0604020202020204" pitchFamily="34" charset="0"/>
              </a:endParaRPr>
            </a:p>
          </p:txBody>
        </p:sp>
        <p:pic>
          <p:nvPicPr>
            <p:cNvPr id="34" name="Picture 33" descr="A person wearing glasses&#10;&#10;AI-generated content may be incorrect.">
              <a:extLst>
                <a:ext uri="{FF2B5EF4-FFF2-40B4-BE49-F238E27FC236}">
                  <a16:creationId xmlns:a16="http://schemas.microsoft.com/office/drawing/2014/main" id="{AC4EDC32-133C-D07C-9D49-4AAD1AAC78D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3948347" y="259823"/>
              <a:ext cx="1463040" cy="1463040"/>
            </a:xfrm>
            <a:prstGeom prst="ellipse">
              <a:avLst/>
            </a:prstGeom>
            <a:ln w="57150">
              <a:solidFill>
                <a:schemeClr val="tx1">
                  <a:lumMod val="65000"/>
                  <a:lumOff val="35000"/>
                </a:schemeClr>
              </a:solidFill>
            </a:ln>
          </p:spPr>
        </p:pic>
      </p:grpSp>
      <p:grpSp>
        <p:nvGrpSpPr>
          <p:cNvPr id="52" name="Group 51">
            <a:extLst>
              <a:ext uri="{FF2B5EF4-FFF2-40B4-BE49-F238E27FC236}">
                <a16:creationId xmlns:a16="http://schemas.microsoft.com/office/drawing/2014/main" id="{6734644E-5EFC-0482-120B-25DD36B52EA1}"/>
              </a:ext>
            </a:extLst>
          </p:cNvPr>
          <p:cNvGrpSpPr/>
          <p:nvPr/>
        </p:nvGrpSpPr>
        <p:grpSpPr>
          <a:xfrm>
            <a:off x="7762056" y="510198"/>
            <a:ext cx="1463040" cy="2026085"/>
            <a:chOff x="7749852" y="573887"/>
            <a:chExt cx="1463040" cy="2026085"/>
          </a:xfrm>
        </p:grpSpPr>
        <p:sp>
          <p:nvSpPr>
            <p:cNvPr id="55" name="TextBox 54">
              <a:extLst>
                <a:ext uri="{FF2B5EF4-FFF2-40B4-BE49-F238E27FC236}">
                  <a16:creationId xmlns:a16="http://schemas.microsoft.com/office/drawing/2014/main" id="{1E78F148-5499-FACB-2EEC-C468F4F3013A}"/>
                </a:ext>
              </a:extLst>
            </p:cNvPr>
            <p:cNvSpPr txBox="1"/>
            <p:nvPr/>
          </p:nvSpPr>
          <p:spPr>
            <a:xfrm>
              <a:off x="7853167" y="2051332"/>
              <a:ext cx="1280160" cy="548640"/>
            </a:xfrm>
            <a:prstGeom prst="roundRect">
              <a:avLst/>
            </a:prstGeom>
            <a:solidFill>
              <a:schemeClr val="accent1"/>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Justina Kim</a:t>
              </a:r>
            </a:p>
            <a:p>
              <a:pPr algn="ctr"/>
              <a:r>
                <a:rPr lang="en-US" sz="1400" dirty="0">
                  <a:solidFill>
                    <a:schemeClr val="bg1"/>
                  </a:solidFill>
                  <a:latin typeface="Arial" panose="020B0604020202020204" pitchFamily="34" charset="0"/>
                  <a:cs typeface="Arial" panose="020B0604020202020204" pitchFamily="34" charset="0"/>
                </a:rPr>
                <a:t>Northern</a:t>
              </a:r>
            </a:p>
          </p:txBody>
        </p:sp>
        <p:pic>
          <p:nvPicPr>
            <p:cNvPr id="36" name="Picture 2">
              <a:extLst>
                <a:ext uri="{FF2B5EF4-FFF2-40B4-BE49-F238E27FC236}">
                  <a16:creationId xmlns:a16="http://schemas.microsoft.com/office/drawing/2014/main" id="{135ECB19-9E35-8948-43BF-6907A3071053}"/>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p:blipFill>
          <p:spPr bwMode="auto">
            <a:xfrm>
              <a:off x="7749852" y="573887"/>
              <a:ext cx="1463040" cy="1463040"/>
            </a:xfrm>
            <a:prstGeom prst="ellipse">
              <a:avLst/>
            </a:prstGeom>
            <a:ln w="57150">
              <a:solidFill>
                <a:schemeClr val="accent1"/>
              </a:solidFill>
            </a:ln>
            <a:extLst>
              <a:ext uri="{909E8E84-426E-40DD-AFC4-6F175D3DCCD1}">
                <a14:hiddenFill xmlns:a14="http://schemas.microsoft.com/office/drawing/2010/main">
                  <a:solidFill>
                    <a:srgbClr val="FFFFFF"/>
                  </a:solidFill>
                </a14:hiddenFill>
              </a:ext>
            </a:extLst>
          </p:spPr>
        </p:pic>
      </p:grpSp>
      <p:pic>
        <p:nvPicPr>
          <p:cNvPr id="24" name="Picture 2" descr="New icons for free download | Freepik">
            <a:extLst>
              <a:ext uri="{FF2B5EF4-FFF2-40B4-BE49-F238E27FC236}">
                <a16:creationId xmlns:a16="http://schemas.microsoft.com/office/drawing/2014/main" id="{32948F3B-EBBB-5732-CB9E-CC7AE59B288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92064" y="119989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New icons for free download | Freepik">
            <a:extLst>
              <a:ext uri="{FF2B5EF4-FFF2-40B4-BE49-F238E27FC236}">
                <a16:creationId xmlns:a16="http://schemas.microsoft.com/office/drawing/2014/main" id="{BB369635-4452-3B35-089F-9279AFD288C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02458" y="318379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New icons for free download | Freepik">
            <a:extLst>
              <a:ext uri="{FF2B5EF4-FFF2-40B4-BE49-F238E27FC236}">
                <a16:creationId xmlns:a16="http://schemas.microsoft.com/office/drawing/2014/main" id="{EE095EAA-55AA-FF24-A346-175CD8DF92C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57608" y="5397500"/>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22CDFF1-F617-199F-9D1B-EB5A59FDB221}"/>
              </a:ext>
            </a:extLst>
          </p:cNvPr>
          <p:cNvGrpSpPr/>
          <p:nvPr/>
        </p:nvGrpSpPr>
        <p:grpSpPr>
          <a:xfrm>
            <a:off x="3174312" y="2971734"/>
            <a:ext cx="1465730" cy="2019998"/>
            <a:chOff x="3901670" y="3073931"/>
            <a:chExt cx="1465730" cy="2019998"/>
          </a:xfrm>
        </p:grpSpPr>
        <p:sp>
          <p:nvSpPr>
            <p:cNvPr id="23" name="TextBox 22">
              <a:extLst>
                <a:ext uri="{FF2B5EF4-FFF2-40B4-BE49-F238E27FC236}">
                  <a16:creationId xmlns:a16="http://schemas.microsoft.com/office/drawing/2014/main" id="{750058EA-1A3A-DCE4-6B85-56C44DDB2C54}"/>
                </a:ext>
              </a:extLst>
            </p:cNvPr>
            <p:cNvSpPr txBox="1"/>
            <p:nvPr/>
          </p:nvSpPr>
          <p:spPr>
            <a:xfrm>
              <a:off x="3901670" y="4545289"/>
              <a:ext cx="1463040" cy="548640"/>
            </a:xfrm>
            <a:prstGeom prst="roundRect">
              <a:avLst/>
            </a:prstGeom>
            <a:solidFill>
              <a:srgbClr val="7030A0"/>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Nathan Amick</a:t>
              </a:r>
            </a:p>
            <a:p>
              <a:pPr algn="ctr"/>
              <a:r>
                <a:rPr lang="en-US" sz="1400" dirty="0">
                  <a:solidFill>
                    <a:schemeClr val="bg1"/>
                  </a:solidFill>
                  <a:latin typeface="Arial" panose="020B0604020202020204" pitchFamily="34" charset="0"/>
                  <a:cs typeface="Arial" panose="020B0604020202020204" pitchFamily="34" charset="0"/>
                </a:rPr>
                <a:t>Blue Ridge</a:t>
              </a:r>
            </a:p>
          </p:txBody>
        </p:sp>
        <p:pic>
          <p:nvPicPr>
            <p:cNvPr id="20" name="Picture 19">
              <a:extLst>
                <a:ext uri="{FF2B5EF4-FFF2-40B4-BE49-F238E27FC236}">
                  <a16:creationId xmlns:a16="http://schemas.microsoft.com/office/drawing/2014/main" id="{5CB73DE9-62DC-198F-3624-97AE30069C4D}"/>
                </a:ext>
              </a:extLst>
            </p:cNvPr>
            <p:cNvPicPr>
              <a:picLocks noChangeAspect="1"/>
            </p:cNvPicPr>
            <p:nvPr/>
          </p:nvPicPr>
          <p:blipFill>
            <a:blip r:embed="rId15" cstate="print">
              <a:extLst>
                <a:ext uri="{28A0092B-C50C-407E-A947-70E740481C1C}">
                  <a14:useLocalDpi xmlns:a14="http://schemas.microsoft.com/office/drawing/2010/main" val="0"/>
                </a:ext>
              </a:extLst>
            </a:blip>
            <a:srcRect l="6920" r="6920"/>
            <a:stretch/>
          </p:blipFill>
          <p:spPr>
            <a:xfrm>
              <a:off x="3904360" y="3073931"/>
              <a:ext cx="1463040" cy="1463040"/>
            </a:xfrm>
            <a:prstGeom prst="ellipse">
              <a:avLst/>
            </a:prstGeom>
            <a:ln w="57150">
              <a:solidFill>
                <a:srgbClr val="7030A0"/>
              </a:solidFill>
            </a:ln>
          </p:spPr>
        </p:pic>
      </p:grpSp>
      <p:grpSp>
        <p:nvGrpSpPr>
          <p:cNvPr id="14" name="Group 13">
            <a:extLst>
              <a:ext uri="{FF2B5EF4-FFF2-40B4-BE49-F238E27FC236}">
                <a16:creationId xmlns:a16="http://schemas.microsoft.com/office/drawing/2014/main" id="{E37078A9-BBD3-A0E8-4C3B-61537F53054A}"/>
              </a:ext>
            </a:extLst>
          </p:cNvPr>
          <p:cNvGrpSpPr/>
          <p:nvPr/>
        </p:nvGrpSpPr>
        <p:grpSpPr>
          <a:xfrm>
            <a:off x="8649990" y="4675872"/>
            <a:ext cx="1463040" cy="2004436"/>
            <a:chOff x="8645956" y="4798713"/>
            <a:chExt cx="1463040" cy="2004436"/>
          </a:xfrm>
        </p:grpSpPr>
        <p:sp>
          <p:nvSpPr>
            <p:cNvPr id="33" name="TextBox 32">
              <a:extLst>
                <a:ext uri="{FF2B5EF4-FFF2-40B4-BE49-F238E27FC236}">
                  <a16:creationId xmlns:a16="http://schemas.microsoft.com/office/drawing/2014/main" id="{11DBCE27-9132-D77D-9B09-16AB6A1E76A7}"/>
                </a:ext>
              </a:extLst>
            </p:cNvPr>
            <p:cNvSpPr txBox="1"/>
            <p:nvPr/>
          </p:nvSpPr>
          <p:spPr>
            <a:xfrm>
              <a:off x="8645956" y="6254509"/>
              <a:ext cx="1463040" cy="548640"/>
            </a:xfrm>
            <a:prstGeom prst="roundRect">
              <a:avLst/>
            </a:prstGeom>
            <a:solidFill>
              <a:srgbClr val="C1533D"/>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Karlie Casper</a:t>
              </a:r>
            </a:p>
            <a:p>
              <a:pPr algn="ctr"/>
              <a:r>
                <a:rPr lang="en-US" sz="1400" dirty="0">
                  <a:solidFill>
                    <a:schemeClr val="bg1"/>
                  </a:solidFill>
                  <a:latin typeface="Arial" panose="020B0604020202020204" pitchFamily="34" charset="0"/>
                  <a:cs typeface="Arial" panose="020B0604020202020204" pitchFamily="34" charset="0"/>
                </a:rPr>
                <a:t>Tidewater</a:t>
              </a:r>
            </a:p>
          </p:txBody>
        </p:sp>
        <p:pic>
          <p:nvPicPr>
            <p:cNvPr id="12" name="Picture 11" descr="A person wearing glasses&#10;&#10;AI-generated content may be incorrect.">
              <a:extLst>
                <a:ext uri="{FF2B5EF4-FFF2-40B4-BE49-F238E27FC236}">
                  <a16:creationId xmlns:a16="http://schemas.microsoft.com/office/drawing/2014/main" id="{E5B340C4-4C01-01CA-ABFA-08EF826BB6B9}"/>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15301" t="11195" r="13999" b="26215"/>
            <a:stretch>
              <a:fillRect/>
            </a:stretch>
          </p:blipFill>
          <p:spPr>
            <a:xfrm>
              <a:off x="8645956" y="4798713"/>
              <a:ext cx="1463040" cy="1463040"/>
            </a:xfrm>
            <a:prstGeom prst="ellipse">
              <a:avLst/>
            </a:prstGeom>
            <a:ln w="57150">
              <a:solidFill>
                <a:srgbClr val="C1533D"/>
              </a:solidFill>
            </a:ln>
          </p:spPr>
        </p:pic>
      </p:grpSp>
      <p:pic>
        <p:nvPicPr>
          <p:cNvPr id="45" name="Picture 2" descr="New icons for free download | Freepik">
            <a:extLst>
              <a:ext uri="{FF2B5EF4-FFF2-40B4-BE49-F238E27FC236}">
                <a16:creationId xmlns:a16="http://schemas.microsoft.com/office/drawing/2014/main" id="{7A27CA91-CF5C-E933-C5F0-CD13848D544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35319" y="5356333"/>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B5459EC5-9FFF-F991-DFEB-711AD93C23B6}"/>
              </a:ext>
            </a:extLst>
          </p:cNvPr>
          <p:cNvGrpSpPr/>
          <p:nvPr/>
        </p:nvGrpSpPr>
        <p:grpSpPr>
          <a:xfrm>
            <a:off x="9637995" y="336357"/>
            <a:ext cx="1554480" cy="1986353"/>
            <a:chOff x="9637995" y="336357"/>
            <a:chExt cx="1554480" cy="1986353"/>
          </a:xfrm>
        </p:grpSpPr>
        <p:sp>
          <p:nvSpPr>
            <p:cNvPr id="11" name="TextBox 10">
              <a:extLst>
                <a:ext uri="{FF2B5EF4-FFF2-40B4-BE49-F238E27FC236}">
                  <a16:creationId xmlns:a16="http://schemas.microsoft.com/office/drawing/2014/main" id="{A210ED60-1330-AC66-939D-1FA550DC095D}"/>
                </a:ext>
              </a:extLst>
            </p:cNvPr>
            <p:cNvSpPr txBox="1"/>
            <p:nvPr/>
          </p:nvSpPr>
          <p:spPr>
            <a:xfrm>
              <a:off x="9637995" y="1774070"/>
              <a:ext cx="1554480" cy="548640"/>
            </a:xfrm>
            <a:prstGeom prst="roundRect">
              <a:avLst/>
            </a:prstGeom>
            <a:solidFill>
              <a:schemeClr val="accent1"/>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Autumn Sands</a:t>
              </a:r>
            </a:p>
            <a:p>
              <a:pPr algn="ctr"/>
              <a:r>
                <a:rPr lang="en-US" sz="1400" dirty="0">
                  <a:solidFill>
                    <a:schemeClr val="bg1"/>
                  </a:solidFill>
                  <a:latin typeface="Arial" panose="020B0604020202020204" pitchFamily="34" charset="0"/>
                  <a:cs typeface="Arial" panose="020B0604020202020204" pitchFamily="34" charset="0"/>
                </a:rPr>
                <a:t>Northern</a:t>
              </a:r>
            </a:p>
          </p:txBody>
        </p:sp>
        <p:pic>
          <p:nvPicPr>
            <p:cNvPr id="7" name="Picture 6" descr="A person with long hair smiling&#10;&#10;AI-generated content may be incorrect.">
              <a:extLst>
                <a:ext uri="{FF2B5EF4-FFF2-40B4-BE49-F238E27FC236}">
                  <a16:creationId xmlns:a16="http://schemas.microsoft.com/office/drawing/2014/main" id="{4374003D-F6F0-97F2-4890-3FB1CD4BDB1A}"/>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23" t="-282" r="23" b="21908"/>
            <a:stretch>
              <a:fillRect/>
            </a:stretch>
          </p:blipFill>
          <p:spPr>
            <a:xfrm>
              <a:off x="9683715" y="336357"/>
              <a:ext cx="1463040" cy="1463040"/>
            </a:xfrm>
            <a:prstGeom prst="ellipse">
              <a:avLst/>
            </a:prstGeom>
            <a:ln w="57150">
              <a:solidFill>
                <a:schemeClr val="accent1"/>
              </a:solidFill>
            </a:ln>
          </p:spPr>
        </p:pic>
      </p:grpSp>
      <p:pic>
        <p:nvPicPr>
          <p:cNvPr id="37" name="Picture 2" descr="New icons for free download | Freepik">
            <a:extLst>
              <a:ext uri="{FF2B5EF4-FFF2-40B4-BE49-F238E27FC236}">
                <a16:creationId xmlns:a16="http://schemas.microsoft.com/office/drawing/2014/main" id="{96958538-4177-BBB3-D8D6-7ECA5DCB43E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22532" y="101552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515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ED337-4054-2781-D25E-7844075008E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68" b="100000" l="958" r="100000">
                        <a14:foregroundMark x1="43295" y1="77007" x2="43295" y2="77007"/>
                        <a14:foregroundMark x1="55747" y1="42082" x2="55747" y2="42082"/>
                        <a14:foregroundMark x1="56801" y1="41432" x2="56801" y2="41432"/>
                        <a14:foregroundMark x1="74138" y1="32321" x2="74138" y2="32321"/>
                        <a14:foregroundMark x1="72893" y1="59870" x2="72893" y2="59870"/>
                        <a14:foregroundMark x1="20498" y1="92625" x2="20498" y2="92625"/>
                        <a14:foregroundMark x1="21743" y1="94577" x2="21743" y2="94577"/>
                        <a14:foregroundMark x1="20402" y1="97180" x2="20402" y2="97180"/>
                        <a14:foregroundMark x1="94061" y1="59436" x2="94061" y2="59436"/>
                        <a14:foregroundMark x1="88410" y1="88937" x2="88410" y2="88937"/>
                        <a14:foregroundMark x1="94732" y1="65944" x2="94732" y2="65944"/>
                        <a14:foregroundMark x1="94157" y1="69197" x2="94157" y2="69197"/>
                        <a14:foregroundMark x1="97989" y1="52495" x2="97989" y2="52495"/>
                        <a14:foregroundMark x1="91667" y1="79176" x2="91667" y2="79176"/>
                      </a14:backgroundRemoval>
                    </a14:imgEffect>
                  </a14:imgLayer>
                </a14:imgProps>
              </a:ext>
              <a:ext uri="{28A0092B-C50C-407E-A947-70E740481C1C}">
                <a14:useLocalDpi xmlns:a14="http://schemas.microsoft.com/office/drawing/2010/main" val="0"/>
              </a:ext>
            </a:extLst>
          </a:blip>
          <a:srcRect l="1063" r="624"/>
          <a:stretch/>
        </p:blipFill>
        <p:spPr>
          <a:xfrm>
            <a:off x="2636" y="692150"/>
            <a:ext cx="12186728" cy="5473700"/>
          </a:xfrm>
          <a:prstGeom prst="rect">
            <a:avLst/>
          </a:prstGeom>
        </p:spPr>
      </p:pic>
      <p:sp>
        <p:nvSpPr>
          <p:cNvPr id="4" name="Footer Placeholder 3">
            <a:extLst>
              <a:ext uri="{FF2B5EF4-FFF2-40B4-BE49-F238E27FC236}">
                <a16:creationId xmlns:a16="http://schemas.microsoft.com/office/drawing/2014/main" id="{5C3C1267-5D78-48B1-9B31-A9B872CEB0BC}"/>
              </a:ext>
            </a:extLst>
          </p:cNvPr>
          <p:cNvSpPr>
            <a:spLocks noGrp="1"/>
          </p:cNvSpPr>
          <p:nvPr>
            <p:ph type="ftr" sz="quarter" idx="11"/>
          </p:nvPr>
        </p:nvSpPr>
        <p:spPr/>
        <p:txBody>
          <a:bodyPr/>
          <a:lstStyle/>
          <a:p>
            <a:pPr algn="l"/>
            <a:fld id="{61C9B584-852F-4056-BF30-ABA66A23FD41}" type="slidenum">
              <a:rPr lang="en-US" smtClean="0"/>
              <a:t>6</a:t>
            </a:fld>
            <a:r>
              <a:rPr lang="en-US" dirty="0"/>
              <a:t>					</a:t>
            </a:r>
            <a:endParaRPr lang="en-US" dirty="0">
              <a:solidFill>
                <a:srgbClr val="256EAB"/>
              </a:solidFill>
            </a:endParaRPr>
          </a:p>
        </p:txBody>
      </p:sp>
      <p:sp>
        <p:nvSpPr>
          <p:cNvPr id="9" name="TextBox 8">
            <a:extLst>
              <a:ext uri="{FF2B5EF4-FFF2-40B4-BE49-F238E27FC236}">
                <a16:creationId xmlns:a16="http://schemas.microsoft.com/office/drawing/2014/main" id="{BD8CC5D4-863B-66D2-1102-40BF85FFC0B0}"/>
              </a:ext>
            </a:extLst>
          </p:cNvPr>
          <p:cNvSpPr txBox="1"/>
          <p:nvPr/>
        </p:nvSpPr>
        <p:spPr>
          <a:xfrm>
            <a:off x="740966" y="1411613"/>
            <a:ext cx="3860800" cy="1532334"/>
          </a:xfrm>
          <a:prstGeom prst="roundRect">
            <a:avLst/>
          </a:prstGeom>
          <a:solidFill>
            <a:schemeClr val="bg1">
              <a:lumMod val="95000"/>
            </a:schemeClr>
          </a:solidFill>
          <a:ln>
            <a:noFill/>
          </a:ln>
        </p:spPr>
        <p:txBody>
          <a:bodyPr wrap="square" rtlCol="0">
            <a:spAutoFit/>
          </a:bodyPr>
          <a:lstStyle>
            <a:defPPr>
              <a:defRPr lang="en-US"/>
            </a:defPPr>
            <a:lvl1pPr algn="ctr">
              <a:defRPr sz="1600" b="1">
                <a:solidFill>
                  <a:schemeClr val="accent4">
                    <a:lumMod val="50000"/>
                  </a:schemeClr>
                </a:solidFill>
                <a:latin typeface="Arial" panose="020B0604020202020204" pitchFamily="34" charset="0"/>
                <a:cs typeface="Arial" panose="020B0604020202020204" pitchFamily="34" charset="0"/>
              </a:defRPr>
            </a:lvl1pPr>
          </a:lstStyle>
          <a:p>
            <a:r>
              <a:rPr lang="en-US" sz="2800" dirty="0"/>
              <a:t>Regional Office</a:t>
            </a:r>
          </a:p>
          <a:p>
            <a:r>
              <a:rPr lang="en-US" sz="2800" dirty="0"/>
              <a:t>Solid Waste </a:t>
            </a:r>
          </a:p>
          <a:p>
            <a:r>
              <a:rPr lang="en-US" sz="2800" dirty="0"/>
              <a:t>Compliance Staff</a:t>
            </a:r>
          </a:p>
        </p:txBody>
      </p:sp>
      <p:grpSp>
        <p:nvGrpSpPr>
          <p:cNvPr id="68" name="Group 67">
            <a:extLst>
              <a:ext uri="{FF2B5EF4-FFF2-40B4-BE49-F238E27FC236}">
                <a16:creationId xmlns:a16="http://schemas.microsoft.com/office/drawing/2014/main" id="{F1570B01-0635-2F62-4C09-93F5CE43F3B8}"/>
              </a:ext>
            </a:extLst>
          </p:cNvPr>
          <p:cNvGrpSpPr/>
          <p:nvPr/>
        </p:nvGrpSpPr>
        <p:grpSpPr>
          <a:xfrm>
            <a:off x="8066345" y="3841366"/>
            <a:ext cx="1188720" cy="1644907"/>
            <a:chOff x="8165651" y="3338826"/>
            <a:chExt cx="1188720" cy="1644907"/>
          </a:xfrm>
        </p:grpSpPr>
        <p:sp>
          <p:nvSpPr>
            <p:cNvPr id="27" name="TextBox 26">
              <a:extLst>
                <a:ext uri="{FF2B5EF4-FFF2-40B4-BE49-F238E27FC236}">
                  <a16:creationId xmlns:a16="http://schemas.microsoft.com/office/drawing/2014/main" id="{C6625B3F-AE33-6CD2-3AC5-8C60778BCE56}"/>
                </a:ext>
              </a:extLst>
            </p:cNvPr>
            <p:cNvSpPr txBox="1"/>
            <p:nvPr/>
          </p:nvSpPr>
          <p:spPr>
            <a:xfrm>
              <a:off x="8165651" y="4526533"/>
              <a:ext cx="1188720" cy="457200"/>
            </a:xfrm>
            <a:prstGeom prst="round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Brad Ricks</a:t>
              </a:r>
            </a:p>
            <a:p>
              <a:pPr algn="ctr"/>
              <a:r>
                <a:rPr lang="en-US" sz="1400" dirty="0">
                  <a:solidFill>
                    <a:schemeClr val="bg1"/>
                  </a:solidFill>
                  <a:latin typeface="Arial" panose="020B0604020202020204" pitchFamily="34" charset="0"/>
                  <a:cs typeface="Arial" panose="020B0604020202020204" pitchFamily="34" charset="0"/>
                </a:rPr>
                <a:t>Piedmont</a:t>
              </a:r>
              <a:endParaRPr lang="en-US" sz="1600" dirty="0">
                <a:solidFill>
                  <a:schemeClr val="bg1"/>
                </a:solidFill>
                <a:latin typeface="Arial" panose="020B0604020202020204" pitchFamily="34" charset="0"/>
                <a:cs typeface="Arial" panose="020B0604020202020204" pitchFamily="34" charset="0"/>
              </a:endParaRPr>
            </a:p>
          </p:txBody>
        </p:sp>
        <p:pic>
          <p:nvPicPr>
            <p:cNvPr id="19" name="Picture 18" descr="A person smiling for the camera&#10;&#10;Description automatically generated with medium confidence">
              <a:extLst>
                <a:ext uri="{FF2B5EF4-FFF2-40B4-BE49-F238E27FC236}">
                  <a16:creationId xmlns:a16="http://schemas.microsoft.com/office/drawing/2014/main" id="{F0B13B1F-20F7-6B14-F8D7-A67EE5F4ED5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443" t="22810" r="25625" b="36443"/>
            <a:stretch/>
          </p:blipFill>
          <p:spPr>
            <a:xfrm>
              <a:off x="8165651" y="3338826"/>
              <a:ext cx="1188720" cy="1188720"/>
            </a:xfrm>
            <a:prstGeom prst="ellipse">
              <a:avLst/>
            </a:prstGeom>
            <a:ln w="57150">
              <a:solidFill>
                <a:schemeClr val="tx1">
                  <a:lumMod val="65000"/>
                  <a:lumOff val="35000"/>
                </a:schemeClr>
              </a:solidFill>
            </a:ln>
          </p:spPr>
        </p:pic>
      </p:grpSp>
      <p:grpSp>
        <p:nvGrpSpPr>
          <p:cNvPr id="67" name="Group 66">
            <a:extLst>
              <a:ext uri="{FF2B5EF4-FFF2-40B4-BE49-F238E27FC236}">
                <a16:creationId xmlns:a16="http://schemas.microsoft.com/office/drawing/2014/main" id="{F042ACEB-57AE-F549-FAA6-B4174FDF4E99}"/>
              </a:ext>
            </a:extLst>
          </p:cNvPr>
          <p:cNvGrpSpPr/>
          <p:nvPr/>
        </p:nvGrpSpPr>
        <p:grpSpPr>
          <a:xfrm>
            <a:off x="6670771" y="3387947"/>
            <a:ext cx="1188720" cy="1683447"/>
            <a:chOff x="7992551" y="5025217"/>
            <a:chExt cx="1188720" cy="1683447"/>
          </a:xfrm>
        </p:grpSpPr>
        <p:pic>
          <p:nvPicPr>
            <p:cNvPr id="16" name="Picture 15" descr="A person in a pink shirt&#10;&#10;Description automatically generated with low confidence">
              <a:extLst>
                <a:ext uri="{FF2B5EF4-FFF2-40B4-BE49-F238E27FC236}">
                  <a16:creationId xmlns:a16="http://schemas.microsoft.com/office/drawing/2014/main" id="{8DFB7C24-7C2A-BEA6-838F-7B7B6ACD3DF4}"/>
                </a:ext>
              </a:extLst>
            </p:cNvPr>
            <p:cNvPicPr>
              <a:picLocks noChangeAspect="1"/>
            </p:cNvPicPr>
            <p:nvPr/>
          </p:nvPicPr>
          <p:blipFill rotWithShape="1">
            <a:blip r:embed="rId6">
              <a:extLst>
                <a:ext uri="{28A0092B-C50C-407E-A947-70E740481C1C}">
                  <a14:useLocalDpi xmlns:a14="http://schemas.microsoft.com/office/drawing/2010/main" val="0"/>
                </a:ext>
              </a:extLst>
            </a:blip>
            <a:srcRect l="3729" t="6480" r="8314" b="27553"/>
            <a:stretch/>
          </p:blipFill>
          <p:spPr>
            <a:xfrm>
              <a:off x="7992551" y="5025217"/>
              <a:ext cx="1188720" cy="1188720"/>
            </a:xfrm>
            <a:prstGeom prst="ellipse">
              <a:avLst/>
            </a:prstGeom>
            <a:ln w="57150">
              <a:solidFill>
                <a:schemeClr val="tx1">
                  <a:lumMod val="65000"/>
                  <a:lumOff val="35000"/>
                </a:schemeClr>
              </a:solidFill>
            </a:ln>
          </p:spPr>
        </p:pic>
        <p:sp>
          <p:nvSpPr>
            <p:cNvPr id="28" name="TextBox 27">
              <a:extLst>
                <a:ext uri="{FF2B5EF4-FFF2-40B4-BE49-F238E27FC236}">
                  <a16:creationId xmlns:a16="http://schemas.microsoft.com/office/drawing/2014/main" id="{2CE27B39-70CB-E873-E649-76DB1FD83E86}"/>
                </a:ext>
              </a:extLst>
            </p:cNvPr>
            <p:cNvSpPr txBox="1"/>
            <p:nvPr/>
          </p:nvSpPr>
          <p:spPr>
            <a:xfrm>
              <a:off x="7992551" y="6251464"/>
              <a:ext cx="1188720" cy="457200"/>
            </a:xfrm>
            <a:prstGeom prst="round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Katy Dacey</a:t>
              </a:r>
            </a:p>
            <a:p>
              <a:pPr algn="ctr"/>
              <a:r>
                <a:rPr lang="en-US" sz="1400" dirty="0">
                  <a:solidFill>
                    <a:schemeClr val="bg1"/>
                  </a:solidFill>
                  <a:latin typeface="Arial" panose="020B0604020202020204" pitchFamily="34" charset="0"/>
                  <a:cs typeface="Arial" panose="020B0604020202020204" pitchFamily="34" charset="0"/>
                </a:rPr>
                <a:t>Piedmont</a:t>
              </a:r>
              <a:endParaRPr lang="en-US" sz="1600" dirty="0">
                <a:solidFill>
                  <a:schemeClr val="bg1"/>
                </a:solidFill>
                <a:latin typeface="Arial" panose="020B0604020202020204" pitchFamily="34" charset="0"/>
                <a:cs typeface="Arial" panose="020B0604020202020204" pitchFamily="34" charset="0"/>
              </a:endParaRPr>
            </a:p>
          </p:txBody>
        </p:sp>
      </p:grpSp>
      <p:grpSp>
        <p:nvGrpSpPr>
          <p:cNvPr id="74" name="Group 73">
            <a:extLst>
              <a:ext uri="{FF2B5EF4-FFF2-40B4-BE49-F238E27FC236}">
                <a16:creationId xmlns:a16="http://schemas.microsoft.com/office/drawing/2014/main" id="{68109088-E210-24CC-5A79-F1764344114A}"/>
              </a:ext>
            </a:extLst>
          </p:cNvPr>
          <p:cNvGrpSpPr/>
          <p:nvPr/>
        </p:nvGrpSpPr>
        <p:grpSpPr>
          <a:xfrm>
            <a:off x="9300785" y="5124631"/>
            <a:ext cx="1280160" cy="1638122"/>
            <a:chOff x="9267201" y="4047244"/>
            <a:chExt cx="1280160" cy="1638122"/>
          </a:xfrm>
        </p:grpSpPr>
        <p:sp>
          <p:nvSpPr>
            <p:cNvPr id="33" name="TextBox 32">
              <a:extLst>
                <a:ext uri="{FF2B5EF4-FFF2-40B4-BE49-F238E27FC236}">
                  <a16:creationId xmlns:a16="http://schemas.microsoft.com/office/drawing/2014/main" id="{11DBCE27-9132-D77D-9B09-16AB6A1E76A7}"/>
                </a:ext>
              </a:extLst>
            </p:cNvPr>
            <p:cNvSpPr txBox="1"/>
            <p:nvPr/>
          </p:nvSpPr>
          <p:spPr>
            <a:xfrm>
              <a:off x="9267201" y="5228166"/>
              <a:ext cx="1280160" cy="457200"/>
            </a:xfrm>
            <a:prstGeom prst="roundRect">
              <a:avLst/>
            </a:prstGeom>
            <a:solidFill>
              <a:srgbClr val="C1533D"/>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Julie Searcy</a:t>
              </a:r>
            </a:p>
            <a:p>
              <a:pPr algn="ctr"/>
              <a:r>
                <a:rPr lang="en-US" sz="1400" dirty="0">
                  <a:solidFill>
                    <a:schemeClr val="bg1"/>
                  </a:solidFill>
                  <a:latin typeface="Arial" panose="020B0604020202020204" pitchFamily="34" charset="0"/>
                  <a:cs typeface="Arial" panose="020B0604020202020204" pitchFamily="34" charset="0"/>
                </a:rPr>
                <a:t>Tidewater</a:t>
              </a:r>
              <a:endParaRPr lang="en-US" sz="1600" dirty="0">
                <a:solidFill>
                  <a:schemeClr val="bg1"/>
                </a:solidFill>
                <a:latin typeface="Arial" panose="020B0604020202020204" pitchFamily="34" charset="0"/>
                <a:cs typeface="Arial" panose="020B0604020202020204" pitchFamily="34" charset="0"/>
              </a:endParaRPr>
            </a:p>
          </p:txBody>
        </p:sp>
        <p:pic>
          <p:nvPicPr>
            <p:cNvPr id="12" name="Picture 11" descr="A person with long hair&#10;&#10;Description automatically generated with low confidence">
              <a:extLst>
                <a:ext uri="{FF2B5EF4-FFF2-40B4-BE49-F238E27FC236}">
                  <a16:creationId xmlns:a16="http://schemas.microsoft.com/office/drawing/2014/main" id="{E77C5651-E41E-0222-301A-D171083DE0D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3102" t="16904" r="23273" b="47354"/>
            <a:stretch/>
          </p:blipFill>
          <p:spPr>
            <a:xfrm>
              <a:off x="9312921" y="4047244"/>
              <a:ext cx="1188720" cy="1188720"/>
            </a:xfrm>
            <a:prstGeom prst="ellipse">
              <a:avLst/>
            </a:prstGeom>
            <a:ln w="57150">
              <a:solidFill>
                <a:srgbClr val="C1533D"/>
              </a:solidFill>
            </a:ln>
          </p:spPr>
        </p:pic>
      </p:grpSp>
      <p:grpSp>
        <p:nvGrpSpPr>
          <p:cNvPr id="73" name="Group 72">
            <a:extLst>
              <a:ext uri="{FF2B5EF4-FFF2-40B4-BE49-F238E27FC236}">
                <a16:creationId xmlns:a16="http://schemas.microsoft.com/office/drawing/2014/main" id="{9E17062B-AB76-E00E-768B-DB8DEF22073F}"/>
              </a:ext>
            </a:extLst>
          </p:cNvPr>
          <p:cNvGrpSpPr/>
          <p:nvPr/>
        </p:nvGrpSpPr>
        <p:grpSpPr>
          <a:xfrm>
            <a:off x="10738882" y="3342882"/>
            <a:ext cx="1280160" cy="1649558"/>
            <a:chOff x="9388602" y="2402650"/>
            <a:chExt cx="1280160" cy="1649558"/>
          </a:xfrm>
        </p:grpSpPr>
        <p:sp>
          <p:nvSpPr>
            <p:cNvPr id="35" name="TextBox 34">
              <a:extLst>
                <a:ext uri="{FF2B5EF4-FFF2-40B4-BE49-F238E27FC236}">
                  <a16:creationId xmlns:a16="http://schemas.microsoft.com/office/drawing/2014/main" id="{8C17729D-E7E5-9E35-CE2A-31D4115542C4}"/>
                </a:ext>
              </a:extLst>
            </p:cNvPr>
            <p:cNvSpPr txBox="1"/>
            <p:nvPr/>
          </p:nvSpPr>
          <p:spPr>
            <a:xfrm>
              <a:off x="9388602" y="3595008"/>
              <a:ext cx="1280160" cy="457200"/>
            </a:xfrm>
            <a:prstGeom prst="roundRect">
              <a:avLst/>
            </a:prstGeom>
            <a:solidFill>
              <a:srgbClr val="C1533D"/>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Sean Priest</a:t>
              </a:r>
            </a:p>
            <a:p>
              <a:pPr algn="ctr"/>
              <a:r>
                <a:rPr lang="en-US" sz="1400" dirty="0">
                  <a:solidFill>
                    <a:schemeClr val="bg1"/>
                  </a:solidFill>
                  <a:latin typeface="Arial" panose="020B0604020202020204" pitchFamily="34" charset="0"/>
                  <a:cs typeface="Arial" panose="020B0604020202020204" pitchFamily="34" charset="0"/>
                </a:rPr>
                <a:t>Tidewater</a:t>
              </a:r>
              <a:endParaRPr lang="en-US" sz="1600" dirty="0">
                <a:solidFill>
                  <a:schemeClr val="bg1"/>
                </a:solidFill>
                <a:latin typeface="Arial" panose="020B0604020202020204" pitchFamily="34" charset="0"/>
                <a:cs typeface="Arial" panose="020B0604020202020204" pitchFamily="34" charset="0"/>
              </a:endParaRPr>
            </a:p>
          </p:txBody>
        </p:sp>
        <p:pic>
          <p:nvPicPr>
            <p:cNvPr id="7" name="Picture 6" descr="A person in a suit&#10;&#10;Description automatically generated with medium confidence">
              <a:extLst>
                <a:ext uri="{FF2B5EF4-FFF2-40B4-BE49-F238E27FC236}">
                  <a16:creationId xmlns:a16="http://schemas.microsoft.com/office/drawing/2014/main" id="{8B7ED67A-E386-86D3-7587-E344C78C8B8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4334" t="13918" r="46142" b="26797"/>
            <a:stretch/>
          </p:blipFill>
          <p:spPr>
            <a:xfrm rot="5400000">
              <a:off x="9434322" y="2402650"/>
              <a:ext cx="1188720" cy="1188720"/>
            </a:xfrm>
            <a:prstGeom prst="ellipse">
              <a:avLst/>
            </a:prstGeom>
            <a:ln w="57150">
              <a:solidFill>
                <a:srgbClr val="C1533D"/>
              </a:solidFill>
            </a:ln>
          </p:spPr>
        </p:pic>
      </p:grpSp>
      <p:grpSp>
        <p:nvGrpSpPr>
          <p:cNvPr id="71" name="Group 70">
            <a:extLst>
              <a:ext uri="{FF2B5EF4-FFF2-40B4-BE49-F238E27FC236}">
                <a16:creationId xmlns:a16="http://schemas.microsoft.com/office/drawing/2014/main" id="{12E84F9B-5165-B691-F4FC-A76B1ABADC9B}"/>
              </a:ext>
            </a:extLst>
          </p:cNvPr>
          <p:cNvGrpSpPr/>
          <p:nvPr/>
        </p:nvGrpSpPr>
        <p:grpSpPr>
          <a:xfrm>
            <a:off x="10067846" y="1605398"/>
            <a:ext cx="1188720" cy="1650638"/>
            <a:chOff x="10697256" y="1076287"/>
            <a:chExt cx="1188720" cy="1650638"/>
          </a:xfrm>
        </p:grpSpPr>
        <p:sp>
          <p:nvSpPr>
            <p:cNvPr id="38" name="TextBox 37">
              <a:extLst>
                <a:ext uri="{FF2B5EF4-FFF2-40B4-BE49-F238E27FC236}">
                  <a16:creationId xmlns:a16="http://schemas.microsoft.com/office/drawing/2014/main" id="{045D951B-04F1-EEE5-EE86-02D9A5D81672}"/>
                </a:ext>
              </a:extLst>
            </p:cNvPr>
            <p:cNvSpPr txBox="1"/>
            <p:nvPr/>
          </p:nvSpPr>
          <p:spPr>
            <a:xfrm>
              <a:off x="10742976" y="2269725"/>
              <a:ext cx="1097280" cy="457200"/>
            </a:xfrm>
            <a:prstGeom prst="roundRect">
              <a:avLst/>
            </a:prstGeom>
            <a:solidFill>
              <a:srgbClr val="C1533D"/>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Lisa Silvia</a:t>
              </a:r>
            </a:p>
            <a:p>
              <a:pPr algn="ctr"/>
              <a:r>
                <a:rPr lang="en-US" sz="1400" dirty="0">
                  <a:solidFill>
                    <a:schemeClr val="bg1"/>
                  </a:solidFill>
                  <a:latin typeface="Arial" panose="020B0604020202020204" pitchFamily="34" charset="0"/>
                  <a:cs typeface="Arial" panose="020B0604020202020204" pitchFamily="34" charset="0"/>
                </a:rPr>
                <a:t>Tidewater</a:t>
              </a:r>
              <a:endParaRPr lang="en-US" sz="1600" dirty="0">
                <a:solidFill>
                  <a:schemeClr val="bg1"/>
                </a:solidFill>
                <a:latin typeface="Arial" panose="020B0604020202020204" pitchFamily="34" charset="0"/>
                <a:cs typeface="Arial" panose="020B0604020202020204" pitchFamily="34" charset="0"/>
              </a:endParaRPr>
            </a:p>
          </p:txBody>
        </p:sp>
        <p:pic>
          <p:nvPicPr>
            <p:cNvPr id="14" name="Picture 13" descr="A picture containing indoor, laying&#10;&#10;Description automatically generated">
              <a:extLst>
                <a:ext uri="{FF2B5EF4-FFF2-40B4-BE49-F238E27FC236}">
                  <a16:creationId xmlns:a16="http://schemas.microsoft.com/office/drawing/2014/main" id="{70886A52-5334-FB62-D17E-C33B964265A2}"/>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16662" t="20165" r="44166" b="21078"/>
            <a:stretch/>
          </p:blipFill>
          <p:spPr>
            <a:xfrm rot="5400000">
              <a:off x="10697256" y="1076287"/>
              <a:ext cx="1188720" cy="1188720"/>
            </a:xfrm>
            <a:prstGeom prst="ellipse">
              <a:avLst/>
            </a:prstGeom>
            <a:ln w="57150">
              <a:solidFill>
                <a:srgbClr val="C1533D"/>
              </a:solidFill>
            </a:ln>
          </p:spPr>
        </p:pic>
      </p:grpSp>
      <p:grpSp>
        <p:nvGrpSpPr>
          <p:cNvPr id="72" name="Group 71">
            <a:extLst>
              <a:ext uri="{FF2B5EF4-FFF2-40B4-BE49-F238E27FC236}">
                <a16:creationId xmlns:a16="http://schemas.microsoft.com/office/drawing/2014/main" id="{6ED41EF5-F69D-F92B-1BF4-C3C08AD9386D}"/>
              </a:ext>
            </a:extLst>
          </p:cNvPr>
          <p:cNvGrpSpPr/>
          <p:nvPr/>
        </p:nvGrpSpPr>
        <p:grpSpPr>
          <a:xfrm>
            <a:off x="10684788" y="5111209"/>
            <a:ext cx="1371600" cy="1651544"/>
            <a:chOff x="10605816" y="2922816"/>
            <a:chExt cx="1371600" cy="1651544"/>
          </a:xfrm>
        </p:grpSpPr>
        <p:sp>
          <p:nvSpPr>
            <p:cNvPr id="10" name="TextBox 9">
              <a:extLst>
                <a:ext uri="{FF2B5EF4-FFF2-40B4-BE49-F238E27FC236}">
                  <a16:creationId xmlns:a16="http://schemas.microsoft.com/office/drawing/2014/main" id="{EF31BD1E-0587-E72C-6988-E3EB52C438CA}"/>
                </a:ext>
              </a:extLst>
            </p:cNvPr>
            <p:cNvSpPr txBox="1"/>
            <p:nvPr/>
          </p:nvSpPr>
          <p:spPr>
            <a:xfrm>
              <a:off x="10605816" y="4117160"/>
              <a:ext cx="1371600" cy="457200"/>
            </a:xfrm>
            <a:prstGeom prst="roundRect">
              <a:avLst/>
            </a:prstGeom>
            <a:solidFill>
              <a:srgbClr val="C1533D"/>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Chapin Piper</a:t>
              </a:r>
            </a:p>
            <a:p>
              <a:pPr algn="ctr"/>
              <a:r>
                <a:rPr lang="en-US" sz="1400" dirty="0">
                  <a:solidFill>
                    <a:schemeClr val="bg1"/>
                  </a:solidFill>
                  <a:latin typeface="Arial" panose="020B0604020202020204" pitchFamily="34" charset="0"/>
                  <a:cs typeface="Arial" panose="020B0604020202020204" pitchFamily="34" charset="0"/>
                </a:rPr>
                <a:t>Tidewater</a:t>
              </a:r>
              <a:endParaRPr lang="en-US" sz="1600" dirty="0">
                <a:solidFill>
                  <a:schemeClr val="bg1"/>
                </a:solidFill>
                <a:latin typeface="Arial" panose="020B0604020202020204" pitchFamily="34" charset="0"/>
                <a:cs typeface="Arial" panose="020B0604020202020204" pitchFamily="34" charset="0"/>
              </a:endParaRPr>
            </a:p>
          </p:txBody>
        </p:sp>
        <p:pic>
          <p:nvPicPr>
            <p:cNvPr id="6" name="Picture 5" descr="A person with a beard&#10;&#10;Description automatically generated with low confidence">
              <a:extLst>
                <a:ext uri="{FF2B5EF4-FFF2-40B4-BE49-F238E27FC236}">
                  <a16:creationId xmlns:a16="http://schemas.microsoft.com/office/drawing/2014/main" id="{282856BD-374D-DF67-3321-DF31CC299B76}"/>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20112" t="8591" r="15009" b="43021"/>
            <a:stretch/>
          </p:blipFill>
          <p:spPr>
            <a:xfrm>
              <a:off x="10697256" y="2922816"/>
              <a:ext cx="1188720" cy="1188720"/>
            </a:xfrm>
            <a:prstGeom prst="ellipse">
              <a:avLst/>
            </a:prstGeom>
            <a:ln w="57150">
              <a:solidFill>
                <a:srgbClr val="C1533D"/>
              </a:solidFill>
            </a:ln>
          </p:spPr>
        </p:pic>
      </p:grpSp>
      <p:grpSp>
        <p:nvGrpSpPr>
          <p:cNvPr id="75" name="Group 74">
            <a:extLst>
              <a:ext uri="{FF2B5EF4-FFF2-40B4-BE49-F238E27FC236}">
                <a16:creationId xmlns:a16="http://schemas.microsoft.com/office/drawing/2014/main" id="{B020523B-5891-D5E3-2AB4-75248FB6A8CD}"/>
              </a:ext>
            </a:extLst>
          </p:cNvPr>
          <p:cNvGrpSpPr/>
          <p:nvPr/>
        </p:nvGrpSpPr>
        <p:grpSpPr>
          <a:xfrm>
            <a:off x="9413002" y="3354635"/>
            <a:ext cx="1280160" cy="1637805"/>
            <a:chOff x="10697256" y="4600081"/>
            <a:chExt cx="1280160" cy="1637805"/>
          </a:xfrm>
        </p:grpSpPr>
        <p:sp>
          <p:nvSpPr>
            <p:cNvPr id="31" name="TextBox 30">
              <a:extLst>
                <a:ext uri="{FF2B5EF4-FFF2-40B4-BE49-F238E27FC236}">
                  <a16:creationId xmlns:a16="http://schemas.microsoft.com/office/drawing/2014/main" id="{3E971053-0C64-853B-057E-196F9ECFC18F}"/>
                </a:ext>
              </a:extLst>
            </p:cNvPr>
            <p:cNvSpPr txBox="1"/>
            <p:nvPr/>
          </p:nvSpPr>
          <p:spPr>
            <a:xfrm>
              <a:off x="10697256" y="5780686"/>
              <a:ext cx="1280160" cy="457200"/>
            </a:xfrm>
            <a:prstGeom prst="roundRect">
              <a:avLst/>
            </a:prstGeom>
            <a:solidFill>
              <a:srgbClr val="C1533D"/>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Jeff Deibler</a:t>
              </a:r>
            </a:p>
            <a:p>
              <a:pPr algn="ctr"/>
              <a:r>
                <a:rPr lang="en-US" sz="1400" dirty="0">
                  <a:solidFill>
                    <a:schemeClr val="bg1"/>
                  </a:solidFill>
                  <a:latin typeface="Arial" panose="020B0604020202020204" pitchFamily="34" charset="0"/>
                  <a:cs typeface="Arial" panose="020B0604020202020204" pitchFamily="34" charset="0"/>
                </a:rPr>
                <a:t>Tidewater</a:t>
              </a:r>
              <a:endParaRPr lang="en-US" sz="1600" dirty="0">
                <a:solidFill>
                  <a:schemeClr val="bg1"/>
                </a:solidFill>
                <a:latin typeface="Arial" panose="020B0604020202020204" pitchFamily="34" charset="0"/>
                <a:cs typeface="Arial" panose="020B0604020202020204" pitchFamily="34" charset="0"/>
              </a:endParaRPr>
            </a:p>
          </p:txBody>
        </p:sp>
        <p:pic>
          <p:nvPicPr>
            <p:cNvPr id="3" name="Picture 2" descr="A person smiling for the camera&#10;&#10;Description automatically generated with low confidence">
              <a:extLst>
                <a:ext uri="{FF2B5EF4-FFF2-40B4-BE49-F238E27FC236}">
                  <a16:creationId xmlns:a16="http://schemas.microsoft.com/office/drawing/2014/main" id="{F00D3B9C-18F1-8778-9B29-732DA66B43EA}"/>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8840" t="289" r="21218" b="29770"/>
            <a:stretch/>
          </p:blipFill>
          <p:spPr>
            <a:xfrm>
              <a:off x="10742976" y="4600081"/>
              <a:ext cx="1188720" cy="1188720"/>
            </a:xfrm>
            <a:prstGeom prst="ellipse">
              <a:avLst/>
            </a:prstGeom>
            <a:ln w="57150">
              <a:solidFill>
                <a:srgbClr val="C1533D"/>
              </a:solidFill>
            </a:ln>
          </p:spPr>
        </p:pic>
      </p:grpSp>
      <p:grpSp>
        <p:nvGrpSpPr>
          <p:cNvPr id="62" name="Group 61">
            <a:extLst>
              <a:ext uri="{FF2B5EF4-FFF2-40B4-BE49-F238E27FC236}">
                <a16:creationId xmlns:a16="http://schemas.microsoft.com/office/drawing/2014/main" id="{E65E3569-90CD-530A-8807-9F88ABE1F22F}"/>
              </a:ext>
            </a:extLst>
          </p:cNvPr>
          <p:cNvGrpSpPr/>
          <p:nvPr/>
        </p:nvGrpSpPr>
        <p:grpSpPr>
          <a:xfrm>
            <a:off x="3369734" y="3275362"/>
            <a:ext cx="1371600" cy="1671237"/>
            <a:chOff x="4091171" y="3283532"/>
            <a:chExt cx="1371600" cy="1671237"/>
          </a:xfrm>
        </p:grpSpPr>
        <p:pic>
          <p:nvPicPr>
            <p:cNvPr id="20" name="Picture 19" descr="A person wearing glasses&#10;&#10;Description automatically generated with low confidence">
              <a:extLst>
                <a:ext uri="{FF2B5EF4-FFF2-40B4-BE49-F238E27FC236}">
                  <a16:creationId xmlns:a16="http://schemas.microsoft.com/office/drawing/2014/main" id="{5CB73DE9-62DC-198F-3624-97AE30069C4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339" t="8886" r="6187" b="21638"/>
            <a:stretch/>
          </p:blipFill>
          <p:spPr>
            <a:xfrm>
              <a:off x="4182611" y="3283532"/>
              <a:ext cx="1188720" cy="1188720"/>
            </a:xfrm>
            <a:prstGeom prst="ellipse">
              <a:avLst/>
            </a:prstGeom>
            <a:ln w="57150">
              <a:solidFill>
                <a:srgbClr val="7030A0"/>
              </a:solidFill>
            </a:ln>
          </p:spPr>
        </p:pic>
        <p:sp>
          <p:nvSpPr>
            <p:cNvPr id="23" name="TextBox 22">
              <a:extLst>
                <a:ext uri="{FF2B5EF4-FFF2-40B4-BE49-F238E27FC236}">
                  <a16:creationId xmlns:a16="http://schemas.microsoft.com/office/drawing/2014/main" id="{750058EA-1A3A-DCE4-6B85-56C44DDB2C54}"/>
                </a:ext>
              </a:extLst>
            </p:cNvPr>
            <p:cNvSpPr txBox="1"/>
            <p:nvPr/>
          </p:nvSpPr>
          <p:spPr>
            <a:xfrm>
              <a:off x="4091171" y="4497569"/>
              <a:ext cx="1371600" cy="457200"/>
            </a:xfrm>
            <a:prstGeom prst="roundRect">
              <a:avLst/>
            </a:prstGeom>
            <a:solidFill>
              <a:srgbClr val="7030A0"/>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Becky Wright</a:t>
              </a:r>
            </a:p>
            <a:p>
              <a:pPr algn="ctr"/>
              <a:r>
                <a:rPr lang="en-US" sz="1400" dirty="0">
                  <a:solidFill>
                    <a:schemeClr val="bg1"/>
                  </a:solidFill>
                  <a:latin typeface="Arial" panose="020B0604020202020204" pitchFamily="34" charset="0"/>
                  <a:cs typeface="Arial" panose="020B0604020202020204" pitchFamily="34" charset="0"/>
                </a:rPr>
                <a:t>Blue Ridge</a:t>
              </a:r>
              <a:endParaRPr lang="en-US" sz="1600" dirty="0">
                <a:solidFill>
                  <a:schemeClr val="bg1"/>
                </a:solidFill>
                <a:latin typeface="Arial" panose="020B0604020202020204" pitchFamily="34" charset="0"/>
                <a:cs typeface="Arial" panose="020B0604020202020204" pitchFamily="34" charset="0"/>
              </a:endParaRPr>
            </a:p>
          </p:txBody>
        </p:sp>
      </p:grpSp>
      <p:grpSp>
        <p:nvGrpSpPr>
          <p:cNvPr id="61" name="Group 60">
            <a:extLst>
              <a:ext uri="{FF2B5EF4-FFF2-40B4-BE49-F238E27FC236}">
                <a16:creationId xmlns:a16="http://schemas.microsoft.com/office/drawing/2014/main" id="{ABD62ACB-F044-9B20-83E3-53D7A68FCE18}"/>
              </a:ext>
            </a:extLst>
          </p:cNvPr>
          <p:cNvGrpSpPr/>
          <p:nvPr/>
        </p:nvGrpSpPr>
        <p:grpSpPr>
          <a:xfrm>
            <a:off x="4911656" y="4335791"/>
            <a:ext cx="1280160" cy="1644869"/>
            <a:chOff x="4787096" y="5026345"/>
            <a:chExt cx="1280160" cy="1644869"/>
          </a:xfrm>
        </p:grpSpPr>
        <p:pic>
          <p:nvPicPr>
            <p:cNvPr id="15" name="Picture 14" descr="A person taking a selfie&#10;&#10;Description automatically generated with medium confidence">
              <a:extLst>
                <a:ext uri="{FF2B5EF4-FFF2-40B4-BE49-F238E27FC236}">
                  <a16:creationId xmlns:a16="http://schemas.microsoft.com/office/drawing/2014/main" id="{A15A5925-3C77-3383-0167-4AE082CC39B5}"/>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8404" t="7516" r="23636" b="1869"/>
            <a:stretch/>
          </p:blipFill>
          <p:spPr>
            <a:xfrm>
              <a:off x="4832816" y="5026345"/>
              <a:ext cx="1188720" cy="1188720"/>
            </a:xfrm>
            <a:prstGeom prst="ellipse">
              <a:avLst/>
            </a:prstGeom>
            <a:ln w="57150">
              <a:solidFill>
                <a:srgbClr val="7030A0"/>
              </a:solidFill>
            </a:ln>
          </p:spPr>
        </p:pic>
        <p:sp>
          <p:nvSpPr>
            <p:cNvPr id="21" name="TextBox 20">
              <a:extLst>
                <a:ext uri="{FF2B5EF4-FFF2-40B4-BE49-F238E27FC236}">
                  <a16:creationId xmlns:a16="http://schemas.microsoft.com/office/drawing/2014/main" id="{FF0F99C7-BB9F-275C-B564-AA3C8216D4C7}"/>
                </a:ext>
              </a:extLst>
            </p:cNvPr>
            <p:cNvSpPr txBox="1"/>
            <p:nvPr/>
          </p:nvSpPr>
          <p:spPr>
            <a:xfrm>
              <a:off x="4787096" y="6214014"/>
              <a:ext cx="1280160" cy="457200"/>
            </a:xfrm>
            <a:prstGeom prst="roundRect">
              <a:avLst/>
            </a:prstGeom>
            <a:solidFill>
              <a:srgbClr val="7030A0"/>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Nicole Tilley</a:t>
              </a:r>
            </a:p>
            <a:p>
              <a:pPr algn="ctr"/>
              <a:r>
                <a:rPr lang="en-US" sz="1400" dirty="0">
                  <a:solidFill>
                    <a:schemeClr val="bg1"/>
                  </a:solidFill>
                  <a:latin typeface="Arial" panose="020B0604020202020204" pitchFamily="34" charset="0"/>
                  <a:cs typeface="Arial" panose="020B0604020202020204" pitchFamily="34" charset="0"/>
                </a:rPr>
                <a:t>Blue Ridge</a:t>
              </a:r>
              <a:endParaRPr lang="en-US" sz="1600" dirty="0">
                <a:solidFill>
                  <a:schemeClr val="bg1"/>
                </a:solidFill>
                <a:latin typeface="Arial" panose="020B0604020202020204" pitchFamily="34" charset="0"/>
                <a:cs typeface="Arial" panose="020B0604020202020204" pitchFamily="34" charset="0"/>
              </a:endParaRPr>
            </a:p>
          </p:txBody>
        </p:sp>
      </p:grpSp>
      <p:sp>
        <p:nvSpPr>
          <p:cNvPr id="2" name="Title 1">
            <a:extLst>
              <a:ext uri="{FF2B5EF4-FFF2-40B4-BE49-F238E27FC236}">
                <a16:creationId xmlns:a16="http://schemas.microsoft.com/office/drawing/2014/main" id="{7FE2998F-702C-547F-7E00-A335D9D9FDFE}"/>
              </a:ext>
            </a:extLst>
          </p:cNvPr>
          <p:cNvSpPr txBox="1">
            <a:spLocks/>
          </p:cNvSpPr>
          <p:nvPr/>
        </p:nvSpPr>
        <p:spPr>
          <a:xfrm>
            <a:off x="60374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r>
              <a:rPr lang="en-US" dirty="0"/>
              <a:t>DEQ Solid Waste Program Staff</a:t>
            </a:r>
          </a:p>
        </p:txBody>
      </p:sp>
      <p:grpSp>
        <p:nvGrpSpPr>
          <p:cNvPr id="36" name="Group 35">
            <a:extLst>
              <a:ext uri="{FF2B5EF4-FFF2-40B4-BE49-F238E27FC236}">
                <a16:creationId xmlns:a16="http://schemas.microsoft.com/office/drawing/2014/main" id="{59492A2A-E3D1-2F94-8776-862D4A52F6DC}"/>
              </a:ext>
            </a:extLst>
          </p:cNvPr>
          <p:cNvGrpSpPr/>
          <p:nvPr/>
        </p:nvGrpSpPr>
        <p:grpSpPr>
          <a:xfrm>
            <a:off x="4949891" y="2606074"/>
            <a:ext cx="1463040" cy="1653759"/>
            <a:chOff x="6025316" y="1939145"/>
            <a:chExt cx="1463040" cy="1653759"/>
          </a:xfrm>
        </p:grpSpPr>
        <p:sp>
          <p:nvSpPr>
            <p:cNvPr id="49" name="TextBox 48">
              <a:extLst>
                <a:ext uri="{FF2B5EF4-FFF2-40B4-BE49-F238E27FC236}">
                  <a16:creationId xmlns:a16="http://schemas.microsoft.com/office/drawing/2014/main" id="{0E0C00BA-8AC2-CF9E-20E1-B4CD7C9D9318}"/>
                </a:ext>
              </a:extLst>
            </p:cNvPr>
            <p:cNvSpPr txBox="1"/>
            <p:nvPr/>
          </p:nvSpPr>
          <p:spPr>
            <a:xfrm>
              <a:off x="6025316" y="3135704"/>
              <a:ext cx="1463040" cy="457200"/>
            </a:xfrm>
            <a:prstGeom prst="roundRect">
              <a:avLst/>
            </a:prstGeom>
            <a:solidFill>
              <a:schemeClr val="accent6"/>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Paul </a:t>
              </a:r>
              <a:r>
                <a:rPr lang="en-US" sz="1400" b="1" dirty="0" err="1">
                  <a:solidFill>
                    <a:schemeClr val="bg1"/>
                  </a:solidFill>
                  <a:latin typeface="Arial" panose="020B0604020202020204" pitchFamily="34" charset="0"/>
                  <a:cs typeface="Arial" panose="020B0604020202020204" pitchFamily="34" charset="0"/>
                </a:rPr>
                <a:t>Hansohn</a:t>
              </a:r>
              <a:endParaRPr lang="en-US" sz="1400" b="1" dirty="0">
                <a:solidFill>
                  <a:schemeClr val="bg1"/>
                </a:solidFill>
                <a:latin typeface="Arial" panose="020B0604020202020204" pitchFamily="34" charset="0"/>
                <a:cs typeface="Arial" panose="020B0604020202020204" pitchFamily="34" charset="0"/>
              </a:endParaRPr>
            </a:p>
            <a:p>
              <a:pPr algn="ctr"/>
              <a:r>
                <a:rPr lang="en-US" sz="1400" dirty="0">
                  <a:solidFill>
                    <a:schemeClr val="bg1"/>
                  </a:solidFill>
                  <a:latin typeface="Arial" panose="020B0604020202020204" pitchFamily="34" charset="0"/>
                  <a:cs typeface="Arial" panose="020B0604020202020204" pitchFamily="34" charset="0"/>
                </a:rPr>
                <a:t>Valley</a:t>
              </a:r>
              <a:endParaRPr lang="en-US" sz="1600" dirty="0">
                <a:solidFill>
                  <a:schemeClr val="bg1"/>
                </a:solidFill>
                <a:latin typeface="Arial" panose="020B0604020202020204" pitchFamily="34" charset="0"/>
                <a:cs typeface="Arial" panose="020B0604020202020204" pitchFamily="34" charset="0"/>
              </a:endParaRPr>
            </a:p>
          </p:txBody>
        </p:sp>
        <p:pic>
          <p:nvPicPr>
            <p:cNvPr id="30" name="Picture 29" descr="A person wearing a hat&#10;&#10;Description automatically generated with low confidence">
              <a:extLst>
                <a:ext uri="{FF2B5EF4-FFF2-40B4-BE49-F238E27FC236}">
                  <a16:creationId xmlns:a16="http://schemas.microsoft.com/office/drawing/2014/main" id="{6D0971F4-E1B6-8081-8492-99FF3512F5E6}"/>
                </a:ext>
              </a:extLst>
            </p:cNvPr>
            <p:cNvPicPr>
              <a:picLocks noChangeAspect="1"/>
            </p:cNvPicPr>
            <p:nvPr/>
          </p:nvPicPr>
          <p:blipFill rotWithShape="1">
            <a:blip r:embed="rId14">
              <a:extLst>
                <a:ext uri="{28A0092B-C50C-407E-A947-70E740481C1C}">
                  <a14:useLocalDpi xmlns:a14="http://schemas.microsoft.com/office/drawing/2010/main" val="0"/>
                </a:ext>
              </a:extLst>
            </a:blip>
            <a:srcRect l="24808" t="17322" r="21757" b="30931"/>
            <a:stretch/>
          </p:blipFill>
          <p:spPr>
            <a:xfrm>
              <a:off x="6162476" y="1939145"/>
              <a:ext cx="1188720" cy="1188720"/>
            </a:xfrm>
            <a:prstGeom prst="ellipse">
              <a:avLst/>
            </a:prstGeom>
            <a:ln w="57150">
              <a:solidFill>
                <a:schemeClr val="accent6"/>
              </a:solidFill>
            </a:ln>
          </p:spPr>
        </p:pic>
      </p:grpSp>
      <p:grpSp>
        <p:nvGrpSpPr>
          <p:cNvPr id="54" name="Group 53">
            <a:extLst>
              <a:ext uri="{FF2B5EF4-FFF2-40B4-BE49-F238E27FC236}">
                <a16:creationId xmlns:a16="http://schemas.microsoft.com/office/drawing/2014/main" id="{DBE076B8-B371-C8B4-D96E-C5C3B44EFAF5}"/>
              </a:ext>
            </a:extLst>
          </p:cNvPr>
          <p:cNvGrpSpPr/>
          <p:nvPr/>
        </p:nvGrpSpPr>
        <p:grpSpPr>
          <a:xfrm>
            <a:off x="8029934" y="272183"/>
            <a:ext cx="1737360" cy="1660176"/>
            <a:chOff x="8125731" y="87375"/>
            <a:chExt cx="1737360" cy="1660176"/>
          </a:xfrm>
        </p:grpSpPr>
        <p:sp>
          <p:nvSpPr>
            <p:cNvPr id="52" name="TextBox 51">
              <a:extLst>
                <a:ext uri="{FF2B5EF4-FFF2-40B4-BE49-F238E27FC236}">
                  <a16:creationId xmlns:a16="http://schemas.microsoft.com/office/drawing/2014/main" id="{6B16FF50-2644-6B31-E9ED-5177CBBC9996}"/>
                </a:ext>
              </a:extLst>
            </p:cNvPr>
            <p:cNvSpPr txBox="1"/>
            <p:nvPr/>
          </p:nvSpPr>
          <p:spPr>
            <a:xfrm>
              <a:off x="8125731" y="1290351"/>
              <a:ext cx="1737360" cy="457200"/>
            </a:xfrm>
            <a:prstGeom prst="roundRect">
              <a:avLst/>
            </a:prstGeom>
            <a:solidFill>
              <a:schemeClr val="accent1"/>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Jeff </a:t>
              </a:r>
              <a:r>
                <a:rPr lang="en-US" sz="1400" b="1" dirty="0" err="1">
                  <a:solidFill>
                    <a:schemeClr val="bg1"/>
                  </a:solidFill>
                  <a:latin typeface="Arial" panose="020B0604020202020204" pitchFamily="34" charset="0"/>
                  <a:cs typeface="Arial" panose="020B0604020202020204" pitchFamily="34" charset="0"/>
                </a:rPr>
                <a:t>Modliszewski</a:t>
              </a:r>
              <a:endParaRPr lang="en-US" sz="1400" b="1" dirty="0">
                <a:solidFill>
                  <a:schemeClr val="bg1"/>
                </a:solidFill>
                <a:latin typeface="Arial" panose="020B0604020202020204" pitchFamily="34" charset="0"/>
                <a:cs typeface="Arial" panose="020B0604020202020204" pitchFamily="34" charset="0"/>
              </a:endParaRPr>
            </a:p>
            <a:p>
              <a:pPr algn="ctr"/>
              <a:r>
                <a:rPr lang="en-US" sz="1400" dirty="0">
                  <a:solidFill>
                    <a:schemeClr val="bg1"/>
                  </a:solidFill>
                  <a:latin typeface="Arial" panose="020B0604020202020204" pitchFamily="34" charset="0"/>
                  <a:cs typeface="Arial" panose="020B0604020202020204" pitchFamily="34" charset="0"/>
                </a:rPr>
                <a:t>Northern</a:t>
              </a:r>
              <a:endParaRPr lang="en-US" sz="1600" dirty="0">
                <a:solidFill>
                  <a:schemeClr val="bg1"/>
                </a:solidFill>
                <a:latin typeface="Arial" panose="020B0604020202020204" pitchFamily="34" charset="0"/>
                <a:cs typeface="Arial" panose="020B0604020202020204" pitchFamily="34" charset="0"/>
              </a:endParaRPr>
            </a:p>
          </p:txBody>
        </p:sp>
        <p:pic>
          <p:nvPicPr>
            <p:cNvPr id="51" name="Picture 50" descr="A group of people in vests standing in front of a house&#10;&#10;Description automatically generated">
              <a:extLst>
                <a:ext uri="{FF2B5EF4-FFF2-40B4-BE49-F238E27FC236}">
                  <a16:creationId xmlns:a16="http://schemas.microsoft.com/office/drawing/2014/main" id="{4A42D342-D29B-9EDC-3D28-72BB5AC44FDC}"/>
                </a:ext>
              </a:extLst>
            </p:cNvPr>
            <p:cNvPicPr>
              <a:picLocks noChangeAspect="1"/>
            </p:cNvPicPr>
            <p:nvPr/>
          </p:nvPicPr>
          <p:blipFill rotWithShape="1">
            <a:blip r:embed="rId15">
              <a:extLst>
                <a:ext uri="{28A0092B-C50C-407E-A947-70E740481C1C}">
                  <a14:useLocalDpi xmlns:a14="http://schemas.microsoft.com/office/drawing/2010/main" val="0"/>
                </a:ext>
              </a:extLst>
            </a:blip>
            <a:srcRect l="54650" t="34342" r="41982" b="58540"/>
            <a:stretch/>
          </p:blipFill>
          <p:spPr>
            <a:xfrm>
              <a:off x="8400051" y="87375"/>
              <a:ext cx="1188720" cy="1188720"/>
            </a:xfrm>
            <a:prstGeom prst="ellipse">
              <a:avLst/>
            </a:prstGeom>
            <a:ln w="57150">
              <a:solidFill>
                <a:schemeClr val="accent1"/>
              </a:solidFill>
            </a:ln>
          </p:spPr>
        </p:pic>
      </p:grpSp>
      <p:grpSp>
        <p:nvGrpSpPr>
          <p:cNvPr id="37" name="Group 36">
            <a:extLst>
              <a:ext uri="{FF2B5EF4-FFF2-40B4-BE49-F238E27FC236}">
                <a16:creationId xmlns:a16="http://schemas.microsoft.com/office/drawing/2014/main" id="{641F5E1F-C6ED-2D81-6A32-2303F4A7211C}"/>
              </a:ext>
            </a:extLst>
          </p:cNvPr>
          <p:cNvGrpSpPr/>
          <p:nvPr/>
        </p:nvGrpSpPr>
        <p:grpSpPr>
          <a:xfrm>
            <a:off x="1266419" y="4296651"/>
            <a:ext cx="1645920" cy="1650746"/>
            <a:chOff x="1731265" y="4327152"/>
            <a:chExt cx="1645920" cy="1650746"/>
          </a:xfrm>
        </p:grpSpPr>
        <p:sp>
          <p:nvSpPr>
            <p:cNvPr id="17" name="TextBox 16">
              <a:extLst>
                <a:ext uri="{FF2B5EF4-FFF2-40B4-BE49-F238E27FC236}">
                  <a16:creationId xmlns:a16="http://schemas.microsoft.com/office/drawing/2014/main" id="{CDBB7757-A978-CA54-D7C0-994A719DEB34}"/>
                </a:ext>
              </a:extLst>
            </p:cNvPr>
            <p:cNvSpPr txBox="1"/>
            <p:nvPr/>
          </p:nvSpPr>
          <p:spPr>
            <a:xfrm>
              <a:off x="1731265" y="5520698"/>
              <a:ext cx="1645920" cy="457200"/>
            </a:xfrm>
            <a:prstGeom prst="roundRect">
              <a:avLst/>
            </a:prstGeom>
            <a:solidFill>
              <a:srgbClr val="002060"/>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Zachary Mitchell</a:t>
              </a:r>
            </a:p>
            <a:p>
              <a:pPr algn="ctr"/>
              <a:r>
                <a:rPr lang="en-US" sz="1400" dirty="0">
                  <a:solidFill>
                    <a:schemeClr val="bg1"/>
                  </a:solidFill>
                  <a:latin typeface="Arial" panose="020B0604020202020204" pitchFamily="34" charset="0"/>
                  <a:cs typeface="Arial" panose="020B0604020202020204" pitchFamily="34" charset="0"/>
                </a:rPr>
                <a:t>Southwest</a:t>
              </a:r>
              <a:endParaRPr lang="en-US" sz="1600" dirty="0">
                <a:solidFill>
                  <a:schemeClr val="bg1"/>
                </a:solidFill>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0A1B12F5-AC3E-6E05-C366-630876F99892}"/>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150" t="8888" r="1519" b="29778"/>
            <a:stretch/>
          </p:blipFill>
          <p:spPr>
            <a:xfrm rot="20930319">
              <a:off x="1959865" y="4327152"/>
              <a:ext cx="1188720" cy="1188720"/>
            </a:xfrm>
            <a:prstGeom prst="ellipse">
              <a:avLst/>
            </a:prstGeom>
            <a:ln w="57150">
              <a:solidFill>
                <a:srgbClr val="002060"/>
              </a:solidFill>
            </a:ln>
          </p:spPr>
        </p:pic>
      </p:grpSp>
      <p:grpSp>
        <p:nvGrpSpPr>
          <p:cNvPr id="24" name="Group 23">
            <a:extLst>
              <a:ext uri="{FF2B5EF4-FFF2-40B4-BE49-F238E27FC236}">
                <a16:creationId xmlns:a16="http://schemas.microsoft.com/office/drawing/2014/main" id="{3256492C-1FC9-DCEE-94A2-E4138F9DFB2C}"/>
              </a:ext>
            </a:extLst>
          </p:cNvPr>
          <p:cNvGrpSpPr/>
          <p:nvPr/>
        </p:nvGrpSpPr>
        <p:grpSpPr>
          <a:xfrm>
            <a:off x="6821418" y="5183222"/>
            <a:ext cx="1371600" cy="1645920"/>
            <a:chOff x="6821418" y="5183222"/>
            <a:chExt cx="1371600" cy="1645920"/>
          </a:xfrm>
        </p:grpSpPr>
        <p:sp>
          <p:nvSpPr>
            <p:cNvPr id="8" name="TextBox 7">
              <a:extLst>
                <a:ext uri="{FF2B5EF4-FFF2-40B4-BE49-F238E27FC236}">
                  <a16:creationId xmlns:a16="http://schemas.microsoft.com/office/drawing/2014/main" id="{B748A1BD-0911-F306-F2B9-B9E8E55189CA}"/>
                </a:ext>
              </a:extLst>
            </p:cNvPr>
            <p:cNvSpPr txBox="1"/>
            <p:nvPr/>
          </p:nvSpPr>
          <p:spPr>
            <a:xfrm>
              <a:off x="6821418" y="6371942"/>
              <a:ext cx="1371600" cy="457200"/>
            </a:xfrm>
            <a:prstGeom prst="round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Andrew Peal</a:t>
              </a:r>
            </a:p>
            <a:p>
              <a:pPr algn="ctr"/>
              <a:r>
                <a:rPr lang="en-US" sz="1400" dirty="0">
                  <a:solidFill>
                    <a:schemeClr val="bg1"/>
                  </a:solidFill>
                  <a:latin typeface="Arial" panose="020B0604020202020204" pitchFamily="34" charset="0"/>
                  <a:cs typeface="Arial" panose="020B0604020202020204" pitchFamily="34" charset="0"/>
                </a:rPr>
                <a:t>Piedmont</a:t>
              </a:r>
              <a:endParaRPr lang="en-US" sz="1600" dirty="0">
                <a:solidFill>
                  <a:schemeClr val="bg1"/>
                </a:solidFill>
                <a:latin typeface="Arial" panose="020B0604020202020204" pitchFamily="34" charset="0"/>
                <a:cs typeface="Arial" panose="020B0604020202020204" pitchFamily="34" charset="0"/>
              </a:endParaRPr>
            </a:p>
          </p:txBody>
        </p:sp>
        <p:pic>
          <p:nvPicPr>
            <p:cNvPr id="18" name="Picture 17" descr="A person holding a fish&#10;&#10;AI-generated content may be incorrect.">
              <a:extLst>
                <a:ext uri="{FF2B5EF4-FFF2-40B4-BE49-F238E27FC236}">
                  <a16:creationId xmlns:a16="http://schemas.microsoft.com/office/drawing/2014/main" id="{04785D76-93B9-A408-BBFD-9DD3D357DFCA}"/>
                </a:ext>
              </a:extLst>
            </p:cNvPr>
            <p:cNvPicPr>
              <a:picLocks noChangeAspect="1"/>
            </p:cNvPicPr>
            <p:nvPr/>
          </p:nvPicPr>
          <p:blipFill rotWithShape="1">
            <a:blip r:embed="rId17">
              <a:extLst>
                <a:ext uri="{28A0092B-C50C-407E-A947-70E740481C1C}">
                  <a14:useLocalDpi xmlns:a14="http://schemas.microsoft.com/office/drawing/2010/main" val="0"/>
                </a:ext>
              </a:extLst>
            </a:blip>
            <a:srcRect l="28353" t="398" r="39917" b="65006"/>
            <a:stretch>
              <a:fillRect/>
            </a:stretch>
          </p:blipFill>
          <p:spPr>
            <a:xfrm>
              <a:off x="6912858" y="5183222"/>
              <a:ext cx="1188720" cy="1188720"/>
            </a:xfrm>
            <a:prstGeom prst="ellipse">
              <a:avLst/>
            </a:prstGeom>
            <a:ln w="57150">
              <a:solidFill>
                <a:schemeClr val="tx1">
                  <a:lumMod val="65000"/>
                  <a:lumOff val="35000"/>
                </a:schemeClr>
              </a:solidFill>
            </a:ln>
          </p:spPr>
        </p:pic>
      </p:grpSp>
      <p:pic>
        <p:nvPicPr>
          <p:cNvPr id="39" name="Picture 2" descr="New icons for free download | Freepik">
            <a:extLst>
              <a:ext uri="{FF2B5EF4-FFF2-40B4-BE49-F238E27FC236}">
                <a16:creationId xmlns:a16="http://schemas.microsoft.com/office/drawing/2014/main" id="{F01A084A-930E-A641-A5E9-D0890652B5C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62936" y="5649227"/>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2C38A121-4F61-9101-9F9B-BF6D5E51F483}"/>
              </a:ext>
            </a:extLst>
          </p:cNvPr>
          <p:cNvGrpSpPr/>
          <p:nvPr/>
        </p:nvGrpSpPr>
        <p:grpSpPr>
          <a:xfrm>
            <a:off x="6718760" y="1553466"/>
            <a:ext cx="1188720" cy="1652967"/>
            <a:chOff x="6718760" y="1553466"/>
            <a:chExt cx="1188720" cy="1652967"/>
          </a:xfrm>
        </p:grpSpPr>
        <p:pic>
          <p:nvPicPr>
            <p:cNvPr id="25" name="Picture 24" descr="A person wearing glasses&#10;&#10;AI-generated content may be incorrect.">
              <a:extLst>
                <a:ext uri="{FF2B5EF4-FFF2-40B4-BE49-F238E27FC236}">
                  <a16:creationId xmlns:a16="http://schemas.microsoft.com/office/drawing/2014/main" id="{F83809C0-27AD-6D86-8D49-B52153D6275E}"/>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11135" b="11135"/>
            <a:stretch>
              <a:fillRect/>
            </a:stretch>
          </p:blipFill>
          <p:spPr>
            <a:xfrm>
              <a:off x="6718760" y="1553466"/>
              <a:ext cx="1188720" cy="1188720"/>
            </a:xfrm>
            <a:prstGeom prst="ellipse">
              <a:avLst/>
            </a:prstGeom>
            <a:ln w="57150">
              <a:solidFill>
                <a:schemeClr val="accent6"/>
              </a:solidFill>
            </a:ln>
          </p:spPr>
        </p:pic>
        <p:sp>
          <p:nvSpPr>
            <p:cNvPr id="46" name="TextBox 45">
              <a:extLst>
                <a:ext uri="{FF2B5EF4-FFF2-40B4-BE49-F238E27FC236}">
                  <a16:creationId xmlns:a16="http://schemas.microsoft.com/office/drawing/2014/main" id="{E6AF4F6E-9A84-026F-1C94-F05021305567}"/>
                </a:ext>
              </a:extLst>
            </p:cNvPr>
            <p:cNvSpPr txBox="1"/>
            <p:nvPr/>
          </p:nvSpPr>
          <p:spPr>
            <a:xfrm>
              <a:off x="6718760" y="2749233"/>
              <a:ext cx="1188720" cy="457200"/>
            </a:xfrm>
            <a:prstGeom prst="roundRect">
              <a:avLst/>
            </a:prstGeom>
            <a:solidFill>
              <a:schemeClr val="accent6"/>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Greg Baker</a:t>
              </a:r>
            </a:p>
            <a:p>
              <a:pPr algn="ctr"/>
              <a:r>
                <a:rPr lang="en-US" sz="1400" dirty="0">
                  <a:solidFill>
                    <a:schemeClr val="bg1"/>
                  </a:solidFill>
                  <a:latin typeface="Arial" panose="020B0604020202020204" pitchFamily="34" charset="0"/>
                  <a:cs typeface="Arial" panose="020B0604020202020204" pitchFamily="34" charset="0"/>
                </a:rPr>
                <a:t>Valley</a:t>
              </a:r>
              <a:endParaRPr lang="en-US" sz="1600" dirty="0">
                <a:solidFill>
                  <a:schemeClr val="bg1"/>
                </a:solidFill>
                <a:latin typeface="Arial" panose="020B0604020202020204" pitchFamily="34" charset="0"/>
                <a:cs typeface="Arial" panose="020B0604020202020204" pitchFamily="34" charset="0"/>
              </a:endParaRPr>
            </a:p>
          </p:txBody>
        </p:sp>
      </p:grpSp>
      <p:pic>
        <p:nvPicPr>
          <p:cNvPr id="40" name="Picture 2" descr="New icons for free download | Freepik">
            <a:extLst>
              <a:ext uri="{FF2B5EF4-FFF2-40B4-BE49-F238E27FC236}">
                <a16:creationId xmlns:a16="http://schemas.microsoft.com/office/drawing/2014/main" id="{B947EAA5-9149-24A8-84F3-25A388C612A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080946" y="1989840"/>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6959E698-38FB-F5A3-E474-FE5BAD94A413}"/>
              </a:ext>
            </a:extLst>
          </p:cNvPr>
          <p:cNvGrpSpPr/>
          <p:nvPr/>
        </p:nvGrpSpPr>
        <p:grpSpPr>
          <a:xfrm>
            <a:off x="8208032" y="2016387"/>
            <a:ext cx="1188720" cy="1690900"/>
            <a:chOff x="8125901" y="2017713"/>
            <a:chExt cx="1188720" cy="1690900"/>
          </a:xfrm>
        </p:grpSpPr>
        <p:sp>
          <p:nvSpPr>
            <p:cNvPr id="58" name="TextBox 57">
              <a:extLst>
                <a:ext uri="{FF2B5EF4-FFF2-40B4-BE49-F238E27FC236}">
                  <a16:creationId xmlns:a16="http://schemas.microsoft.com/office/drawing/2014/main" id="{360C5A12-16DD-A045-2904-C639EFFCA00C}"/>
                </a:ext>
              </a:extLst>
            </p:cNvPr>
            <p:cNvSpPr txBox="1"/>
            <p:nvPr/>
          </p:nvSpPr>
          <p:spPr>
            <a:xfrm>
              <a:off x="8171621" y="3251413"/>
              <a:ext cx="1097280" cy="457200"/>
            </a:xfrm>
            <a:prstGeom prst="roundRect">
              <a:avLst/>
            </a:prstGeom>
            <a:solidFill>
              <a:schemeClr val="accent1"/>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Zak </a:t>
              </a:r>
              <a:r>
                <a:rPr lang="en-US" sz="1400" b="1" dirty="0" err="1">
                  <a:solidFill>
                    <a:schemeClr val="bg1"/>
                  </a:solidFill>
                  <a:latin typeface="Arial" panose="020B0604020202020204" pitchFamily="34" charset="0"/>
                  <a:cs typeface="Arial" panose="020B0604020202020204" pitchFamily="34" charset="0"/>
                </a:rPr>
                <a:t>Rabei</a:t>
              </a:r>
              <a:endParaRPr lang="en-US" sz="1400" b="1" dirty="0">
                <a:solidFill>
                  <a:schemeClr val="bg1"/>
                </a:solidFill>
                <a:latin typeface="Arial" panose="020B0604020202020204" pitchFamily="34" charset="0"/>
                <a:cs typeface="Arial" panose="020B0604020202020204" pitchFamily="34" charset="0"/>
              </a:endParaRPr>
            </a:p>
            <a:p>
              <a:pPr algn="ctr"/>
              <a:r>
                <a:rPr lang="en-US" sz="1400" dirty="0">
                  <a:solidFill>
                    <a:schemeClr val="bg1"/>
                  </a:solidFill>
                  <a:latin typeface="Arial" panose="020B0604020202020204" pitchFamily="34" charset="0"/>
                  <a:cs typeface="Arial" panose="020B0604020202020204" pitchFamily="34" charset="0"/>
                </a:rPr>
                <a:t>Northern</a:t>
              </a:r>
              <a:endParaRPr lang="en-US" sz="1600" dirty="0">
                <a:solidFill>
                  <a:schemeClr val="bg1"/>
                </a:solidFill>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2A18ECDF-5139-B9E1-5F12-49F2C325DF12}"/>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4523" t="4149" r="19349" b="15925"/>
            <a:stretch>
              <a:fillRect/>
            </a:stretch>
          </p:blipFill>
          <p:spPr>
            <a:xfrm>
              <a:off x="8125901" y="2017713"/>
              <a:ext cx="1188720" cy="1188720"/>
            </a:xfrm>
            <a:prstGeom prst="ellipse">
              <a:avLst/>
            </a:prstGeom>
            <a:ln w="57150">
              <a:solidFill>
                <a:schemeClr val="accent1"/>
              </a:solidFill>
            </a:ln>
          </p:spPr>
        </p:pic>
      </p:grpSp>
      <p:grpSp>
        <p:nvGrpSpPr>
          <p:cNvPr id="42" name="Group 41">
            <a:extLst>
              <a:ext uri="{FF2B5EF4-FFF2-40B4-BE49-F238E27FC236}">
                <a16:creationId xmlns:a16="http://schemas.microsoft.com/office/drawing/2014/main" id="{B06EF386-2274-83A2-D2DA-58CDD13781CB}"/>
              </a:ext>
            </a:extLst>
          </p:cNvPr>
          <p:cNvGrpSpPr/>
          <p:nvPr/>
        </p:nvGrpSpPr>
        <p:grpSpPr>
          <a:xfrm>
            <a:off x="3522868" y="5026857"/>
            <a:ext cx="1371600" cy="1670616"/>
            <a:chOff x="3522868" y="5026857"/>
            <a:chExt cx="1371600" cy="1670616"/>
          </a:xfrm>
        </p:grpSpPr>
        <p:sp>
          <p:nvSpPr>
            <p:cNvPr id="22" name="TextBox 21">
              <a:extLst>
                <a:ext uri="{FF2B5EF4-FFF2-40B4-BE49-F238E27FC236}">
                  <a16:creationId xmlns:a16="http://schemas.microsoft.com/office/drawing/2014/main" id="{0AF5C3A2-ECE2-B0CF-33E0-07D5FEE4F59C}"/>
                </a:ext>
              </a:extLst>
            </p:cNvPr>
            <p:cNvSpPr txBox="1"/>
            <p:nvPr/>
          </p:nvSpPr>
          <p:spPr>
            <a:xfrm>
              <a:off x="3522868" y="6240273"/>
              <a:ext cx="1371600" cy="457200"/>
            </a:xfrm>
            <a:prstGeom prst="roundRect">
              <a:avLst/>
            </a:prstGeom>
            <a:solidFill>
              <a:srgbClr val="7030A0"/>
            </a:solidFill>
            <a:ln>
              <a:noFill/>
            </a:ln>
            <a:effectLst>
              <a:outerShdw blurRad="50800" dist="38100" dir="2700000" algn="tl" rotWithShape="0">
                <a:prstClr val="black">
                  <a:alpha val="40000"/>
                </a:prstClr>
              </a:outerShdw>
            </a:effectLst>
          </p:spPr>
          <p:txBody>
            <a:bodyPr wrap="square" rtlCol="0" anchor="ctr" anchorCtr="0">
              <a:spAutoFit/>
            </a:bodyPr>
            <a:lstStyle/>
            <a:p>
              <a:pPr algn="ctr"/>
              <a:r>
                <a:rPr lang="en-US" sz="1400" b="1" dirty="0">
                  <a:solidFill>
                    <a:schemeClr val="bg1"/>
                  </a:solidFill>
                  <a:latin typeface="Arial" panose="020B0604020202020204" pitchFamily="34" charset="0"/>
                  <a:cs typeface="Arial" panose="020B0604020202020204" pitchFamily="34" charset="0"/>
                </a:rPr>
                <a:t>Todd Fowler</a:t>
              </a:r>
            </a:p>
            <a:p>
              <a:pPr algn="ctr"/>
              <a:r>
                <a:rPr lang="en-US" sz="1400" dirty="0">
                  <a:solidFill>
                    <a:schemeClr val="bg1"/>
                  </a:solidFill>
                  <a:latin typeface="Arial" panose="020B0604020202020204" pitchFamily="34" charset="0"/>
                  <a:cs typeface="Arial" panose="020B0604020202020204" pitchFamily="34" charset="0"/>
                </a:rPr>
                <a:t>Blue Ridge</a:t>
              </a:r>
              <a:endParaRPr lang="en-US" sz="1600" dirty="0">
                <a:solidFill>
                  <a:schemeClr val="bg1"/>
                </a:solidFill>
                <a:latin typeface="Arial" panose="020B0604020202020204" pitchFamily="34" charset="0"/>
                <a:cs typeface="Arial" panose="020B0604020202020204" pitchFamily="34" charset="0"/>
              </a:endParaRPr>
            </a:p>
          </p:txBody>
        </p:sp>
        <p:pic>
          <p:nvPicPr>
            <p:cNvPr id="41" name="Picture 40" descr="A picture containing person, person, wall&#10;&#10;AI-generated content may be incorrect.">
              <a:extLst>
                <a:ext uri="{FF2B5EF4-FFF2-40B4-BE49-F238E27FC236}">
                  <a16:creationId xmlns:a16="http://schemas.microsoft.com/office/drawing/2014/main" id="{8C00BFDC-5C0B-CE74-9E10-42F34EE7074D}"/>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l="6981" t="22788" r="18827" b="21492"/>
            <a:stretch>
              <a:fillRect/>
            </a:stretch>
          </p:blipFill>
          <p:spPr>
            <a:xfrm>
              <a:off x="3614308" y="5026857"/>
              <a:ext cx="1188720" cy="1188720"/>
            </a:xfrm>
            <a:prstGeom prst="ellipse">
              <a:avLst/>
            </a:prstGeom>
            <a:ln w="57150">
              <a:solidFill>
                <a:srgbClr val="7030A0"/>
              </a:solidFill>
            </a:ln>
          </p:spPr>
        </p:pic>
      </p:grpSp>
      <p:pic>
        <p:nvPicPr>
          <p:cNvPr id="48" name="Picture 2" descr="New icons for free download | Freepik">
            <a:extLst>
              <a:ext uri="{FF2B5EF4-FFF2-40B4-BE49-F238E27FC236}">
                <a16:creationId xmlns:a16="http://schemas.microsoft.com/office/drawing/2014/main" id="{90A0299F-415B-ECB9-13AF-497706A500C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907093" y="5566976"/>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293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09E19-092C-ABC4-5044-EFCF80F767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3416A4-738F-7894-2012-C46F8A0E28FD}"/>
              </a:ext>
            </a:extLst>
          </p:cNvPr>
          <p:cNvSpPr>
            <a:spLocks noGrp="1"/>
          </p:cNvSpPr>
          <p:nvPr>
            <p:ph type="title"/>
          </p:nvPr>
        </p:nvSpPr>
        <p:spPr/>
        <p:txBody>
          <a:bodyPr/>
          <a:lstStyle/>
          <a:p>
            <a:r>
              <a:rPr lang="en-US" dirty="0"/>
              <a:t>DEQ Waste Regulatory Actions</a:t>
            </a:r>
          </a:p>
        </p:txBody>
      </p:sp>
      <p:sp>
        <p:nvSpPr>
          <p:cNvPr id="4" name="Footer Placeholder 3">
            <a:extLst>
              <a:ext uri="{FF2B5EF4-FFF2-40B4-BE49-F238E27FC236}">
                <a16:creationId xmlns:a16="http://schemas.microsoft.com/office/drawing/2014/main" id="{46ECEC67-AB5B-418E-33B0-E86C052B2A58}"/>
              </a:ext>
            </a:extLst>
          </p:cNvPr>
          <p:cNvSpPr>
            <a:spLocks noGrp="1"/>
          </p:cNvSpPr>
          <p:nvPr>
            <p:ph type="ftr" sz="quarter" idx="11"/>
          </p:nvPr>
        </p:nvSpPr>
        <p:spPr/>
        <p:txBody>
          <a:bodyPr/>
          <a:lstStyle/>
          <a:p>
            <a:pPr algn="l"/>
            <a:fld id="{61C9B584-852F-4056-BF30-ABA66A23FD41}" type="slidenum">
              <a:rPr lang="en-US" smtClean="0"/>
              <a:t>7</a:t>
            </a:fld>
            <a:r>
              <a:rPr lang="en-US"/>
              <a:t>					</a:t>
            </a:r>
            <a:endParaRPr lang="en-US">
              <a:solidFill>
                <a:srgbClr val="256EAB"/>
              </a:solidFill>
            </a:endParaRPr>
          </a:p>
        </p:txBody>
      </p:sp>
      <p:graphicFrame>
        <p:nvGraphicFramePr>
          <p:cNvPr id="5" name="Content Placeholder 5">
            <a:extLst>
              <a:ext uri="{FF2B5EF4-FFF2-40B4-BE49-F238E27FC236}">
                <a16:creationId xmlns:a16="http://schemas.microsoft.com/office/drawing/2014/main" id="{FB95F332-5E54-7946-CD53-CCBBE31151C3}"/>
              </a:ext>
            </a:extLst>
          </p:cNvPr>
          <p:cNvGraphicFramePr>
            <a:graphicFrameLocks noGrp="1"/>
          </p:cNvGraphicFramePr>
          <p:nvPr>
            <p:ph idx="1"/>
            <p:extLst>
              <p:ext uri="{D42A27DB-BD31-4B8C-83A1-F6EECF244321}">
                <p14:modId xmlns:p14="http://schemas.microsoft.com/office/powerpoint/2010/main" val="1668435521"/>
              </p:ext>
            </p:extLst>
          </p:nvPr>
        </p:nvGraphicFramePr>
        <p:xfrm>
          <a:off x="334510" y="2562301"/>
          <a:ext cx="11522980" cy="3794760"/>
        </p:xfrm>
        <a:graphic>
          <a:graphicData uri="http://schemas.openxmlformats.org/drawingml/2006/table">
            <a:tbl>
              <a:tblPr firstRow="1" bandRow="1">
                <a:tableStyleId>{5C22544A-7EE6-4342-B048-85BDC9FD1C3A}</a:tableStyleId>
              </a:tblPr>
              <a:tblGrid>
                <a:gridCol w="3546110">
                  <a:extLst>
                    <a:ext uri="{9D8B030D-6E8A-4147-A177-3AD203B41FA5}">
                      <a16:colId xmlns:a16="http://schemas.microsoft.com/office/drawing/2014/main" val="2566906354"/>
                    </a:ext>
                  </a:extLst>
                </a:gridCol>
                <a:gridCol w="3699369">
                  <a:extLst>
                    <a:ext uri="{9D8B030D-6E8A-4147-A177-3AD203B41FA5}">
                      <a16:colId xmlns:a16="http://schemas.microsoft.com/office/drawing/2014/main" val="3280698775"/>
                    </a:ext>
                  </a:extLst>
                </a:gridCol>
                <a:gridCol w="4277501">
                  <a:extLst>
                    <a:ext uri="{9D8B030D-6E8A-4147-A177-3AD203B41FA5}">
                      <a16:colId xmlns:a16="http://schemas.microsoft.com/office/drawing/2014/main" val="2591547210"/>
                    </a:ext>
                  </a:extLst>
                </a:gridCol>
              </a:tblGrid>
              <a:tr h="370840">
                <a:tc>
                  <a:txBody>
                    <a:bodyPr/>
                    <a:lstStyle/>
                    <a:p>
                      <a:pPr algn="l"/>
                      <a:r>
                        <a:rPr lang="en-US" sz="2400" dirty="0">
                          <a:latin typeface="Arial" panose="020B0604020202020204" pitchFamily="34" charset="0"/>
                          <a:cs typeface="Arial" panose="020B0604020202020204" pitchFamily="34" charset="0"/>
                        </a:rPr>
                        <a:t>Regulation</a:t>
                      </a:r>
                    </a:p>
                  </a:txBody>
                  <a:tcPr>
                    <a:solidFill>
                      <a:srgbClr val="002060"/>
                    </a:solidFill>
                  </a:tcPr>
                </a:tc>
                <a:tc>
                  <a:txBody>
                    <a:bodyPr/>
                    <a:lstStyle/>
                    <a:p>
                      <a:pPr algn="l"/>
                      <a:r>
                        <a:rPr lang="en-US" sz="2400" dirty="0">
                          <a:latin typeface="Arial" panose="020B0604020202020204" pitchFamily="34" charset="0"/>
                          <a:cs typeface="Arial" panose="020B0604020202020204" pitchFamily="34" charset="0"/>
                        </a:rPr>
                        <a:t>Amendment</a:t>
                      </a:r>
                    </a:p>
                  </a:txBody>
                  <a:tcPr>
                    <a:solidFill>
                      <a:srgbClr val="002060"/>
                    </a:solidFill>
                  </a:tcPr>
                </a:tc>
                <a:tc>
                  <a:txBody>
                    <a:bodyPr/>
                    <a:lstStyle/>
                    <a:p>
                      <a:pPr algn="l"/>
                      <a:r>
                        <a:rPr lang="en-US" sz="2400">
                          <a:latin typeface="Arial" panose="020B0604020202020204" pitchFamily="34" charset="0"/>
                          <a:cs typeface="Arial" panose="020B0604020202020204" pitchFamily="34" charset="0"/>
                        </a:rPr>
                        <a:t>Status</a:t>
                      </a:r>
                    </a:p>
                  </a:txBody>
                  <a:tcPr>
                    <a:solidFill>
                      <a:srgbClr val="002060"/>
                    </a:solidFill>
                  </a:tcPr>
                </a:tc>
                <a:extLst>
                  <a:ext uri="{0D108BD9-81ED-4DB2-BD59-A6C34878D82A}">
                    <a16:rowId xmlns:a16="http://schemas.microsoft.com/office/drawing/2014/main" val="4264300028"/>
                  </a:ext>
                </a:extLst>
              </a:tr>
              <a:tr h="370840">
                <a:tc>
                  <a:txBody>
                    <a:bodyPr/>
                    <a:lstStyle/>
                    <a:p>
                      <a:r>
                        <a:rPr lang="en-US" sz="1800" dirty="0">
                          <a:latin typeface="Arial" panose="020B0604020202020204" pitchFamily="34" charset="0"/>
                          <a:cs typeface="Arial" panose="020B0604020202020204" pitchFamily="34" charset="0"/>
                        </a:rPr>
                        <a:t>Solid Waste</a:t>
                      </a:r>
                    </a:p>
                  </a:txBody>
                  <a:tcPr>
                    <a:solidFill>
                      <a:schemeClr val="bg1"/>
                    </a:solidFill>
                  </a:tcPr>
                </a:tc>
                <a:tc>
                  <a:txBody>
                    <a:bodyPr/>
                    <a:lstStyle/>
                    <a:p>
                      <a:r>
                        <a:rPr lang="en-US" sz="1800" dirty="0">
                          <a:latin typeface="Arial" panose="020B0604020202020204" pitchFamily="34" charset="0"/>
                          <a:cs typeface="Arial" panose="020B0604020202020204" pitchFamily="34" charset="0"/>
                        </a:rPr>
                        <a:t>CCR Rule Incorporation</a:t>
                      </a:r>
                    </a:p>
                  </a:txBody>
                  <a:tcPr>
                    <a:solidFill>
                      <a:schemeClr val="bg1"/>
                    </a:solidFill>
                  </a:tcPr>
                </a:tc>
                <a:tc>
                  <a:txBody>
                    <a:bodyPr/>
                    <a:lstStyle/>
                    <a:p>
                      <a:r>
                        <a:rPr lang="en-US" sz="1800" dirty="0">
                          <a:latin typeface="Arial" panose="020B0604020202020204" pitchFamily="34" charset="0"/>
                          <a:cs typeface="Arial" panose="020B0604020202020204" pitchFamily="34" charset="0"/>
                        </a:rPr>
                        <a:t>Approved (Effective 1/15/25)</a:t>
                      </a:r>
                    </a:p>
                  </a:txBody>
                  <a:tcPr>
                    <a:solidFill>
                      <a:schemeClr val="bg1"/>
                    </a:solidFill>
                  </a:tcPr>
                </a:tc>
                <a:extLst>
                  <a:ext uri="{0D108BD9-81ED-4DB2-BD59-A6C34878D82A}">
                    <a16:rowId xmlns:a16="http://schemas.microsoft.com/office/drawing/2014/main" val="283706490"/>
                  </a:ext>
                </a:extLst>
              </a:tr>
              <a:tr h="370840">
                <a:tc>
                  <a:txBody>
                    <a:bodyPr/>
                    <a:lstStyle/>
                    <a:p>
                      <a:r>
                        <a:rPr lang="en-US" sz="1800" dirty="0">
                          <a:latin typeface="Arial" panose="020B0604020202020204" pitchFamily="34" charset="0"/>
                          <a:cs typeface="Arial" panose="020B0604020202020204" pitchFamily="34" charset="0"/>
                        </a:rPr>
                        <a:t>Coal Combustion Byproducts</a:t>
                      </a:r>
                    </a:p>
                  </a:txBody>
                  <a:tcPr>
                    <a:solidFill>
                      <a:schemeClr val="bg1">
                        <a:lumMod val="85000"/>
                      </a:schemeClr>
                    </a:solidFill>
                  </a:tcPr>
                </a:tc>
                <a:tc>
                  <a:txBody>
                    <a:bodyPr/>
                    <a:lstStyle/>
                    <a:p>
                      <a:r>
                        <a:rPr lang="en-US" sz="1800" dirty="0">
                          <a:latin typeface="Arial" panose="020B0604020202020204" pitchFamily="34" charset="0"/>
                          <a:cs typeface="Arial" panose="020B0604020202020204" pitchFamily="34" charset="0"/>
                        </a:rPr>
                        <a:t>Stormwater Citation Correction</a:t>
                      </a:r>
                    </a:p>
                  </a:txBody>
                  <a:tcPr>
                    <a:solidFill>
                      <a:schemeClr val="bg1">
                        <a:lumMod val="85000"/>
                      </a:schemeClr>
                    </a:solidFill>
                  </a:tcPr>
                </a:tc>
                <a:tc>
                  <a:txBody>
                    <a:bodyPr/>
                    <a:lstStyle/>
                    <a:p>
                      <a:r>
                        <a:rPr lang="en-US" sz="1800" dirty="0">
                          <a:latin typeface="Arial" panose="020B0604020202020204" pitchFamily="34" charset="0"/>
                          <a:cs typeface="Arial" panose="020B0604020202020204" pitchFamily="34" charset="0"/>
                        </a:rPr>
                        <a:t>Approved (Effective 1/15/25)</a:t>
                      </a:r>
                    </a:p>
                  </a:txBody>
                  <a:tcPr>
                    <a:solidFill>
                      <a:schemeClr val="bg1">
                        <a:lumMod val="85000"/>
                      </a:schemeClr>
                    </a:solidFill>
                  </a:tcPr>
                </a:tc>
                <a:extLst>
                  <a:ext uri="{0D108BD9-81ED-4DB2-BD59-A6C34878D82A}">
                    <a16:rowId xmlns:a16="http://schemas.microsoft.com/office/drawing/2014/main" val="2205421388"/>
                  </a:ext>
                </a:extLst>
              </a:tr>
              <a:tr h="370840">
                <a:tc>
                  <a:txBody>
                    <a:bodyPr/>
                    <a:lstStyle/>
                    <a:p>
                      <a:r>
                        <a:rPr lang="en-US" sz="1800" dirty="0">
                          <a:latin typeface="Arial" panose="020B0604020202020204" pitchFamily="34" charset="0"/>
                          <a:cs typeface="Arial" panose="020B0604020202020204" pitchFamily="34" charset="0"/>
                        </a:rPr>
                        <a:t>Hazardous Materials Transport</a:t>
                      </a:r>
                    </a:p>
                  </a:txBody>
                  <a:tcPr>
                    <a:solidFill>
                      <a:schemeClr val="bg1"/>
                    </a:solidFill>
                  </a:tcPr>
                </a:tc>
                <a:tc>
                  <a:txBody>
                    <a:bodyPr/>
                    <a:lstStyle/>
                    <a:p>
                      <a:r>
                        <a:rPr lang="en-US" sz="1800" dirty="0">
                          <a:latin typeface="Arial" panose="020B0604020202020204" pitchFamily="34" charset="0"/>
                          <a:cs typeface="Arial" panose="020B0604020202020204" pitchFamily="34" charset="0"/>
                        </a:rPr>
                        <a:t>2024 Annual Update</a:t>
                      </a:r>
                    </a:p>
                  </a:txBody>
                  <a:tcPr>
                    <a:solidFill>
                      <a:schemeClr val="bg1"/>
                    </a:solidFill>
                  </a:tcPr>
                </a:tc>
                <a:tc>
                  <a:txBody>
                    <a:bodyPr/>
                    <a:lstStyle/>
                    <a:p>
                      <a:r>
                        <a:rPr lang="en-US" sz="1800" dirty="0">
                          <a:latin typeface="Arial" panose="020B0604020202020204" pitchFamily="34" charset="0"/>
                          <a:cs typeface="Arial" panose="020B0604020202020204" pitchFamily="34" charset="0"/>
                        </a:rPr>
                        <a:t>Approved (Effective 1/15/25)</a:t>
                      </a:r>
                    </a:p>
                  </a:txBody>
                  <a:tcPr>
                    <a:solidFill>
                      <a:schemeClr val="bg1"/>
                    </a:solidFill>
                  </a:tcPr>
                </a:tc>
                <a:extLst>
                  <a:ext uri="{0D108BD9-81ED-4DB2-BD59-A6C34878D82A}">
                    <a16:rowId xmlns:a16="http://schemas.microsoft.com/office/drawing/2014/main" val="2157672399"/>
                  </a:ext>
                </a:extLst>
              </a:tr>
              <a:tr h="370840">
                <a:tc>
                  <a:txBody>
                    <a:bodyPr/>
                    <a:lstStyle/>
                    <a:p>
                      <a:r>
                        <a:rPr lang="en-US" sz="1800" dirty="0">
                          <a:latin typeface="Arial" panose="020B0604020202020204" pitchFamily="34" charset="0"/>
                          <a:cs typeface="Arial" panose="020B0604020202020204" pitchFamily="34" charset="0"/>
                        </a:rPr>
                        <a:t>Regulated Medical Waste</a:t>
                      </a:r>
                    </a:p>
                  </a:txBody>
                  <a:tcPr>
                    <a:solidFill>
                      <a:schemeClr val="bg1">
                        <a:lumMod val="85000"/>
                      </a:schemeClr>
                    </a:solidFill>
                  </a:tcPr>
                </a:tc>
                <a:tc>
                  <a:txBody>
                    <a:bodyPr/>
                    <a:lstStyle/>
                    <a:p>
                      <a:r>
                        <a:rPr lang="en-US" sz="1800" dirty="0">
                          <a:latin typeface="Arial" panose="020B0604020202020204" pitchFamily="34" charset="0"/>
                          <a:cs typeface="Arial" panose="020B0604020202020204" pitchFamily="34" charset="0"/>
                        </a:rPr>
                        <a:t>Category A Waste</a:t>
                      </a:r>
                    </a:p>
                  </a:txBody>
                  <a:tcPr>
                    <a:solidFill>
                      <a:schemeClr val="bg1">
                        <a:lumMod val="85000"/>
                      </a:schemeClr>
                    </a:solidFill>
                  </a:tcPr>
                </a:tc>
                <a:tc>
                  <a:txBody>
                    <a:bodyPr/>
                    <a:lstStyle/>
                    <a:p>
                      <a:r>
                        <a:rPr lang="en-US" sz="1800" dirty="0">
                          <a:latin typeface="Arial" panose="020B0604020202020204" pitchFamily="34" charset="0"/>
                          <a:cs typeface="Arial" panose="020B0604020202020204" pitchFamily="34" charset="0"/>
                        </a:rPr>
                        <a:t>Approved (Effective 5/22/25)</a:t>
                      </a:r>
                    </a:p>
                  </a:txBody>
                  <a:tcPr>
                    <a:solidFill>
                      <a:schemeClr val="bg1">
                        <a:lumMod val="85000"/>
                      </a:schemeClr>
                    </a:solidFill>
                  </a:tcPr>
                </a:tc>
                <a:extLst>
                  <a:ext uri="{0D108BD9-81ED-4DB2-BD59-A6C34878D82A}">
                    <a16:rowId xmlns:a16="http://schemas.microsoft.com/office/drawing/2014/main" val="1742197903"/>
                  </a:ext>
                </a:extLst>
              </a:tr>
              <a:tr h="370840">
                <a:tc>
                  <a:txBody>
                    <a:bodyPr/>
                    <a:lstStyle/>
                    <a:p>
                      <a:r>
                        <a:rPr lang="en-US" sz="1800" dirty="0">
                          <a:latin typeface="Arial" panose="020B0604020202020204" pitchFamily="34" charset="0"/>
                          <a:cs typeface="Arial" panose="020B0604020202020204" pitchFamily="34" charset="0"/>
                        </a:rPr>
                        <a:t>Hazardous Waste</a:t>
                      </a:r>
                    </a:p>
                  </a:txBody>
                  <a:tcPr>
                    <a:solidFill>
                      <a:schemeClr val="bg1"/>
                    </a:solidFill>
                  </a:tcPr>
                </a:tc>
                <a:tc>
                  <a:txBody>
                    <a:bodyPr/>
                    <a:lstStyle/>
                    <a:p>
                      <a:r>
                        <a:rPr lang="en-US" sz="1800" dirty="0">
                          <a:latin typeface="Arial" panose="020B0604020202020204" pitchFamily="34" charset="0"/>
                          <a:cs typeface="Arial" panose="020B0604020202020204" pitchFamily="34" charset="0"/>
                        </a:rPr>
                        <a:t>2023 Annual Update </a:t>
                      </a:r>
                    </a:p>
                  </a:txBody>
                  <a:tcPr>
                    <a:solidFill>
                      <a:schemeClr val="bg1"/>
                    </a:solidFill>
                  </a:tcPr>
                </a:tc>
                <a:tc>
                  <a:txBody>
                    <a:bodyPr/>
                    <a:lstStyle/>
                    <a:p>
                      <a:r>
                        <a:rPr lang="en-US" sz="1800" dirty="0">
                          <a:latin typeface="Arial" panose="020B0604020202020204" pitchFamily="34" charset="0"/>
                          <a:cs typeface="Arial" panose="020B0604020202020204" pitchFamily="34" charset="0"/>
                        </a:rPr>
                        <a:t>Approved (Effective 8/27/25)</a:t>
                      </a:r>
                    </a:p>
                  </a:txBody>
                  <a:tcPr>
                    <a:solidFill>
                      <a:schemeClr val="bg1"/>
                    </a:solidFill>
                  </a:tcPr>
                </a:tc>
                <a:extLst>
                  <a:ext uri="{0D108BD9-81ED-4DB2-BD59-A6C34878D82A}">
                    <a16:rowId xmlns:a16="http://schemas.microsoft.com/office/drawing/2014/main" val="1484066483"/>
                  </a:ext>
                </a:extLst>
              </a:tr>
              <a:tr h="370840">
                <a:tc>
                  <a:txBody>
                    <a:bodyPr/>
                    <a:lstStyle/>
                    <a:p>
                      <a:r>
                        <a:rPr lang="en-US" sz="1800" dirty="0">
                          <a:latin typeface="Arial" panose="020B0604020202020204" pitchFamily="34" charset="0"/>
                          <a:cs typeface="Arial" panose="020B0604020202020204" pitchFamily="34" charset="0"/>
                        </a:rPr>
                        <a:t>Hazardous Waste</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2024 Annual Update </a:t>
                      </a:r>
                      <a:endParaRPr lang="en-US" sz="1800" dirty="0">
                        <a:highlight>
                          <a:srgbClr val="FFFF00"/>
                        </a:highlight>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r>
                        <a:rPr lang="en-US" sz="1800" dirty="0">
                          <a:latin typeface="Arial" panose="020B0604020202020204" pitchFamily="34" charset="0"/>
                          <a:cs typeface="Arial" panose="020B0604020202020204" pitchFamily="34" charset="0"/>
                        </a:rPr>
                        <a:t>Final Regulation (Pending)</a:t>
                      </a:r>
                    </a:p>
                  </a:txBody>
                  <a:tcPr>
                    <a:solidFill>
                      <a:schemeClr val="bg1">
                        <a:lumMod val="85000"/>
                      </a:schemeClr>
                    </a:solidFill>
                  </a:tcPr>
                </a:tc>
                <a:extLst>
                  <a:ext uri="{0D108BD9-81ED-4DB2-BD59-A6C34878D82A}">
                    <a16:rowId xmlns:a16="http://schemas.microsoft.com/office/drawing/2014/main" val="1524007388"/>
                  </a:ext>
                </a:extLst>
              </a:tr>
              <a:tr h="370840">
                <a:tc>
                  <a:txBody>
                    <a:bodyPr/>
                    <a:lstStyle/>
                    <a:p>
                      <a:r>
                        <a:rPr lang="en-US" sz="1800" dirty="0">
                          <a:latin typeface="Arial" panose="020B0604020202020204" pitchFamily="34" charset="0"/>
                          <a:cs typeface="Arial" panose="020B0604020202020204" pitchFamily="34" charset="0"/>
                        </a:rPr>
                        <a:t>Solid Waste</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Amendment 9</a:t>
                      </a:r>
                    </a:p>
                  </a:txBody>
                  <a:tcPr>
                    <a:solidFill>
                      <a:schemeClr val="bg1"/>
                    </a:solidFill>
                  </a:tcPr>
                </a:tc>
                <a:tc>
                  <a:txBody>
                    <a:bodyPr/>
                    <a:lstStyle/>
                    <a:p>
                      <a:r>
                        <a:rPr lang="en-US" sz="1800" dirty="0">
                          <a:latin typeface="Arial" panose="020B0604020202020204" pitchFamily="34" charset="0"/>
                          <a:cs typeface="Arial" panose="020B0604020202020204" pitchFamily="34" charset="0"/>
                        </a:rPr>
                        <a:t>Final Regulation (Pending)</a:t>
                      </a:r>
                    </a:p>
                  </a:txBody>
                  <a:tcPr>
                    <a:solidFill>
                      <a:schemeClr val="bg1"/>
                    </a:solidFill>
                  </a:tcPr>
                </a:tc>
                <a:extLst>
                  <a:ext uri="{0D108BD9-81ED-4DB2-BD59-A6C34878D82A}">
                    <a16:rowId xmlns:a16="http://schemas.microsoft.com/office/drawing/2014/main" val="2004193470"/>
                  </a:ext>
                </a:extLst>
              </a:tr>
              <a:tr h="370840">
                <a:tc>
                  <a:txBody>
                    <a:bodyPr/>
                    <a:lstStyle/>
                    <a:p>
                      <a:r>
                        <a:rPr lang="en-US" sz="1800" dirty="0">
                          <a:latin typeface="Arial" panose="020B0604020202020204" pitchFamily="34" charset="0"/>
                          <a:cs typeface="Arial" panose="020B0604020202020204" pitchFamily="34" charset="0"/>
                        </a:rPr>
                        <a:t>Solid Waste</a:t>
                      </a:r>
                    </a:p>
                  </a:txBody>
                  <a:tcPr>
                    <a:solidFill>
                      <a:schemeClr val="bg1">
                        <a:lumMod val="85000"/>
                      </a:schemeClr>
                    </a:solidFill>
                  </a:tcPr>
                </a:tc>
                <a:tc>
                  <a:txBody>
                    <a:bodyPr/>
                    <a:lstStyle/>
                    <a:p>
                      <a:r>
                        <a:rPr lang="en-US" sz="1800" dirty="0">
                          <a:latin typeface="Arial" panose="020B0604020202020204" pitchFamily="34" charset="0"/>
                          <a:cs typeface="Arial" panose="020B0604020202020204" pitchFamily="34" charset="0"/>
                        </a:rPr>
                        <a:t>Open Burning of Vegetative Waste</a:t>
                      </a:r>
                    </a:p>
                  </a:txBody>
                  <a:tcPr>
                    <a:solidFill>
                      <a:schemeClr val="bg1">
                        <a:lumMod val="85000"/>
                      </a:schemeClr>
                    </a:solidFill>
                  </a:tcPr>
                </a:tc>
                <a:tc>
                  <a:txBody>
                    <a:bodyPr/>
                    <a:lstStyle/>
                    <a:p>
                      <a:r>
                        <a:rPr lang="en-US" sz="1800" dirty="0">
                          <a:latin typeface="Arial" panose="020B0604020202020204" pitchFamily="34" charset="0"/>
                          <a:cs typeface="Arial" panose="020B0604020202020204" pitchFamily="34" charset="0"/>
                        </a:rPr>
                        <a:t>Proposed Regulation (Public Comment)</a:t>
                      </a:r>
                    </a:p>
                  </a:txBody>
                  <a:tcPr>
                    <a:solidFill>
                      <a:schemeClr val="bg1">
                        <a:lumMod val="85000"/>
                      </a:schemeClr>
                    </a:solidFill>
                  </a:tcPr>
                </a:tc>
                <a:extLst>
                  <a:ext uri="{0D108BD9-81ED-4DB2-BD59-A6C34878D82A}">
                    <a16:rowId xmlns:a16="http://schemas.microsoft.com/office/drawing/2014/main" val="2465418473"/>
                  </a:ext>
                </a:extLst>
              </a:tr>
              <a:tr h="370840">
                <a:tc>
                  <a:txBody>
                    <a:bodyPr/>
                    <a:lstStyle/>
                    <a:p>
                      <a:r>
                        <a:rPr lang="en-US" sz="1800" dirty="0">
                          <a:latin typeface="Arial" panose="020B0604020202020204" pitchFamily="34" charset="0"/>
                          <a:cs typeface="Arial" panose="020B0604020202020204" pitchFamily="34" charset="0"/>
                        </a:rPr>
                        <a:t>Solid Waste &amp; Hazardous Waste</a:t>
                      </a:r>
                    </a:p>
                  </a:txBody>
                  <a:tcPr>
                    <a:solidFill>
                      <a:schemeClr val="bg1"/>
                    </a:solidFill>
                  </a:tcPr>
                </a:tc>
                <a:tc>
                  <a:txBody>
                    <a:bodyPr/>
                    <a:lstStyle/>
                    <a:p>
                      <a:r>
                        <a:rPr lang="en-US" sz="1800" dirty="0">
                          <a:latin typeface="Arial" panose="020B0604020202020204" pitchFamily="34" charset="0"/>
                          <a:cs typeface="Arial" panose="020B0604020202020204" pitchFamily="34" charset="0"/>
                        </a:rPr>
                        <a:t>Fee Increase</a:t>
                      </a:r>
                    </a:p>
                  </a:txBody>
                  <a:tcPr>
                    <a:solidFill>
                      <a:schemeClr val="bg1"/>
                    </a:solidFill>
                  </a:tcPr>
                </a:tc>
                <a:tc>
                  <a:txBody>
                    <a:bodyPr/>
                    <a:lstStyle/>
                    <a:p>
                      <a:r>
                        <a:rPr lang="en-US" sz="1800" dirty="0">
                          <a:latin typeface="Arial" panose="020B0604020202020204" pitchFamily="34" charset="0"/>
                          <a:cs typeface="Arial" panose="020B0604020202020204" pitchFamily="34" charset="0"/>
                        </a:rPr>
                        <a:t>NOIRA (Pending)</a:t>
                      </a:r>
                    </a:p>
                  </a:txBody>
                  <a:tcPr>
                    <a:solidFill>
                      <a:schemeClr val="bg1"/>
                    </a:solidFill>
                  </a:tcPr>
                </a:tc>
                <a:extLst>
                  <a:ext uri="{0D108BD9-81ED-4DB2-BD59-A6C34878D82A}">
                    <a16:rowId xmlns:a16="http://schemas.microsoft.com/office/drawing/2014/main" val="3388511053"/>
                  </a:ext>
                </a:extLst>
              </a:tr>
            </a:tbl>
          </a:graphicData>
        </a:graphic>
      </p:graphicFrame>
      <p:graphicFrame>
        <p:nvGraphicFramePr>
          <p:cNvPr id="6" name="Diagram 5">
            <a:extLst>
              <a:ext uri="{FF2B5EF4-FFF2-40B4-BE49-F238E27FC236}">
                <a16:creationId xmlns:a16="http://schemas.microsoft.com/office/drawing/2014/main" id="{C453CE6B-7F45-B617-5B3A-DEC94323BA24}"/>
              </a:ext>
            </a:extLst>
          </p:cNvPr>
          <p:cNvGraphicFramePr/>
          <p:nvPr>
            <p:extLst>
              <p:ext uri="{D42A27DB-BD31-4B8C-83A1-F6EECF244321}">
                <p14:modId xmlns:p14="http://schemas.microsoft.com/office/powerpoint/2010/main" val="743413459"/>
              </p:ext>
            </p:extLst>
          </p:nvPr>
        </p:nvGraphicFramePr>
        <p:xfrm>
          <a:off x="179165" y="1511800"/>
          <a:ext cx="11833670" cy="835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7040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764E2-2FAF-752A-5AF8-59A209CD8394}"/>
              </a:ext>
            </a:extLst>
          </p:cNvPr>
          <p:cNvSpPr>
            <a:spLocks noGrp="1"/>
          </p:cNvSpPr>
          <p:nvPr>
            <p:ph type="title"/>
          </p:nvPr>
        </p:nvSpPr>
        <p:spPr/>
        <p:txBody>
          <a:bodyPr/>
          <a:lstStyle/>
          <a:p>
            <a:r>
              <a:rPr lang="en-US"/>
              <a:t>Coal Combustion Residuals (CCR) Rule Incorporation</a:t>
            </a:r>
          </a:p>
        </p:txBody>
      </p:sp>
      <p:sp>
        <p:nvSpPr>
          <p:cNvPr id="3" name="Content Placeholder 2">
            <a:extLst>
              <a:ext uri="{FF2B5EF4-FFF2-40B4-BE49-F238E27FC236}">
                <a16:creationId xmlns:a16="http://schemas.microsoft.com/office/drawing/2014/main" id="{3432A23E-66C7-5C7A-F4C6-DC6257052FED}"/>
              </a:ext>
            </a:extLst>
          </p:cNvPr>
          <p:cNvSpPr>
            <a:spLocks noGrp="1"/>
          </p:cNvSpPr>
          <p:nvPr>
            <p:ph idx="1"/>
          </p:nvPr>
        </p:nvSpPr>
        <p:spPr>
          <a:xfrm>
            <a:off x="6340510" y="1825625"/>
            <a:ext cx="5013290" cy="3962226"/>
          </a:xfrm>
        </p:spPr>
        <p:txBody>
          <a:bodyPr>
            <a:normAutofit fontScale="85000" lnSpcReduction="20000"/>
          </a:bodyPr>
          <a:lstStyle/>
          <a:p>
            <a:pPr>
              <a:spcAft>
                <a:spcPts val="1200"/>
              </a:spcAft>
            </a:pPr>
            <a:r>
              <a:rPr lang="en-US" sz="2600" dirty="0"/>
              <a:t>Incorporates 2020 version of EPA CCR Rule by reference</a:t>
            </a:r>
          </a:p>
          <a:p>
            <a:pPr>
              <a:spcAft>
                <a:spcPts val="1200"/>
              </a:spcAft>
            </a:pPr>
            <a:r>
              <a:rPr lang="en-US" sz="2600" dirty="0"/>
              <a:t>Only impacts CCR landfills and surface impoundments</a:t>
            </a:r>
          </a:p>
          <a:p>
            <a:pPr>
              <a:spcAft>
                <a:spcPts val="1200"/>
              </a:spcAft>
            </a:pPr>
            <a:r>
              <a:rPr lang="en-US" sz="2600" dirty="0"/>
              <a:t>Minimal impacts to existing CCR units due to statutory closure by removal mandates</a:t>
            </a:r>
          </a:p>
          <a:p>
            <a:pPr>
              <a:spcAft>
                <a:spcPts val="1200"/>
              </a:spcAft>
            </a:pPr>
            <a:r>
              <a:rPr lang="en-US" sz="2600" dirty="0"/>
              <a:t>Necessary for DEQ to seek EPA approval of CCR permitting program</a:t>
            </a:r>
          </a:p>
          <a:p>
            <a:pPr>
              <a:spcAft>
                <a:spcPts val="1200"/>
              </a:spcAft>
            </a:pPr>
            <a:r>
              <a:rPr lang="en-US" b="1" dirty="0">
                <a:solidFill>
                  <a:schemeClr val="accent1"/>
                </a:solidFill>
              </a:rPr>
              <a:t>Approved, Effective 1/15/25</a:t>
            </a:r>
            <a:endParaRPr lang="en-US" sz="2600" b="1" dirty="0">
              <a:solidFill>
                <a:schemeClr val="accent1"/>
              </a:solidFill>
            </a:endParaRPr>
          </a:p>
          <a:p>
            <a:endParaRPr lang="en-US" dirty="0"/>
          </a:p>
        </p:txBody>
      </p:sp>
      <p:sp>
        <p:nvSpPr>
          <p:cNvPr id="4" name="Footer Placeholder 3">
            <a:extLst>
              <a:ext uri="{FF2B5EF4-FFF2-40B4-BE49-F238E27FC236}">
                <a16:creationId xmlns:a16="http://schemas.microsoft.com/office/drawing/2014/main" id="{4DC072C2-BF27-2A64-5440-CF4E54206BDE}"/>
              </a:ext>
            </a:extLst>
          </p:cNvPr>
          <p:cNvSpPr>
            <a:spLocks noGrp="1"/>
          </p:cNvSpPr>
          <p:nvPr>
            <p:ph type="ftr" sz="quarter" idx="11"/>
          </p:nvPr>
        </p:nvSpPr>
        <p:spPr/>
        <p:txBody>
          <a:bodyPr/>
          <a:lstStyle/>
          <a:p>
            <a:pPr algn="l"/>
            <a:fld id="{61C9B584-852F-4056-BF30-ABA66A23FD41}" type="slidenum">
              <a:rPr lang="en-US" smtClean="0"/>
              <a:t>8</a:t>
            </a:fld>
            <a:r>
              <a:rPr lang="en-US"/>
              <a:t>					</a:t>
            </a:r>
            <a:endParaRPr lang="en-US">
              <a:solidFill>
                <a:srgbClr val="256EAB"/>
              </a:solidFill>
            </a:endParaRPr>
          </a:p>
        </p:txBody>
      </p:sp>
      <p:pic>
        <p:nvPicPr>
          <p:cNvPr id="5" name="Picture 2" descr="Virginia Wallowing in Ignorance about Coal Ash | Bacon's Rebellion">
            <a:extLst>
              <a:ext uri="{FF2B5EF4-FFF2-40B4-BE49-F238E27FC236}">
                <a16:creationId xmlns:a16="http://schemas.microsoft.com/office/drawing/2014/main" id="{5D2CE85B-CFFE-2D19-44D1-8048F1D90F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52044" y="1580398"/>
            <a:ext cx="5543956" cy="3697203"/>
          </a:xfrm>
          <a:prstGeom prst="rect">
            <a:avLst/>
          </a:prstGeom>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BEC894D-79A3-810A-D088-E8C4E1B79769}"/>
              </a:ext>
            </a:extLst>
          </p:cNvPr>
          <p:cNvSpPr txBox="1"/>
          <p:nvPr/>
        </p:nvSpPr>
        <p:spPr>
          <a:xfrm>
            <a:off x="1282699" y="5277601"/>
            <a:ext cx="4889501"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rgbClr val="404040"/>
                </a:solidFill>
                <a:latin typeface="Arial" panose="020B0604020202020204" pitchFamily="34" charset="0"/>
                <a:cs typeface="Arial" panose="020B0604020202020204" pitchFamily="34" charset="0"/>
              </a:rPr>
              <a:t>Photo of Dominion Chesterfield, Richmond Times-Dispatch</a:t>
            </a:r>
          </a:p>
        </p:txBody>
      </p:sp>
      <p:graphicFrame>
        <p:nvGraphicFramePr>
          <p:cNvPr id="8" name="Diagram 7">
            <a:extLst>
              <a:ext uri="{FF2B5EF4-FFF2-40B4-BE49-F238E27FC236}">
                <a16:creationId xmlns:a16="http://schemas.microsoft.com/office/drawing/2014/main" id="{285A2546-A170-0C06-423F-8A3E50E51557}"/>
              </a:ext>
            </a:extLst>
          </p:cNvPr>
          <p:cNvGraphicFramePr/>
          <p:nvPr>
            <p:extLst>
              <p:ext uri="{D42A27DB-BD31-4B8C-83A1-F6EECF244321}">
                <p14:modId xmlns:p14="http://schemas.microsoft.com/office/powerpoint/2010/main" val="167297094"/>
              </p:ext>
            </p:extLst>
          </p:nvPr>
        </p:nvGraphicFramePr>
        <p:xfrm>
          <a:off x="179165" y="5701790"/>
          <a:ext cx="11833670" cy="5168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70096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BA78D-C064-980D-1EF8-56BA5F6756E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E1E18CC-41C0-50E1-D4F0-B8090B39186B}"/>
              </a:ext>
            </a:extLst>
          </p:cNvPr>
          <p:cNvSpPr>
            <a:spLocks noGrp="1"/>
          </p:cNvSpPr>
          <p:nvPr>
            <p:ph type="ftr" sz="quarter" idx="11"/>
          </p:nvPr>
        </p:nvSpPr>
        <p:spPr/>
        <p:txBody>
          <a:bodyPr/>
          <a:lstStyle/>
          <a:p>
            <a:pPr algn="l"/>
            <a:fld id="{61C9B584-852F-4056-BF30-ABA66A23FD41}" type="slidenum">
              <a:rPr lang="en-US" smtClean="0"/>
              <a:t>9</a:t>
            </a:fld>
            <a:r>
              <a:rPr lang="en-US"/>
              <a:t>					</a:t>
            </a:r>
            <a:endParaRPr lang="en-US" dirty="0">
              <a:solidFill>
                <a:srgbClr val="256EAB"/>
              </a:solidFill>
            </a:endParaRPr>
          </a:p>
        </p:txBody>
      </p:sp>
      <p:sp>
        <p:nvSpPr>
          <p:cNvPr id="2" name="Title 1">
            <a:extLst>
              <a:ext uri="{FF2B5EF4-FFF2-40B4-BE49-F238E27FC236}">
                <a16:creationId xmlns:a16="http://schemas.microsoft.com/office/drawing/2014/main" id="{18C05D6F-23E1-A473-6EBE-41C236B81F0B}"/>
              </a:ext>
            </a:extLst>
          </p:cNvPr>
          <p:cNvSpPr>
            <a:spLocks noGrp="1"/>
          </p:cNvSpPr>
          <p:nvPr>
            <p:ph type="title"/>
          </p:nvPr>
        </p:nvSpPr>
        <p:spPr/>
        <p:txBody>
          <a:bodyPr/>
          <a:lstStyle/>
          <a:p>
            <a:r>
              <a:rPr lang="en-US" dirty="0"/>
              <a:t>EPA Approval of State CCR Permitting Programs</a:t>
            </a:r>
          </a:p>
        </p:txBody>
      </p:sp>
      <p:pic>
        <p:nvPicPr>
          <p:cNvPr id="8" name="Content Placeholder 7" descr="Map&#10;&#10;AI-generated content may be incorrect.">
            <a:extLst>
              <a:ext uri="{FF2B5EF4-FFF2-40B4-BE49-F238E27FC236}">
                <a16:creationId xmlns:a16="http://schemas.microsoft.com/office/drawing/2014/main" id="{0422A2C4-5A8F-1724-02BA-5DC34C8812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l="3706" t="7170" r="10585" b="15001"/>
          <a:stretch>
            <a:fillRect/>
          </a:stretch>
        </p:blipFill>
        <p:spPr>
          <a:xfrm>
            <a:off x="1862453" y="1288390"/>
            <a:ext cx="8467094" cy="5382039"/>
          </a:xfrm>
        </p:spPr>
      </p:pic>
      <p:sp>
        <p:nvSpPr>
          <p:cNvPr id="9" name="TextBox 8">
            <a:extLst>
              <a:ext uri="{FF2B5EF4-FFF2-40B4-BE49-F238E27FC236}">
                <a16:creationId xmlns:a16="http://schemas.microsoft.com/office/drawing/2014/main" id="{0757B27D-6B57-6BC7-5E44-DC54FF13D228}"/>
              </a:ext>
            </a:extLst>
          </p:cNvPr>
          <p:cNvSpPr txBox="1"/>
          <p:nvPr/>
        </p:nvSpPr>
        <p:spPr>
          <a:xfrm>
            <a:off x="5073161" y="6492875"/>
            <a:ext cx="204567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404040"/>
                </a:solidFill>
                <a:latin typeface="Arial" panose="020B0604020202020204" pitchFamily="34" charset="0"/>
                <a:cs typeface="Arial" panose="020B0604020202020204" pitchFamily="34" charset="0"/>
              </a:rPr>
              <a:t>Image created with </a:t>
            </a:r>
            <a:r>
              <a:rPr lang="en-US" sz="1000" dirty="0" err="1">
                <a:solidFill>
                  <a:srgbClr val="404040"/>
                </a:solidFill>
                <a:latin typeface="Arial" panose="020B0604020202020204" pitchFamily="34" charset="0"/>
                <a:cs typeface="Arial" panose="020B0604020202020204" pitchFamily="34" charset="0"/>
              </a:rPr>
              <a:t>MapChart</a:t>
            </a:r>
            <a:endParaRPr lang="en-US" sz="1200" dirty="0">
              <a:solidFill>
                <a:srgbClr val="40404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123F982-B5EE-26AA-4127-042978F5C981}"/>
              </a:ext>
            </a:extLst>
          </p:cNvPr>
          <p:cNvSpPr txBox="1"/>
          <p:nvPr/>
        </p:nvSpPr>
        <p:spPr>
          <a:xfrm>
            <a:off x="9471832" y="4786845"/>
            <a:ext cx="2580468" cy="919401"/>
          </a:xfrm>
          <a:prstGeom prst="roundRect">
            <a:avLst/>
          </a:prstGeom>
          <a:solidFill>
            <a:schemeClr val="bg1"/>
          </a:solidFill>
          <a:ln>
            <a:noFill/>
          </a:ln>
        </p:spPr>
        <p:txBody>
          <a:bodyPr wrap="square" rIns="0" rtlCol="0">
            <a:spAutoFit/>
          </a:bodyPr>
          <a:lstStyle/>
          <a:p>
            <a:r>
              <a:rPr lang="en-US" sz="1600" b="1" dirty="0">
                <a:solidFill>
                  <a:srgbClr val="404040"/>
                </a:solidFill>
                <a:latin typeface="Arial" panose="020B0604020202020204" pitchFamily="34" charset="0"/>
                <a:cs typeface="Arial" panose="020B0604020202020204" pitchFamily="34" charset="0"/>
              </a:rPr>
              <a:t>EPA Approval</a:t>
            </a:r>
          </a:p>
          <a:p>
            <a:r>
              <a:rPr lang="en-US" sz="1600" b="1" dirty="0">
                <a:solidFill>
                  <a:srgbClr val="404040"/>
                </a:solidFill>
                <a:latin typeface="Arial" panose="020B0604020202020204" pitchFamily="34" charset="0"/>
                <a:cs typeface="Arial" panose="020B0604020202020204" pitchFamily="34" charset="0"/>
              </a:rPr>
              <a:t>EPA Proposed Approval</a:t>
            </a:r>
          </a:p>
          <a:p>
            <a:r>
              <a:rPr lang="en-US" sz="1600" b="1" dirty="0">
                <a:solidFill>
                  <a:srgbClr val="404040"/>
                </a:solidFill>
                <a:latin typeface="Arial" panose="020B0604020202020204" pitchFamily="34" charset="0"/>
                <a:cs typeface="Arial" panose="020B0604020202020204" pitchFamily="34" charset="0"/>
              </a:rPr>
              <a:t>EPA Denial</a:t>
            </a:r>
          </a:p>
        </p:txBody>
      </p:sp>
      <p:sp>
        <p:nvSpPr>
          <p:cNvPr id="14" name="Oval 13">
            <a:extLst>
              <a:ext uri="{FF2B5EF4-FFF2-40B4-BE49-F238E27FC236}">
                <a16:creationId xmlns:a16="http://schemas.microsoft.com/office/drawing/2014/main" id="{BB6CB362-CF91-5353-C819-CDB78870D327}"/>
              </a:ext>
            </a:extLst>
          </p:cNvPr>
          <p:cNvSpPr/>
          <p:nvPr/>
        </p:nvSpPr>
        <p:spPr>
          <a:xfrm>
            <a:off x="9334285" y="5409932"/>
            <a:ext cx="182880" cy="182880"/>
          </a:xfrm>
          <a:prstGeom prst="ellipse">
            <a:avLst/>
          </a:prstGeom>
          <a:solidFill>
            <a:srgbClr val="E41A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6189A8F-AB6D-5973-5C59-C75BE3E91811}"/>
              </a:ext>
            </a:extLst>
          </p:cNvPr>
          <p:cNvSpPr/>
          <p:nvPr/>
        </p:nvSpPr>
        <p:spPr>
          <a:xfrm>
            <a:off x="9334285" y="4912914"/>
            <a:ext cx="182880" cy="182880"/>
          </a:xfrm>
          <a:prstGeom prst="ellipse">
            <a:avLst/>
          </a:prstGeom>
          <a:solidFill>
            <a:srgbClr val="4DAF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9195690-EB8E-550A-E666-4E312835CE01}"/>
              </a:ext>
            </a:extLst>
          </p:cNvPr>
          <p:cNvSpPr/>
          <p:nvPr/>
        </p:nvSpPr>
        <p:spPr>
          <a:xfrm>
            <a:off x="9334285" y="5161423"/>
            <a:ext cx="182880" cy="182880"/>
          </a:xfrm>
          <a:prstGeom prst="ellipse">
            <a:avLst/>
          </a:prstGeom>
          <a:solidFill>
            <a:srgbClr val="EDAD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2552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QPPTTemplate2020.potx" id="{1664F02D-C499-414F-8DEE-323EB17C958E}" vid="{356B561B-97DE-44DF-ACC5-F878F0208B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86805fa-7093-47cf-82ed-da43fde9e627">
      <Terms xmlns="http://schemas.microsoft.com/office/infopath/2007/PartnerControls"/>
    </lcf76f155ced4ddcb4097134ff3c332f>
    <TaxCatchAll xmlns="73c937a0-8469-45d1-bb5c-5e30c268a0a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CEEC21778EDA74985D8572B3F9D18E7" ma:contentTypeVersion="12" ma:contentTypeDescription="Create a new document." ma:contentTypeScope="" ma:versionID="aa28b037d5fc7a2879802998e62c06f5">
  <xsd:schema xmlns:xsd="http://www.w3.org/2001/XMLSchema" xmlns:xs="http://www.w3.org/2001/XMLSchema" xmlns:p="http://schemas.microsoft.com/office/2006/metadata/properties" xmlns:ns2="786805fa-7093-47cf-82ed-da43fde9e627" xmlns:ns3="73c937a0-8469-45d1-bb5c-5e30c268a0a4" targetNamespace="http://schemas.microsoft.com/office/2006/metadata/properties" ma:root="true" ma:fieldsID="38cf56e4d89317db174cd3a93db4aba6" ns2:_="" ns3:_="">
    <xsd:import namespace="786805fa-7093-47cf-82ed-da43fde9e627"/>
    <xsd:import namespace="73c937a0-8469-45d1-bb5c-5e30c268a0a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6805fa-7093-47cf-82ed-da43fde9e6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c937a0-8469-45d1-bb5c-5e30c268a0a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098bbe8-b928-4137-a7db-acd90ae65252}" ma:internalName="TaxCatchAll" ma:showField="CatchAllData" ma:web="73c937a0-8469-45d1-bb5c-5e30c268a0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18CDAB-690D-4F7E-BD52-DCDAD86E9AD0}">
  <ds:schemaRefs>
    <ds:schemaRef ds:uri="http://purl.org/dc/dcmitype/"/>
    <ds:schemaRef ds:uri="http://schemas.microsoft.com/office/2006/metadata/properties"/>
    <ds:schemaRef ds:uri="http://schemas.openxmlformats.org/package/2006/metadata/core-properties"/>
    <ds:schemaRef ds:uri="786805fa-7093-47cf-82ed-da43fde9e627"/>
    <ds:schemaRef ds:uri="http://purl.org/dc/elements/1.1/"/>
    <ds:schemaRef ds:uri="http://schemas.microsoft.com/office/2006/documentManagement/types"/>
    <ds:schemaRef ds:uri="http://www.w3.org/XML/1998/namespace"/>
    <ds:schemaRef ds:uri="http://schemas.microsoft.com/office/infopath/2007/PartnerControls"/>
    <ds:schemaRef ds:uri="73c937a0-8469-45d1-bb5c-5e30c268a0a4"/>
    <ds:schemaRef ds:uri="http://purl.org/dc/terms/"/>
  </ds:schemaRefs>
</ds:datastoreItem>
</file>

<file path=customXml/itemProps2.xml><?xml version="1.0" encoding="utf-8"?>
<ds:datastoreItem xmlns:ds="http://schemas.openxmlformats.org/officeDocument/2006/customXml" ds:itemID="{E57F3CEA-92CE-4B7D-A4DA-3E8833E4F38A}">
  <ds:schemaRefs>
    <ds:schemaRef ds:uri="http://schemas.microsoft.com/sharepoint/v3/contenttype/forms"/>
  </ds:schemaRefs>
</ds:datastoreItem>
</file>

<file path=customXml/itemProps3.xml><?xml version="1.0" encoding="utf-8"?>
<ds:datastoreItem xmlns:ds="http://schemas.openxmlformats.org/officeDocument/2006/customXml" ds:itemID="{447CE51B-85B3-43C8-BC71-53D330D00D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6805fa-7093-47cf-82ed-da43fde9e627"/>
    <ds:schemaRef ds:uri="73c937a0-8469-45d1-bb5c-5e30c268a0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620ae5a9-4ec1-4fa0-8641-5d9f386c7309}" enabled="0" method="" siteId="{620ae5a9-4ec1-4fa0-8641-5d9f386c7309}" removed="1"/>
</clbl:labelList>
</file>

<file path=docProps/app.xml><?xml version="1.0" encoding="utf-8"?>
<Properties xmlns="http://schemas.openxmlformats.org/officeDocument/2006/extended-properties" xmlns:vt="http://schemas.openxmlformats.org/officeDocument/2006/docPropsVTypes">
  <Template/>
  <TotalTime>1875</TotalTime>
  <Words>2439</Words>
  <Application>Microsoft Office PowerPoint</Application>
  <PresentationFormat>Widescreen</PresentationFormat>
  <Paragraphs>489</Paragraphs>
  <Slides>35</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Aptos</vt:lpstr>
      <vt:lpstr>Arial</vt:lpstr>
      <vt:lpstr>Calibri</vt:lpstr>
      <vt:lpstr>Courier New</vt:lpstr>
      <vt:lpstr>Segoe UI</vt:lpstr>
      <vt:lpstr>Source Sans Pro Web</vt:lpstr>
      <vt:lpstr>Symbol</vt:lpstr>
      <vt:lpstr>Wingdings</vt:lpstr>
      <vt:lpstr>Office Theme</vt:lpstr>
      <vt:lpstr>DEQ Solid Waste Regulatory Update</vt:lpstr>
      <vt:lpstr>Outline</vt:lpstr>
      <vt:lpstr>PowerPoint Presentation</vt:lpstr>
      <vt:lpstr>PowerPoint Presentation</vt:lpstr>
      <vt:lpstr>PowerPoint Presentation</vt:lpstr>
      <vt:lpstr>PowerPoint Presentation</vt:lpstr>
      <vt:lpstr>DEQ Waste Regulatory Actions</vt:lpstr>
      <vt:lpstr>Coal Combustion Residuals (CCR) Rule Incorporation</vt:lpstr>
      <vt:lpstr>EPA Approval of State CCR Permitting Programs</vt:lpstr>
      <vt:lpstr>Coal Combustion Byproduct (CCB) Reg. Amendment –  Stormwater Citation Correction</vt:lpstr>
      <vt:lpstr>Hazardous Materials Transport Reg. Amendment – 2024 Annual Update</vt:lpstr>
      <vt:lpstr>Regulated Medical Waste Reg. Amendment –Category A Waste Update</vt:lpstr>
      <vt:lpstr>Hazardous Waste Reg. Amendment – 2023 Annual Update</vt:lpstr>
      <vt:lpstr>Hazardous Waste Reg. Amendment – 2024 Annual Update</vt:lpstr>
      <vt:lpstr>Solid Waste Management Regulations – Amendment 9</vt:lpstr>
      <vt:lpstr>Solid Waste Reg. Amendment – Veg Waste Open Burning</vt:lpstr>
      <vt:lpstr>Solid Waste Reg. Amendment – Veg Waste Open Burning</vt:lpstr>
      <vt:lpstr>Proposed Criteria for Offsite Open Burning of Veg Waste</vt:lpstr>
      <vt:lpstr>Proposed Criteria for Offsite Open Burning of Veg Waste</vt:lpstr>
      <vt:lpstr>Proposed Criteria for Offsite Open Burning of Veg Waste</vt:lpstr>
      <vt:lpstr>Proposed Criteria for Offsite Open Burning of Veg Waste</vt:lpstr>
      <vt:lpstr>Proposed Criteria for Offsite Open Burning of Veg Waste</vt:lpstr>
      <vt:lpstr>Virginia Regulatory Town Hall Public Comment Forum</vt:lpstr>
      <vt:lpstr>Solid &amp; Hazardous Waste Permit Fee Increase Amendment</vt:lpstr>
      <vt:lpstr>Waste Management Facility Operator (WMFO) Regulations</vt:lpstr>
      <vt:lpstr>Waste Management Facility Operator (WMFO) Regulations</vt:lpstr>
      <vt:lpstr>Solid Waste Permitting Activities</vt:lpstr>
      <vt:lpstr>Current Solid Waste Permits</vt:lpstr>
      <vt:lpstr>Permitted Active Non-Captive Solid Waste Facilities</vt:lpstr>
      <vt:lpstr>Permitted Regulated Medical Waste (RMW) Facilities</vt:lpstr>
      <vt:lpstr>PowerPoint Presentation</vt:lpstr>
      <vt:lpstr>Disposal of Medical Waste Treated Out of State</vt:lpstr>
      <vt:lpstr>Regulated Medical Waste  Packaging and Labeling</vt:lpstr>
      <vt:lpstr>Solid Waste Compliance Activities</vt:lpstr>
      <vt:lpstr>Questions</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Underwood, Jennifer (DEQ)</dc:creator>
  <cp:lastModifiedBy>Rohrer, Priscilla (DEQ)</cp:lastModifiedBy>
  <cp:revision>22</cp:revision>
  <dcterms:created xsi:type="dcterms:W3CDTF">2020-04-24T18:15:05Z</dcterms:created>
  <dcterms:modified xsi:type="dcterms:W3CDTF">2025-10-14T21:21:24Z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0x010100BCEEC21778EDA74985D8572B3F9D18E7</vt:lpwstr>
  </property>
  <property fmtid="{D5CDD505-2E9C-101B-9397-08002B2CF9AE}" pid="3" name="MediaServiceImageTags">
    <vt:lpwstr/>
  </property>
</Properties>
</file>