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theme/themeOverride2.xml" ContentType="application/vnd.openxmlformats-officedocument.themeOverride+xml"/>
  <Override PartName="/ppt/notesSlides/notesSlide12.xml" ContentType="application/vnd.openxmlformats-officedocument.presentationml.notesSlide+xml"/>
  <Override PartName="/ppt/theme/themeOverride3.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4" r:id="rId4"/>
    <p:sldMasterId id="2147483826" r:id="rId5"/>
  </p:sldMasterIdLst>
  <p:notesMasterIdLst>
    <p:notesMasterId r:id="rId26"/>
  </p:notesMasterIdLst>
  <p:handoutMasterIdLst>
    <p:handoutMasterId r:id="rId27"/>
  </p:handoutMasterIdLst>
  <p:sldIdLst>
    <p:sldId id="259" r:id="rId6"/>
    <p:sldId id="654" r:id="rId7"/>
    <p:sldId id="614" r:id="rId8"/>
    <p:sldId id="641" r:id="rId9"/>
    <p:sldId id="643" r:id="rId10"/>
    <p:sldId id="642" r:id="rId11"/>
    <p:sldId id="644" r:id="rId12"/>
    <p:sldId id="655" r:id="rId13"/>
    <p:sldId id="645" r:id="rId14"/>
    <p:sldId id="647" r:id="rId15"/>
    <p:sldId id="648" r:id="rId16"/>
    <p:sldId id="656" r:id="rId17"/>
    <p:sldId id="658" r:id="rId18"/>
    <p:sldId id="650" r:id="rId19"/>
    <p:sldId id="657" r:id="rId20"/>
    <p:sldId id="651" r:id="rId21"/>
    <p:sldId id="659" r:id="rId22"/>
    <p:sldId id="661" r:id="rId23"/>
    <p:sldId id="652" r:id="rId24"/>
    <p:sldId id="653" r:id="rId2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F13F67B-FCCA-B758-DB39-DE5601BB0172}" name="Daniel Fellon" initials="DF" userId="S::dfellon@armgroup.net::1fbce3ed-1644-483a-9180-0b8c51d610a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ryan Wehler" initials="BW" lastIdx="7" clrIdx="6">
    <p:extLst/>
  </p:cmAuthor>
  <p:cmAuthor id="1" name="Jessica Ickes" initials="JI" lastIdx="9" clrIdx="0"/>
  <p:cmAuthor id="2" name="Timothy Mills" initials="TM" lastIdx="1" clrIdx="1">
    <p:extLst/>
  </p:cmAuthor>
  <p:cmAuthor id="3" name="Steven Greer" initials="SG" lastIdx="79" clrIdx="2">
    <p:extLst/>
  </p:cmAuthor>
  <p:cmAuthor id="4" name="Nicole Strike" initials="NS" lastIdx="19" clrIdx="3">
    <p:extLst/>
  </p:cmAuthor>
  <p:cmAuthor id="5" name="Timothy Mills" initials="TM [2]" lastIdx="3" clrIdx="4">
    <p:extLst/>
  </p:cmAuthor>
  <p:cmAuthor id="6" name="Chad Eberly" initials="CE" lastIdx="7"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4591"/>
    <a:srgbClr val="003300"/>
    <a:srgbClr val="3631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1" autoAdjust="0"/>
    <p:restoredTop sz="78518" autoAdjust="0"/>
  </p:normalViewPr>
  <p:slideViewPr>
    <p:cSldViewPr>
      <p:cViewPr varScale="1">
        <p:scale>
          <a:sx n="56" d="100"/>
          <a:sy n="56" d="100"/>
        </p:scale>
        <p:origin x="-1770" y="-84"/>
      </p:cViewPr>
      <p:guideLst>
        <p:guide orient="horz" pos="2160"/>
        <p:guide pos="2880"/>
      </p:guideLst>
    </p:cSldViewPr>
  </p:slideViewPr>
  <p:notesTextViewPr>
    <p:cViewPr>
      <p:scale>
        <a:sx n="100" d="100"/>
        <a:sy n="100" d="100"/>
      </p:scale>
      <p:origin x="0" y="0"/>
    </p:cViewPr>
  </p:notesTextViewPr>
  <p:sorterViewPr>
    <p:cViewPr>
      <p:scale>
        <a:sx n="89" d="100"/>
        <a:sy n="8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RAP Strength</a:t>
            </a:r>
            <a:r>
              <a:rPr lang="en-US" b="1" baseline="0" dirty="0"/>
              <a:t> Parameters</a:t>
            </a:r>
            <a:endParaRPr lang="en-US" b="1" dirty="0"/>
          </a:p>
        </c:rich>
      </c:tx>
      <c:layout/>
      <c:overlay val="0"/>
      <c:spPr>
        <a:noFill/>
        <a:ln>
          <a:noFill/>
        </a:ln>
        <a:effectLst/>
      </c:spPr>
    </c:title>
    <c:autoTitleDeleted val="0"/>
    <c:plotArea>
      <c:layout/>
      <c:scatterChart>
        <c:scatterStyle val="lineMarker"/>
        <c:varyColors val="0"/>
        <c:ser>
          <c:idx val="0"/>
          <c:order val="0"/>
          <c:tx>
            <c:strRef>
              <c:f>Sheet1!$B$2</c:f>
              <c:strCache>
                <c:ptCount val="1"/>
                <c:pt idx="0">
                  <c:v>Design (29˚)</c:v>
                </c:pt>
              </c:strCache>
            </c:strRef>
          </c:tx>
          <c:spPr>
            <a:ln w="19050" cap="rnd">
              <a:solidFill>
                <a:schemeClr val="accent1"/>
              </a:solidFill>
              <a:round/>
            </a:ln>
            <a:effectLst/>
          </c:spPr>
          <c:marker>
            <c:symbol val="none"/>
          </c:marker>
          <c:xVal>
            <c:numRef>
              <c:f>Sheet1!$A$3:$A$7</c:f>
              <c:numCache>
                <c:formatCode>General</c:formatCode>
                <c:ptCount val="5"/>
                <c:pt idx="0">
                  <c:v>0</c:v>
                </c:pt>
                <c:pt idx="1">
                  <c:v>730</c:v>
                </c:pt>
                <c:pt idx="2">
                  <c:v>1461</c:v>
                </c:pt>
                <c:pt idx="3">
                  <c:v>2923</c:v>
                </c:pt>
                <c:pt idx="4">
                  <c:v>6000</c:v>
                </c:pt>
              </c:numCache>
            </c:numRef>
          </c:xVal>
          <c:yVal>
            <c:numRef>
              <c:f>Sheet1!$B$3:$B$7</c:f>
              <c:numCache>
                <c:formatCode>General</c:formatCode>
                <c:ptCount val="5"/>
                <c:pt idx="0">
                  <c:v>0</c:v>
                </c:pt>
                <c:pt idx="1">
                  <c:v>404.64560756052134</c:v>
                </c:pt>
                <c:pt idx="2">
                  <c:v>809.84552417249552</c:v>
                </c:pt>
                <c:pt idx="3">
                  <c:v>1620.2453573964438</c:v>
                </c:pt>
                <c:pt idx="4">
                  <c:v>3325.854308716614</c:v>
                </c:pt>
              </c:numCache>
            </c:numRef>
          </c:yVal>
          <c:smooth val="0"/>
          <c:extLst xmlns:c16r2="http://schemas.microsoft.com/office/drawing/2015/06/chart">
            <c:ext xmlns:c16="http://schemas.microsoft.com/office/drawing/2014/chart" uri="{C3380CC4-5D6E-409C-BE32-E72D297353CC}">
              <c16:uniqueId val="{00000000-21A0-46E6-9FD7-44825DA56DB1}"/>
            </c:ext>
          </c:extLst>
        </c:ser>
        <c:ser>
          <c:idx val="1"/>
          <c:order val="1"/>
          <c:tx>
            <c:strRef>
              <c:f>Sheet1!$C$2</c:f>
              <c:strCache>
                <c:ptCount val="1"/>
                <c:pt idx="0">
                  <c:v>Actual (39˚)</c:v>
                </c:pt>
              </c:strCache>
            </c:strRef>
          </c:tx>
          <c:spPr>
            <a:ln w="19050" cap="rnd">
              <a:solidFill>
                <a:schemeClr val="accent2"/>
              </a:solidFill>
              <a:round/>
            </a:ln>
            <a:effectLst/>
          </c:spPr>
          <c:marker>
            <c:symbol val="none"/>
          </c:marker>
          <c:xVal>
            <c:numRef>
              <c:f>Sheet1!$A$3:$A$7</c:f>
              <c:numCache>
                <c:formatCode>General</c:formatCode>
                <c:ptCount val="5"/>
                <c:pt idx="0">
                  <c:v>0</c:v>
                </c:pt>
                <c:pt idx="1">
                  <c:v>730</c:v>
                </c:pt>
                <c:pt idx="2">
                  <c:v>1461</c:v>
                </c:pt>
                <c:pt idx="3">
                  <c:v>2923</c:v>
                </c:pt>
                <c:pt idx="4">
                  <c:v>6000</c:v>
                </c:pt>
              </c:numCache>
            </c:numRef>
          </c:xVal>
          <c:yVal>
            <c:numRef>
              <c:f>Sheet1!$C$3:$C$7</c:f>
              <c:numCache>
                <c:formatCode>General</c:formatCode>
                <c:ptCount val="5"/>
                <c:pt idx="0">
                  <c:v>0</c:v>
                </c:pt>
                <c:pt idx="1">
                  <c:v>591.14234423235507</c:v>
                </c:pt>
                <c:pt idx="2">
                  <c:v>1183.0944724979054</c:v>
                </c:pt>
                <c:pt idx="3">
                  <c:v>2366.9987290290055</c:v>
                </c:pt>
                <c:pt idx="4">
                  <c:v>4858.7041991700426</c:v>
                </c:pt>
              </c:numCache>
            </c:numRef>
          </c:yVal>
          <c:smooth val="0"/>
          <c:extLst xmlns:c16r2="http://schemas.microsoft.com/office/drawing/2015/06/chart">
            <c:ext xmlns:c16="http://schemas.microsoft.com/office/drawing/2014/chart" uri="{C3380CC4-5D6E-409C-BE32-E72D297353CC}">
              <c16:uniqueId val="{00000001-21A0-46E6-9FD7-44825DA56DB1}"/>
            </c:ext>
          </c:extLst>
        </c:ser>
        <c:dLbls>
          <c:showLegendKey val="0"/>
          <c:showVal val="0"/>
          <c:showCatName val="0"/>
          <c:showSerName val="0"/>
          <c:showPercent val="0"/>
          <c:showBubbleSize val="0"/>
        </c:dLbls>
        <c:axId val="435812224"/>
        <c:axId val="335618048"/>
      </c:scatterChart>
      <c:valAx>
        <c:axId val="435812224"/>
        <c:scaling>
          <c:orientation val="minMax"/>
          <c:max val="6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Normal Stress (psf)</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5618048"/>
        <c:crosses val="autoZero"/>
        <c:crossBetween val="midCat"/>
      </c:valAx>
      <c:valAx>
        <c:axId val="335618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Shear Stress</a:t>
                </a:r>
                <a:r>
                  <a:rPr lang="en-US" baseline="0" dirty="0"/>
                  <a:t> (psf)</a:t>
                </a:r>
                <a:endParaRPr lang="en-US" dirty="0"/>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5812224"/>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RAP MSE Berm</c:v>
                </c:pt>
              </c:strCache>
            </c:strRef>
          </c:tx>
          <c:spPr>
            <a:solidFill>
              <a:schemeClr val="accent1"/>
            </a:solidFill>
            <a:ln>
              <a:noFill/>
            </a:ln>
            <a:effectLst/>
          </c:spPr>
          <c:invertIfNegative val="0"/>
          <c:cat>
            <c:strRef>
              <c:f>Sheet1!$A$2</c:f>
              <c:strCache>
                <c:ptCount val="1"/>
                <c:pt idx="0">
                  <c:v>MSE Berm Construction Costs</c:v>
                </c:pt>
              </c:strCache>
            </c:strRef>
          </c:cat>
          <c:val>
            <c:numRef>
              <c:f>Sheet1!$B$2</c:f>
              <c:numCache>
                <c:formatCode>General</c:formatCode>
                <c:ptCount val="1"/>
                <c:pt idx="0">
                  <c:v>6448199.25</c:v>
                </c:pt>
              </c:numCache>
            </c:numRef>
          </c:val>
          <c:extLst xmlns:c16r2="http://schemas.microsoft.com/office/drawing/2015/06/chart">
            <c:ext xmlns:c16="http://schemas.microsoft.com/office/drawing/2014/chart" uri="{C3380CC4-5D6E-409C-BE32-E72D297353CC}">
              <c16:uniqueId val="{00000000-D3C1-4599-9364-E693BA941A6F}"/>
            </c:ext>
          </c:extLst>
        </c:ser>
        <c:ser>
          <c:idx val="1"/>
          <c:order val="1"/>
          <c:tx>
            <c:strRef>
              <c:f>Sheet1!$C$1</c:f>
              <c:strCache>
                <c:ptCount val="1"/>
                <c:pt idx="0">
                  <c:v>Soil MSE Berm</c:v>
                </c:pt>
              </c:strCache>
            </c:strRef>
          </c:tx>
          <c:spPr>
            <a:solidFill>
              <a:schemeClr val="accent2"/>
            </a:solidFill>
            <a:ln>
              <a:noFill/>
            </a:ln>
            <a:effectLst/>
          </c:spPr>
          <c:invertIfNegative val="0"/>
          <c:cat>
            <c:strRef>
              <c:f>Sheet1!$A$2</c:f>
              <c:strCache>
                <c:ptCount val="1"/>
                <c:pt idx="0">
                  <c:v>MSE Berm Construction Costs</c:v>
                </c:pt>
              </c:strCache>
            </c:strRef>
          </c:cat>
          <c:val>
            <c:numRef>
              <c:f>Sheet1!$C$2</c:f>
              <c:numCache>
                <c:formatCode>General</c:formatCode>
                <c:ptCount val="1"/>
                <c:pt idx="0">
                  <c:v>7783166.25</c:v>
                </c:pt>
              </c:numCache>
            </c:numRef>
          </c:val>
          <c:extLst xmlns:c16r2="http://schemas.microsoft.com/office/drawing/2015/06/chart">
            <c:ext xmlns:c16="http://schemas.microsoft.com/office/drawing/2014/chart" uri="{C3380CC4-5D6E-409C-BE32-E72D297353CC}">
              <c16:uniqueId val="{00000001-D3C1-4599-9364-E693BA941A6F}"/>
            </c:ext>
          </c:extLst>
        </c:ser>
        <c:dLbls>
          <c:showLegendKey val="0"/>
          <c:showVal val="0"/>
          <c:showCatName val="0"/>
          <c:showSerName val="0"/>
          <c:showPercent val="0"/>
          <c:showBubbleSize val="0"/>
        </c:dLbls>
        <c:gapWidth val="219"/>
        <c:overlap val="-27"/>
        <c:axId val="212722816"/>
        <c:axId val="212724352"/>
      </c:barChart>
      <c:catAx>
        <c:axId val="212722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724352"/>
        <c:crosses val="autoZero"/>
        <c:auto val="1"/>
        <c:lblAlgn val="ctr"/>
        <c:lblOffset val="100"/>
        <c:noMultiLvlLbl val="0"/>
      </c:catAx>
      <c:valAx>
        <c:axId val="21272435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722816"/>
        <c:crosses val="autoZero"/>
        <c:crossBetween val="between"/>
        <c:dispUnits>
          <c:builtInUnit val="millions"/>
          <c:dispUnitsLbl>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291" tIns="46145" rIns="92291" bIns="46145" rtlCol="0"/>
          <a:lstStyle>
            <a:lvl1pPr algn="l" fontAlgn="auto">
              <a:spcBef>
                <a:spcPts val="0"/>
              </a:spcBef>
              <a:spcAft>
                <a:spcPts val="0"/>
              </a:spcAft>
              <a:defRPr sz="1300">
                <a:latin typeface="+mn-lt"/>
              </a:defRPr>
            </a:lvl1pPr>
          </a:lstStyle>
          <a:p>
            <a:pPr>
              <a:defRPr/>
            </a:pPr>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2291" tIns="46145" rIns="92291" bIns="46145" rtlCol="0"/>
          <a:lstStyle>
            <a:lvl1pPr algn="r" fontAlgn="auto">
              <a:spcBef>
                <a:spcPts val="0"/>
              </a:spcBef>
              <a:spcAft>
                <a:spcPts val="0"/>
              </a:spcAft>
              <a:defRPr sz="1300">
                <a:latin typeface="+mn-lt"/>
              </a:defRPr>
            </a:lvl1pPr>
          </a:lstStyle>
          <a:p>
            <a:pPr>
              <a:defRPr/>
            </a:pPr>
            <a:fld id="{9009A2EA-2F28-42ED-B8AC-2AD0F6E9FCF2}" type="datetimeFigureOut">
              <a:rPr lang="en-US"/>
              <a:pPr>
                <a:defRPr/>
              </a:pPr>
              <a:t>5/5/2022</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2291" tIns="46145" rIns="92291" bIns="46145" rtlCol="0" anchor="b"/>
          <a:lstStyle>
            <a:lvl1pPr algn="l" fontAlgn="auto">
              <a:spcBef>
                <a:spcPts val="0"/>
              </a:spcBef>
              <a:spcAft>
                <a:spcPts val="0"/>
              </a:spcAft>
              <a:defRPr sz="1300">
                <a:latin typeface="+mn-lt"/>
              </a:defRPr>
            </a:lvl1pPr>
          </a:lstStyle>
          <a:p>
            <a:pPr>
              <a:defRPr/>
            </a:pPr>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2291" tIns="46145" rIns="92291" bIns="46145" rtlCol="0" anchor="b"/>
          <a:lstStyle>
            <a:lvl1pPr algn="r" fontAlgn="auto">
              <a:spcBef>
                <a:spcPts val="0"/>
              </a:spcBef>
              <a:spcAft>
                <a:spcPts val="0"/>
              </a:spcAft>
              <a:defRPr sz="1300">
                <a:latin typeface="+mn-lt"/>
              </a:defRPr>
            </a:lvl1pPr>
          </a:lstStyle>
          <a:p>
            <a:pPr>
              <a:defRPr/>
            </a:pPr>
            <a:fld id="{1AC195EE-C632-43FC-A3C2-F2A3E511B894}" type="slidenum">
              <a:rPr lang="en-US"/>
              <a:pPr>
                <a:defRPr/>
              </a:pPr>
              <a:t>‹#›</a:t>
            </a:fld>
            <a:endParaRPr lang="en-US" dirty="0"/>
          </a:p>
        </p:txBody>
      </p:sp>
    </p:spTree>
    <p:extLst>
      <p:ext uri="{BB962C8B-B14F-4D97-AF65-F5344CB8AC3E}">
        <p14:creationId xmlns:p14="http://schemas.microsoft.com/office/powerpoint/2010/main" val="29719223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291" tIns="46145" rIns="92291" bIns="46145" rtlCol="0"/>
          <a:lstStyle>
            <a:lvl1pPr algn="l" fontAlgn="auto">
              <a:spcBef>
                <a:spcPts val="0"/>
              </a:spcBef>
              <a:spcAft>
                <a:spcPts val="0"/>
              </a:spcAft>
              <a:defRPr sz="1300">
                <a:latin typeface="+mn-lt"/>
              </a:defRPr>
            </a:lvl1pPr>
          </a:lstStyle>
          <a:p>
            <a:pPr>
              <a:defRPr/>
            </a:pPr>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2291" tIns="46145" rIns="92291" bIns="46145" rtlCol="0"/>
          <a:lstStyle>
            <a:lvl1pPr algn="r" fontAlgn="auto">
              <a:spcBef>
                <a:spcPts val="0"/>
              </a:spcBef>
              <a:spcAft>
                <a:spcPts val="0"/>
              </a:spcAft>
              <a:defRPr sz="1300">
                <a:latin typeface="+mn-lt"/>
              </a:defRPr>
            </a:lvl1pPr>
          </a:lstStyle>
          <a:p>
            <a:pPr>
              <a:defRPr/>
            </a:pPr>
            <a:fld id="{3C1CB826-36DC-4161-994D-1A85F9A9F616}" type="datetimeFigureOut">
              <a:rPr lang="en-US"/>
              <a:pPr>
                <a:defRPr/>
              </a:pPr>
              <a:t>5/5/2022</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2291" tIns="46145" rIns="92291" bIns="46145"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2291" tIns="46145" rIns="92291" bIns="46145"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2291" tIns="46145" rIns="92291" bIns="46145" rtlCol="0" anchor="b"/>
          <a:lstStyle>
            <a:lvl1pPr algn="l" fontAlgn="auto">
              <a:spcBef>
                <a:spcPts val="0"/>
              </a:spcBef>
              <a:spcAft>
                <a:spcPts val="0"/>
              </a:spcAft>
              <a:defRPr sz="1300">
                <a:latin typeface="+mn-lt"/>
              </a:defRPr>
            </a:lvl1pPr>
          </a:lstStyle>
          <a:p>
            <a:pPr>
              <a:defRPr/>
            </a:pPr>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2291" tIns="46145" rIns="92291" bIns="46145" rtlCol="0" anchor="b"/>
          <a:lstStyle>
            <a:lvl1pPr algn="r" fontAlgn="auto">
              <a:spcBef>
                <a:spcPts val="0"/>
              </a:spcBef>
              <a:spcAft>
                <a:spcPts val="0"/>
              </a:spcAft>
              <a:defRPr sz="1300">
                <a:latin typeface="+mn-lt"/>
              </a:defRPr>
            </a:lvl1pPr>
          </a:lstStyle>
          <a:p>
            <a:pPr>
              <a:defRPr/>
            </a:pPr>
            <a:fld id="{901E2D73-1D94-4A1A-AA1E-C29169E0B6BD}" type="slidenum">
              <a:rPr lang="en-US"/>
              <a:pPr>
                <a:defRPr/>
              </a:pPr>
              <a:t>‹#›</a:t>
            </a:fld>
            <a:endParaRPr lang="en-US" dirty="0"/>
          </a:p>
        </p:txBody>
      </p:sp>
    </p:spTree>
    <p:extLst>
      <p:ext uri="{BB962C8B-B14F-4D97-AF65-F5344CB8AC3E}">
        <p14:creationId xmlns:p14="http://schemas.microsoft.com/office/powerpoint/2010/main" val="198264922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01E2D73-1D94-4A1A-AA1E-C29169E0B6BD}" type="slidenum">
              <a:rPr lang="en-US" smtClean="0"/>
              <a:pPr>
                <a:defRPr/>
              </a:pPr>
              <a:t>1</a:t>
            </a:fld>
            <a:endParaRPr lang="en-US" dirty="0"/>
          </a:p>
        </p:txBody>
      </p:sp>
    </p:spTree>
    <p:extLst>
      <p:ext uri="{BB962C8B-B14F-4D97-AF65-F5344CB8AC3E}">
        <p14:creationId xmlns:p14="http://schemas.microsoft.com/office/powerpoint/2010/main" val="1776626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01E2D73-1D94-4A1A-AA1E-C29169E0B6BD}" type="slidenum">
              <a:rPr lang="en-US" smtClean="0"/>
              <a:pPr>
                <a:defRPr/>
              </a:pPr>
              <a:t>11</a:t>
            </a:fld>
            <a:endParaRPr lang="en-US" dirty="0"/>
          </a:p>
        </p:txBody>
      </p:sp>
    </p:spTree>
    <p:extLst>
      <p:ext uri="{BB962C8B-B14F-4D97-AF65-F5344CB8AC3E}">
        <p14:creationId xmlns:p14="http://schemas.microsoft.com/office/powerpoint/2010/main" val="4213652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01E2D73-1D94-4A1A-AA1E-C29169E0B6BD}" type="slidenum">
              <a:rPr lang="en-US" smtClean="0"/>
              <a:pPr>
                <a:defRPr/>
              </a:pPr>
              <a:t>12</a:t>
            </a:fld>
            <a:endParaRPr lang="en-US" dirty="0"/>
          </a:p>
        </p:txBody>
      </p:sp>
    </p:spTree>
    <p:extLst>
      <p:ext uri="{BB962C8B-B14F-4D97-AF65-F5344CB8AC3E}">
        <p14:creationId xmlns:p14="http://schemas.microsoft.com/office/powerpoint/2010/main" val="406409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01E2D73-1D94-4A1A-AA1E-C29169E0B6BD}" type="slidenum">
              <a:rPr lang="en-US" smtClean="0"/>
              <a:pPr>
                <a:defRPr/>
              </a:pPr>
              <a:t>13</a:t>
            </a:fld>
            <a:endParaRPr lang="en-US" dirty="0"/>
          </a:p>
        </p:txBody>
      </p:sp>
    </p:spTree>
    <p:extLst>
      <p:ext uri="{BB962C8B-B14F-4D97-AF65-F5344CB8AC3E}">
        <p14:creationId xmlns:p14="http://schemas.microsoft.com/office/powerpoint/2010/main" val="2079609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01E2D73-1D94-4A1A-AA1E-C29169E0B6BD}" type="slidenum">
              <a:rPr lang="en-US" smtClean="0"/>
              <a:pPr>
                <a:defRPr/>
              </a:pPr>
              <a:t>14</a:t>
            </a:fld>
            <a:endParaRPr lang="en-US" dirty="0"/>
          </a:p>
        </p:txBody>
      </p:sp>
    </p:spTree>
    <p:extLst>
      <p:ext uri="{BB962C8B-B14F-4D97-AF65-F5344CB8AC3E}">
        <p14:creationId xmlns:p14="http://schemas.microsoft.com/office/powerpoint/2010/main" val="336848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01E2D73-1D94-4A1A-AA1E-C29169E0B6BD}" type="slidenum">
              <a:rPr lang="en-US" smtClean="0"/>
              <a:pPr>
                <a:defRPr/>
              </a:pPr>
              <a:t>15</a:t>
            </a:fld>
            <a:endParaRPr lang="en-US" dirty="0"/>
          </a:p>
        </p:txBody>
      </p:sp>
    </p:spTree>
    <p:extLst>
      <p:ext uri="{BB962C8B-B14F-4D97-AF65-F5344CB8AC3E}">
        <p14:creationId xmlns:p14="http://schemas.microsoft.com/office/powerpoint/2010/main" val="651704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01E2D73-1D94-4A1A-AA1E-C29169E0B6BD}" type="slidenum">
              <a:rPr lang="en-US" smtClean="0"/>
              <a:pPr>
                <a:defRPr/>
              </a:pPr>
              <a:t>16</a:t>
            </a:fld>
            <a:endParaRPr lang="en-US" dirty="0"/>
          </a:p>
        </p:txBody>
      </p:sp>
    </p:spTree>
    <p:extLst>
      <p:ext uri="{BB962C8B-B14F-4D97-AF65-F5344CB8AC3E}">
        <p14:creationId xmlns:p14="http://schemas.microsoft.com/office/powerpoint/2010/main" val="2291054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01E2D73-1D94-4A1A-AA1E-C29169E0B6BD}" type="slidenum">
              <a:rPr lang="en-US" smtClean="0"/>
              <a:pPr>
                <a:defRPr/>
              </a:pPr>
              <a:t>17</a:t>
            </a:fld>
            <a:endParaRPr lang="en-US" dirty="0"/>
          </a:p>
        </p:txBody>
      </p:sp>
    </p:spTree>
    <p:extLst>
      <p:ext uri="{BB962C8B-B14F-4D97-AF65-F5344CB8AC3E}">
        <p14:creationId xmlns:p14="http://schemas.microsoft.com/office/powerpoint/2010/main" val="1442033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01E2D73-1D94-4A1A-AA1E-C29169E0B6BD}" type="slidenum">
              <a:rPr lang="en-US" smtClean="0"/>
              <a:pPr>
                <a:defRPr/>
              </a:pPr>
              <a:t>18</a:t>
            </a:fld>
            <a:endParaRPr lang="en-US" dirty="0"/>
          </a:p>
        </p:txBody>
      </p:sp>
    </p:spTree>
    <p:extLst>
      <p:ext uri="{BB962C8B-B14F-4D97-AF65-F5344CB8AC3E}">
        <p14:creationId xmlns:p14="http://schemas.microsoft.com/office/powerpoint/2010/main" val="693028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200,000 CY of RAP</a:t>
            </a:r>
          </a:p>
          <a:p>
            <a:r>
              <a:rPr lang="en-US" dirty="0"/>
              <a:t>55,000 CY of soil</a:t>
            </a:r>
          </a:p>
          <a:p>
            <a:r>
              <a:rPr lang="en-US" dirty="0"/>
              <a:t>88,000 SF of MSE berm facing</a:t>
            </a:r>
          </a:p>
          <a:p>
            <a:r>
              <a:rPr lang="en-US" dirty="0"/>
              <a:t>2,000 LF of drainage pipe/secondary extension</a:t>
            </a:r>
          </a:p>
          <a:p>
            <a:r>
              <a:rPr lang="en-US" dirty="0"/>
              <a:t>Originally bid as half soil and half RAP due to weather constraints.</a:t>
            </a:r>
          </a:p>
          <a:p>
            <a:r>
              <a:rPr lang="en-US" dirty="0"/>
              <a:t>Contractor came back and proposed to build the entire project with RAP.  Increasing RAP from 106k CY to 200k CY.</a:t>
            </a:r>
          </a:p>
        </p:txBody>
      </p:sp>
      <p:sp>
        <p:nvSpPr>
          <p:cNvPr id="4" name="Slide Number Placeholder 3"/>
          <p:cNvSpPr>
            <a:spLocks noGrp="1"/>
          </p:cNvSpPr>
          <p:nvPr>
            <p:ph type="sldNum" sz="quarter" idx="5"/>
          </p:nvPr>
        </p:nvSpPr>
        <p:spPr/>
        <p:txBody>
          <a:bodyPr/>
          <a:lstStyle/>
          <a:p>
            <a:pPr>
              <a:defRPr/>
            </a:pPr>
            <a:fld id="{901E2D73-1D94-4A1A-AA1E-C29169E0B6BD}" type="slidenum">
              <a:rPr lang="en-US" smtClean="0"/>
              <a:pPr>
                <a:defRPr/>
              </a:pPr>
              <a:t>19</a:t>
            </a:fld>
            <a:endParaRPr lang="en-US" dirty="0"/>
          </a:p>
        </p:txBody>
      </p:sp>
    </p:spTree>
    <p:extLst>
      <p:ext uri="{BB962C8B-B14F-4D97-AF65-F5344CB8AC3E}">
        <p14:creationId xmlns:p14="http://schemas.microsoft.com/office/powerpoint/2010/main" val="437078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01E2D73-1D94-4A1A-AA1E-C29169E0B6BD}" type="slidenum">
              <a:rPr lang="en-US" smtClean="0"/>
              <a:pPr>
                <a:defRPr/>
              </a:pPr>
              <a:t>20</a:t>
            </a:fld>
            <a:endParaRPr lang="en-US" dirty="0"/>
          </a:p>
        </p:txBody>
      </p:sp>
    </p:spTree>
    <p:extLst>
      <p:ext uri="{BB962C8B-B14F-4D97-AF65-F5344CB8AC3E}">
        <p14:creationId xmlns:p14="http://schemas.microsoft.com/office/powerpoint/2010/main" val="2420969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01E2D73-1D94-4A1A-AA1E-C29169E0B6BD}" type="slidenum">
              <a:rPr lang="en-US" smtClean="0"/>
              <a:pPr>
                <a:defRPr/>
              </a:pPr>
              <a:t>3</a:t>
            </a:fld>
            <a:endParaRPr lang="en-US" dirty="0"/>
          </a:p>
        </p:txBody>
      </p:sp>
    </p:spTree>
    <p:extLst>
      <p:ext uri="{BB962C8B-B14F-4D97-AF65-F5344CB8AC3E}">
        <p14:creationId xmlns:p14="http://schemas.microsoft.com/office/powerpoint/2010/main" val="1669069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01E2D73-1D94-4A1A-AA1E-C29169E0B6BD}" type="slidenum">
              <a:rPr lang="en-US" smtClean="0"/>
              <a:pPr>
                <a:defRPr/>
              </a:pPr>
              <a:t>4</a:t>
            </a:fld>
            <a:endParaRPr lang="en-US" dirty="0"/>
          </a:p>
        </p:txBody>
      </p:sp>
    </p:spTree>
    <p:extLst>
      <p:ext uri="{BB962C8B-B14F-4D97-AF65-F5344CB8AC3E}">
        <p14:creationId xmlns:p14="http://schemas.microsoft.com/office/powerpoint/2010/main" val="1726135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01E2D73-1D94-4A1A-AA1E-C29169E0B6BD}" type="slidenum">
              <a:rPr lang="en-US" smtClean="0"/>
              <a:pPr>
                <a:defRPr/>
              </a:pPr>
              <a:t>5</a:t>
            </a:fld>
            <a:endParaRPr lang="en-US" dirty="0"/>
          </a:p>
        </p:txBody>
      </p:sp>
    </p:spTree>
    <p:extLst>
      <p:ext uri="{BB962C8B-B14F-4D97-AF65-F5344CB8AC3E}">
        <p14:creationId xmlns:p14="http://schemas.microsoft.com/office/powerpoint/2010/main" val="1310262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01E2D73-1D94-4A1A-AA1E-C29169E0B6BD}" type="slidenum">
              <a:rPr lang="en-US" smtClean="0"/>
              <a:pPr>
                <a:defRPr/>
              </a:pPr>
              <a:t>6</a:t>
            </a:fld>
            <a:endParaRPr lang="en-US" dirty="0"/>
          </a:p>
        </p:txBody>
      </p:sp>
    </p:spTree>
    <p:extLst>
      <p:ext uri="{BB962C8B-B14F-4D97-AF65-F5344CB8AC3E}">
        <p14:creationId xmlns:p14="http://schemas.microsoft.com/office/powerpoint/2010/main" val="3438715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01E2D73-1D94-4A1A-AA1E-C29169E0B6BD}" type="slidenum">
              <a:rPr lang="en-US" smtClean="0"/>
              <a:pPr>
                <a:defRPr/>
              </a:pPr>
              <a:t>7</a:t>
            </a:fld>
            <a:endParaRPr lang="en-US" dirty="0"/>
          </a:p>
        </p:txBody>
      </p:sp>
    </p:spTree>
    <p:extLst>
      <p:ext uri="{BB962C8B-B14F-4D97-AF65-F5344CB8AC3E}">
        <p14:creationId xmlns:p14="http://schemas.microsoft.com/office/powerpoint/2010/main" val="3094976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 is the ratio of the applied deviator stress to the deviator stress at failure as determined from triaxial compression testing.  Excessive creep strain leads to creep rupture.   No creep rupture observed when D is below 90%.   At D=70%, the strain rate starts to decrease with no further increase at about 2000 minutes, indicating a stable condition.</a:t>
            </a:r>
          </a:p>
        </p:txBody>
      </p:sp>
      <p:sp>
        <p:nvSpPr>
          <p:cNvPr id="4" name="Slide Number Placeholder 3"/>
          <p:cNvSpPr>
            <a:spLocks noGrp="1"/>
          </p:cNvSpPr>
          <p:nvPr>
            <p:ph type="sldNum" sz="quarter" idx="5"/>
          </p:nvPr>
        </p:nvSpPr>
        <p:spPr/>
        <p:txBody>
          <a:bodyPr/>
          <a:lstStyle/>
          <a:p>
            <a:pPr>
              <a:defRPr/>
            </a:pPr>
            <a:fld id="{901E2D73-1D94-4A1A-AA1E-C29169E0B6BD}" type="slidenum">
              <a:rPr lang="en-US" smtClean="0"/>
              <a:pPr>
                <a:defRPr/>
              </a:pPr>
              <a:t>8</a:t>
            </a:fld>
            <a:endParaRPr lang="en-US" dirty="0"/>
          </a:p>
        </p:txBody>
      </p:sp>
    </p:spTree>
    <p:extLst>
      <p:ext uri="{BB962C8B-B14F-4D97-AF65-F5344CB8AC3E}">
        <p14:creationId xmlns:p14="http://schemas.microsoft.com/office/powerpoint/2010/main" val="3732991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01E2D73-1D94-4A1A-AA1E-C29169E0B6BD}" type="slidenum">
              <a:rPr lang="en-US" smtClean="0"/>
              <a:pPr>
                <a:defRPr/>
              </a:pPr>
              <a:t>9</a:t>
            </a:fld>
            <a:endParaRPr lang="en-US" dirty="0"/>
          </a:p>
        </p:txBody>
      </p:sp>
    </p:spTree>
    <p:extLst>
      <p:ext uri="{BB962C8B-B14F-4D97-AF65-F5344CB8AC3E}">
        <p14:creationId xmlns:p14="http://schemas.microsoft.com/office/powerpoint/2010/main" val="176938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insulation with structural fill.  </a:t>
            </a:r>
          </a:p>
          <a:p>
            <a:r>
              <a:rPr lang="en-US" dirty="0"/>
              <a:t>Impermeable layers on top of the MSE berm.</a:t>
            </a:r>
          </a:p>
          <a:p>
            <a:endParaRPr lang="en-US" dirty="0"/>
          </a:p>
        </p:txBody>
      </p:sp>
      <p:sp>
        <p:nvSpPr>
          <p:cNvPr id="4" name="Slide Number Placeholder 3"/>
          <p:cNvSpPr>
            <a:spLocks noGrp="1"/>
          </p:cNvSpPr>
          <p:nvPr>
            <p:ph type="sldNum" sz="quarter" idx="5"/>
          </p:nvPr>
        </p:nvSpPr>
        <p:spPr/>
        <p:txBody>
          <a:bodyPr/>
          <a:lstStyle/>
          <a:p>
            <a:pPr>
              <a:defRPr/>
            </a:pPr>
            <a:fld id="{901E2D73-1D94-4A1A-AA1E-C29169E0B6BD}" type="slidenum">
              <a:rPr lang="en-US" smtClean="0"/>
              <a:pPr>
                <a:defRPr/>
              </a:pPr>
              <a:t>10</a:t>
            </a:fld>
            <a:endParaRPr lang="en-US" dirty="0"/>
          </a:p>
        </p:txBody>
      </p:sp>
    </p:spTree>
    <p:extLst>
      <p:ext uri="{BB962C8B-B14F-4D97-AF65-F5344CB8AC3E}">
        <p14:creationId xmlns:p14="http://schemas.microsoft.com/office/powerpoint/2010/main" val="2084814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7317" indent="0" algn="ctr">
              <a:buNone/>
              <a:defRPr>
                <a:solidFill>
                  <a:schemeClr val="tx1">
                    <a:tint val="75000"/>
                  </a:schemeClr>
                </a:solidFill>
              </a:defRPr>
            </a:lvl2pPr>
            <a:lvl3pPr marL="694634" indent="0" algn="ctr">
              <a:buNone/>
              <a:defRPr>
                <a:solidFill>
                  <a:schemeClr val="tx1">
                    <a:tint val="75000"/>
                  </a:schemeClr>
                </a:solidFill>
              </a:defRPr>
            </a:lvl3pPr>
            <a:lvl4pPr marL="1041952" indent="0" algn="ctr">
              <a:buNone/>
              <a:defRPr>
                <a:solidFill>
                  <a:schemeClr val="tx1">
                    <a:tint val="75000"/>
                  </a:schemeClr>
                </a:solidFill>
              </a:defRPr>
            </a:lvl4pPr>
            <a:lvl5pPr marL="1389269" indent="0" algn="ctr">
              <a:buNone/>
              <a:defRPr>
                <a:solidFill>
                  <a:schemeClr val="tx1">
                    <a:tint val="75000"/>
                  </a:schemeClr>
                </a:solidFill>
              </a:defRPr>
            </a:lvl5pPr>
            <a:lvl6pPr marL="1736586" indent="0" algn="ctr">
              <a:buNone/>
              <a:defRPr>
                <a:solidFill>
                  <a:schemeClr val="tx1">
                    <a:tint val="75000"/>
                  </a:schemeClr>
                </a:solidFill>
              </a:defRPr>
            </a:lvl6pPr>
            <a:lvl7pPr marL="2083903" indent="0" algn="ctr">
              <a:buNone/>
              <a:defRPr>
                <a:solidFill>
                  <a:schemeClr val="tx1">
                    <a:tint val="75000"/>
                  </a:schemeClr>
                </a:solidFill>
              </a:defRPr>
            </a:lvl7pPr>
            <a:lvl8pPr marL="2431221" indent="0" algn="ctr">
              <a:buNone/>
              <a:defRPr>
                <a:solidFill>
                  <a:schemeClr val="tx1">
                    <a:tint val="75000"/>
                  </a:schemeClr>
                </a:solidFill>
              </a:defRPr>
            </a:lvl8pPr>
            <a:lvl9pPr marL="277853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B801525-B86F-47E4-A7C1-B679372617AC}" type="datetimeFigureOut">
              <a:rPr lang="en-US" smtClean="0"/>
              <a:t>5/5/2022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CC5DEA-3DF0-4BF2-A79C-F8E31F430D42}" type="slidenum">
              <a:rPr lang="en-US" smtClean="0"/>
              <a:t>‹#›</a:t>
            </a:fld>
            <a:endParaRPr lang="en-US" dirty="0"/>
          </a:p>
        </p:txBody>
      </p:sp>
    </p:spTree>
    <p:extLst>
      <p:ext uri="{BB962C8B-B14F-4D97-AF65-F5344CB8AC3E}">
        <p14:creationId xmlns:p14="http://schemas.microsoft.com/office/powerpoint/2010/main" val="3935781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801525-B86F-47E4-A7C1-B679372617AC}" type="datetimeFigureOut">
              <a:rPr lang="en-US" smtClean="0"/>
              <a:t>5/5/2022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CC5DEA-3DF0-4BF2-A79C-F8E31F430D42}" type="slidenum">
              <a:rPr lang="en-US" smtClean="0"/>
              <a:t>‹#›</a:t>
            </a:fld>
            <a:endParaRPr lang="en-US" dirty="0"/>
          </a:p>
        </p:txBody>
      </p:sp>
    </p:spTree>
    <p:extLst>
      <p:ext uri="{BB962C8B-B14F-4D97-AF65-F5344CB8AC3E}">
        <p14:creationId xmlns:p14="http://schemas.microsoft.com/office/powerpoint/2010/main" val="4266917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713"/>
            <a:ext cx="1543051"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1" y="366713"/>
            <a:ext cx="4476751"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801525-B86F-47E4-A7C1-B679372617AC}" type="datetimeFigureOut">
              <a:rPr lang="en-US" smtClean="0"/>
              <a:t>5/5/2022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CC5DEA-3DF0-4BF2-A79C-F8E31F430D42}" type="slidenum">
              <a:rPr lang="en-US" smtClean="0"/>
              <a:t>‹#›</a:t>
            </a:fld>
            <a:endParaRPr lang="en-US" dirty="0"/>
          </a:p>
        </p:txBody>
      </p:sp>
    </p:spTree>
    <p:extLst>
      <p:ext uri="{BB962C8B-B14F-4D97-AF65-F5344CB8AC3E}">
        <p14:creationId xmlns:p14="http://schemas.microsoft.com/office/powerpoint/2010/main" val="3392535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atin typeface="Goudy Old Style" panose="02020502050305020303" pitchFamily="18"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4206240"/>
          </a:xfrm>
          <a:prstGeom prst="rect">
            <a:avLst/>
          </a:prstGeom>
        </p:spPr>
      </p:pic>
    </p:spTree>
    <p:extLst>
      <p:ext uri="{BB962C8B-B14F-4D97-AF65-F5344CB8AC3E}">
        <p14:creationId xmlns:p14="http://schemas.microsoft.com/office/powerpoint/2010/main" val="279868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ook Antiqua" panose="0204060205030503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Book Antiqua" panose="02040602050305030304" pitchFamily="18" charset="0"/>
              </a:defRPr>
            </a:lvl1pPr>
            <a:lvl2pPr>
              <a:defRPr>
                <a:latin typeface="Book Antiqua" panose="02040602050305030304" pitchFamily="18" charset="0"/>
              </a:defRPr>
            </a:lvl2pPr>
            <a:lvl3pPr>
              <a:defRPr>
                <a:latin typeface="Book Antiqua" panose="02040602050305030304" pitchFamily="18" charset="0"/>
              </a:defRPr>
            </a:lvl3pPr>
            <a:lvl4pPr>
              <a:defRPr>
                <a:latin typeface="Book Antiqua" panose="02040602050305030304" pitchFamily="18" charset="0"/>
              </a:defRPr>
            </a:lvl4pPr>
            <a:lvl5pPr>
              <a:defRPr>
                <a:latin typeface="Book Antiqua" panose="020406020503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2917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2895600" y="6492875"/>
            <a:ext cx="3829050" cy="365125"/>
          </a:xfrm>
          <a:prstGeom prst="rect">
            <a:avLst/>
          </a:prstGeom>
        </p:spPr>
        <p:txBody>
          <a:bodyPr/>
          <a:lstStyle/>
          <a:p>
            <a:r>
              <a:rPr lang="en-US" b="1" dirty="0"/>
              <a:t>ARM Group Inc.  </a:t>
            </a:r>
          </a:p>
          <a:p>
            <a:r>
              <a:rPr lang="en-US" b="1" dirty="0"/>
              <a:t>Providing Engineering &amp; Consulting Services for Energy, Infrastructure, &amp; Environmental Projects</a:t>
            </a:r>
          </a:p>
        </p:txBody>
      </p:sp>
    </p:spTree>
    <p:extLst>
      <p:ext uri="{BB962C8B-B14F-4D97-AF65-F5344CB8AC3E}">
        <p14:creationId xmlns:p14="http://schemas.microsoft.com/office/powerpoint/2010/main" val="14059454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2895600" y="6492875"/>
            <a:ext cx="3829050" cy="365125"/>
          </a:xfrm>
          <a:prstGeom prst="rect">
            <a:avLst/>
          </a:prstGeom>
        </p:spPr>
        <p:txBody>
          <a:bodyPr/>
          <a:lstStyle/>
          <a:p>
            <a:r>
              <a:rPr lang="en-US" b="1" dirty="0"/>
              <a:t>ARM Group Inc.  </a:t>
            </a:r>
          </a:p>
          <a:p>
            <a:r>
              <a:rPr lang="en-US" b="1" dirty="0"/>
              <a:t>Providing Engineering &amp; Consulting Services for Energy, Infrastructure, &amp; Environmental Projects</a:t>
            </a: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pPr>
              <a:defRPr/>
            </a:pPr>
            <a:fld id="{E6A4A1B7-944C-46F8-BE7C-1705A5ED6ADE}" type="slidenum">
              <a:rPr lang="en-US" smtClean="0"/>
              <a:pPr>
                <a:defRPr/>
              </a:pPr>
              <a:t>‹#›</a:t>
            </a:fld>
            <a:endParaRPr lang="en-US" dirty="0"/>
          </a:p>
        </p:txBody>
      </p:sp>
    </p:spTree>
    <p:extLst>
      <p:ext uri="{BB962C8B-B14F-4D97-AF65-F5344CB8AC3E}">
        <p14:creationId xmlns:p14="http://schemas.microsoft.com/office/powerpoint/2010/main" val="1329376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3"/>
          <p:cNvSpPr txBox="1">
            <a:spLocks/>
          </p:cNvSpPr>
          <p:nvPr userDrawn="1"/>
        </p:nvSpPr>
        <p:spPr>
          <a:xfrm>
            <a:off x="6457950" y="6356351"/>
            <a:ext cx="20574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endParaRPr lang="en-US" dirty="0"/>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1"/>
            <a:ext cx="7922103" cy="1407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xmlns="" id="{DF619B10-28B5-4F17-B842-8E5BF5AF8FE6}"/>
              </a:ext>
            </a:extLst>
          </p:cNvPr>
          <p:cNvSpPr/>
          <p:nvPr userDrawn="1"/>
        </p:nvSpPr>
        <p:spPr>
          <a:xfrm>
            <a:off x="3657600" y="6356351"/>
            <a:ext cx="1905000" cy="5016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Tree>
    <p:extLst>
      <p:ext uri="{BB962C8B-B14F-4D97-AF65-F5344CB8AC3E}">
        <p14:creationId xmlns:p14="http://schemas.microsoft.com/office/powerpoint/2010/main" val="940560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1"/>
            <a:ext cx="7922103" cy="1407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0818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57950" y="6356351"/>
            <a:ext cx="2057400" cy="365125"/>
          </a:xfrm>
          <a:prstGeom prst="rect">
            <a:avLst/>
          </a:prstGeom>
        </p:spPr>
        <p:txBody>
          <a:bodyPr/>
          <a:lstStyle/>
          <a:p>
            <a:pPr>
              <a:defRPr/>
            </a:pPr>
            <a:fld id="{9B832D07-4F91-4F56-B76D-80ADB531C705}" type="slidenum">
              <a:rPr lang="en-US" smtClean="0"/>
              <a:pPr>
                <a:defRPr/>
              </a:pPr>
              <a:t>‹#›</a:t>
            </a:fld>
            <a:endParaRPr lang="en-US" dirty="0"/>
          </a:p>
        </p:txBody>
      </p:sp>
    </p:spTree>
    <p:extLst>
      <p:ext uri="{BB962C8B-B14F-4D97-AF65-F5344CB8AC3E}">
        <p14:creationId xmlns:p14="http://schemas.microsoft.com/office/powerpoint/2010/main" val="1471080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57950" y="6356351"/>
            <a:ext cx="2057400" cy="365125"/>
          </a:xfrm>
          <a:prstGeom prst="rect">
            <a:avLst/>
          </a:prstGeom>
        </p:spPr>
        <p:txBody>
          <a:bodyPr/>
          <a:lstStyle/>
          <a:p>
            <a:pPr>
              <a:defRPr/>
            </a:pPr>
            <a:fld id="{9B832D07-4F91-4F56-B76D-80ADB531C705}" type="slidenum">
              <a:rPr lang="en-US" smtClean="0"/>
              <a:pPr>
                <a:defRPr/>
              </a:pPr>
              <a:t>‹#›</a:t>
            </a:fld>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7922103" cy="1407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740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801525-B86F-47E4-A7C1-B679372617AC}" type="datetimeFigureOut">
              <a:rPr lang="en-US" smtClean="0"/>
              <a:t>5/5/2022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CC5DEA-3DF0-4BF2-A79C-F8E31F430D42}" type="slidenum">
              <a:rPr lang="en-US" smtClean="0"/>
              <a:t>‹#›</a:t>
            </a:fld>
            <a:endParaRPr lang="en-US" dirty="0"/>
          </a:p>
        </p:txBody>
      </p:sp>
    </p:spTree>
    <p:extLst>
      <p:ext uri="{BB962C8B-B14F-4D97-AF65-F5344CB8AC3E}">
        <p14:creationId xmlns:p14="http://schemas.microsoft.com/office/powerpoint/2010/main" val="18676449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2895600" y="6492875"/>
            <a:ext cx="3829050" cy="365125"/>
          </a:xfrm>
          <a:prstGeom prst="rect">
            <a:avLst/>
          </a:prstGeom>
        </p:spPr>
        <p:txBody>
          <a:bodyPr/>
          <a:lstStyle/>
          <a:p>
            <a:r>
              <a:rPr lang="en-US" b="1" dirty="0"/>
              <a:t>ARM Group Inc.  </a:t>
            </a:r>
          </a:p>
          <a:p>
            <a:r>
              <a:rPr lang="en-US" b="1" dirty="0"/>
              <a:t>Providing Engineering &amp; Consulting Services for Energy, Infrastructure, &amp; Environmental Projects</a:t>
            </a: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pPr>
              <a:defRPr/>
            </a:pPr>
            <a:fld id="{41C2EA5D-27BC-4D0A-BCE6-1674847973D6}" type="slidenum">
              <a:rPr lang="en-US" smtClean="0"/>
              <a:pPr>
                <a:defRPr/>
              </a:pPr>
              <a:t>‹#›</a:t>
            </a:fld>
            <a:endParaRPr lang="en-US" dirty="0"/>
          </a:p>
        </p:txBody>
      </p:sp>
      <p:sp>
        <p:nvSpPr>
          <p:cNvPr id="11" name="Slide Number Placeholder 3"/>
          <p:cNvSpPr txBox="1">
            <a:spLocks/>
          </p:cNvSpPr>
          <p:nvPr userDrawn="1"/>
        </p:nvSpPr>
        <p:spPr>
          <a:xfrm>
            <a:off x="6457950" y="6356351"/>
            <a:ext cx="20574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fld id="{9B832D07-4F91-4F56-B76D-80ADB531C705}" type="slidenum">
              <a:rPr lang="en-US" smtClean="0"/>
              <a:pPr>
                <a:defRPr/>
              </a:pPr>
              <a:t>‹#›</a:t>
            </a:fld>
            <a:endParaRPr lang="en-US" dirty="0"/>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1"/>
            <a:ext cx="7922103" cy="1407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4919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2895600" y="6492875"/>
            <a:ext cx="3829050" cy="365125"/>
          </a:xfrm>
          <a:prstGeom prst="rect">
            <a:avLst/>
          </a:prstGeom>
        </p:spPr>
        <p:txBody>
          <a:bodyPr/>
          <a:lstStyle/>
          <a:p>
            <a:r>
              <a:rPr lang="en-US" b="1" dirty="0"/>
              <a:t>ARM Group Inc.  </a:t>
            </a:r>
          </a:p>
          <a:p>
            <a:r>
              <a:rPr lang="en-US" b="1" dirty="0"/>
              <a:t>Providing Engineering &amp; Consulting Services for Energy, Infrastructure, &amp; Environmental Projects</a:t>
            </a: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pPr>
              <a:defRPr/>
            </a:pPr>
            <a:fld id="{53F196D3-3380-46BC-B0F1-4743A803742D}" type="slidenum">
              <a:rPr lang="en-US" smtClean="0"/>
              <a:pPr>
                <a:defRPr/>
              </a:pPr>
              <a:t>‹#›</a:t>
            </a:fld>
            <a:endParaRPr lang="en-US" dirty="0"/>
          </a:p>
        </p:txBody>
      </p:sp>
      <p:sp>
        <p:nvSpPr>
          <p:cNvPr id="11" name="Slide Number Placeholder 3"/>
          <p:cNvSpPr txBox="1">
            <a:spLocks/>
          </p:cNvSpPr>
          <p:nvPr userDrawn="1"/>
        </p:nvSpPr>
        <p:spPr>
          <a:xfrm>
            <a:off x="6457950" y="6356351"/>
            <a:ext cx="20574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fld id="{9B832D07-4F91-4F56-B76D-80ADB531C705}" type="slidenum">
              <a:rPr lang="en-US" smtClean="0"/>
              <a:pPr>
                <a:defRPr/>
              </a:pPr>
              <a:t>‹#›</a:t>
            </a:fld>
            <a:endParaRPr lang="en-US" dirty="0"/>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1"/>
            <a:ext cx="7922103" cy="1407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24470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2895600" y="6492875"/>
            <a:ext cx="3829050" cy="365125"/>
          </a:xfrm>
          <a:prstGeom prst="rect">
            <a:avLst/>
          </a:prstGeom>
        </p:spPr>
        <p:txBody>
          <a:bodyPr/>
          <a:lstStyle/>
          <a:p>
            <a:r>
              <a:rPr lang="en-US" b="1" dirty="0"/>
              <a:t>ARM Group Inc.  </a:t>
            </a:r>
          </a:p>
          <a:p>
            <a:r>
              <a:rPr lang="en-US" b="1" dirty="0"/>
              <a:t>Providing Engineering &amp; Consulting Services for Energy, Infrastructure, &amp; Environmental Projects</a:t>
            </a: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a:defRPr/>
            </a:pPr>
            <a:fld id="{8AAEBEC9-94EB-4777-9622-1D718E71F5DE}" type="slidenum">
              <a:rPr lang="en-US" smtClean="0"/>
              <a:pPr>
                <a:defRPr/>
              </a:pPr>
              <a:t>‹#›</a:t>
            </a:fld>
            <a:endParaRPr lang="en-US" dirty="0"/>
          </a:p>
        </p:txBody>
      </p:sp>
      <p:sp>
        <p:nvSpPr>
          <p:cNvPr id="8" name="Slide Number Placeholder 3"/>
          <p:cNvSpPr txBox="1">
            <a:spLocks/>
          </p:cNvSpPr>
          <p:nvPr userDrawn="1"/>
        </p:nvSpPr>
        <p:spPr>
          <a:xfrm>
            <a:off x="6457950" y="6356351"/>
            <a:ext cx="20574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fld id="{9B832D07-4F91-4F56-B76D-80ADB531C705}" type="slidenum">
              <a:rPr lang="en-US" smtClean="0"/>
              <a:pPr>
                <a:defRPr/>
              </a:pPr>
              <a:t>‹#›</a:t>
            </a:fld>
            <a:endParaRPr lang="en-US" dirty="0"/>
          </a:p>
        </p:txBody>
      </p:sp>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1"/>
            <a:ext cx="7922103" cy="1407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t="41888"/>
          <a:stretch/>
        </p:blipFill>
        <p:spPr>
          <a:xfrm>
            <a:off x="-9897" y="2362200"/>
            <a:ext cx="9144000" cy="3985328"/>
          </a:xfrm>
          <a:prstGeom prst="rect">
            <a:avLst/>
          </a:prstGeom>
        </p:spPr>
      </p:pic>
    </p:spTree>
    <p:extLst>
      <p:ext uri="{BB962C8B-B14F-4D97-AF65-F5344CB8AC3E}">
        <p14:creationId xmlns:p14="http://schemas.microsoft.com/office/powerpoint/2010/main" val="28789492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2895600" y="6492875"/>
            <a:ext cx="3829050" cy="365125"/>
          </a:xfrm>
          <a:prstGeom prst="rect">
            <a:avLst/>
          </a:prstGeom>
        </p:spPr>
        <p:txBody>
          <a:bodyPr/>
          <a:lstStyle/>
          <a:p>
            <a:r>
              <a:rPr lang="en-US" b="1" dirty="0"/>
              <a:t>ARM Group Inc.  </a:t>
            </a:r>
          </a:p>
          <a:p>
            <a:r>
              <a:rPr lang="en-US" b="1" dirty="0"/>
              <a:t>Providing Engineering &amp; Consulting Services for Energy, Infrastructure, &amp; Environmental Projects</a:t>
            </a: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a:defRPr/>
            </a:pPr>
            <a:fld id="{02D15DDA-29C3-4483-B71D-ACE67BE7503D}" type="slidenum">
              <a:rPr lang="en-US" smtClean="0"/>
              <a:pPr>
                <a:defRPr/>
              </a:pPr>
              <a:t>‹#›</a:t>
            </a:fld>
            <a:endParaRPr lang="en-US" dirty="0"/>
          </a:p>
        </p:txBody>
      </p:sp>
      <p:sp>
        <p:nvSpPr>
          <p:cNvPr id="8" name="Slide Number Placeholder 3"/>
          <p:cNvSpPr txBox="1">
            <a:spLocks/>
          </p:cNvSpPr>
          <p:nvPr userDrawn="1"/>
        </p:nvSpPr>
        <p:spPr>
          <a:xfrm>
            <a:off x="6457950" y="6356351"/>
            <a:ext cx="20574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fld id="{9B832D07-4F91-4F56-B76D-80ADB531C705}" type="slidenum">
              <a:rPr lang="en-US" smtClean="0"/>
              <a:pPr>
                <a:defRPr/>
              </a:pPr>
              <a:t>‹#›</a:t>
            </a:fld>
            <a:endParaRPr lang="en-US" dirty="0"/>
          </a:p>
        </p:txBody>
      </p:sp>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1"/>
            <a:ext cx="7922103" cy="1407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71049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8"/>
          <p:cNvSpPr>
            <a:spLocks noGrp="1"/>
          </p:cNvSpPr>
          <p:nvPr>
            <p:ph type="sldNum" sz="quarter" idx="11"/>
          </p:nvPr>
        </p:nvSpPr>
        <p:spPr>
          <a:xfrm>
            <a:off x="7543800" y="6356350"/>
            <a:ext cx="1143000" cy="365125"/>
          </a:xfrm>
          <a:prstGeom prst="rect">
            <a:avLst/>
          </a:prstGeom>
        </p:spPr>
        <p:txBody>
          <a:bodyPr/>
          <a:lstStyle>
            <a:lvl1pPr algn="r" fontAlgn="auto">
              <a:spcBef>
                <a:spcPts val="0"/>
              </a:spcBef>
              <a:spcAft>
                <a:spcPts val="0"/>
              </a:spcAft>
              <a:defRPr>
                <a:latin typeface="+mn-lt"/>
              </a:defRPr>
            </a:lvl1pPr>
          </a:lstStyle>
          <a:p>
            <a:pPr>
              <a:defRPr/>
            </a:pPr>
            <a:fld id="{E28D2EF7-B059-4B5D-8D39-1356DF5ED20D}" type="slidenum">
              <a:rPr lang="en-US"/>
              <a:pPr>
                <a:defRPr/>
              </a:pPr>
              <a:t>‹#›</a:t>
            </a:fld>
            <a:endParaRPr lang="en-US" dirty="0"/>
          </a:p>
        </p:txBody>
      </p:sp>
      <p:sp>
        <p:nvSpPr>
          <p:cNvPr id="9" name="Title 8"/>
          <p:cNvSpPr>
            <a:spLocks noGrp="1"/>
          </p:cNvSpPr>
          <p:nvPr>
            <p:ph type="title"/>
          </p:nvPr>
        </p:nvSpPr>
        <p:spPr/>
        <p:txBody>
          <a:bodyPr/>
          <a:lstStyle/>
          <a:p>
            <a:r>
              <a:rPr lang="en-US"/>
              <a:t>Click to edit Master title style</a:t>
            </a:r>
          </a:p>
        </p:txBody>
      </p:sp>
      <p:sp>
        <p:nvSpPr>
          <p:cNvPr id="10" name="Footer Placeholder 7"/>
          <p:cNvSpPr>
            <a:spLocks noGrp="1"/>
          </p:cNvSpPr>
          <p:nvPr>
            <p:ph type="ftr" sz="quarter" idx="12"/>
          </p:nvPr>
        </p:nvSpPr>
        <p:spPr bwMode="auto">
          <a:xfrm>
            <a:off x="1028700" y="6248400"/>
            <a:ext cx="7086600" cy="457200"/>
          </a:xfrm>
          <a:prstGeom prst="rect">
            <a:avLst/>
          </a:prstGeom>
          <a:noFill/>
          <a:ln>
            <a:miter lim="800000"/>
            <a:headEnd/>
            <a:tailEnd/>
          </a:ln>
        </p:spPr>
        <p:txBody>
          <a:bodyPr wrap="square" numCol="1" anchorCtr="0" compatLnSpc="1">
            <a:prstTxWarp prst="textNoShape">
              <a:avLst/>
            </a:prstTxWarp>
          </a:bodyPr>
          <a:lstStyle>
            <a:lvl1pPr algn="ctr">
              <a:defRPr sz="1100" i="1">
                <a:solidFill>
                  <a:srgbClr val="2A4591"/>
                </a:solidFill>
                <a:latin typeface="Arial" panose="020B0604020202020204" pitchFamily="34" charset="0"/>
                <a:cs typeface="Arial" panose="020B0604020202020204" pitchFamily="34" charset="0"/>
              </a:defRPr>
            </a:lvl1pPr>
          </a:lstStyle>
          <a:p>
            <a:r>
              <a:rPr lang="en-US" b="1" dirty="0"/>
              <a:t>ARM Group Inc.  </a:t>
            </a:r>
          </a:p>
          <a:p>
            <a:r>
              <a:rPr lang="en-US" b="1" dirty="0"/>
              <a:t>Providing Engineering &amp; Consulting Services for Energy, Infrastructure, &amp; Environmental Projects</a:t>
            </a:r>
          </a:p>
        </p:txBody>
      </p:sp>
      <p:sp>
        <p:nvSpPr>
          <p:cNvPr id="12" name="Slide Number Placeholder 3"/>
          <p:cNvSpPr txBox="1">
            <a:spLocks/>
          </p:cNvSpPr>
          <p:nvPr userDrawn="1"/>
        </p:nvSpPr>
        <p:spPr>
          <a:xfrm>
            <a:off x="6457950" y="6356351"/>
            <a:ext cx="20574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fld id="{9B832D07-4F91-4F56-B76D-80ADB531C705}" type="slidenum">
              <a:rPr lang="en-US" smtClean="0"/>
              <a:pPr>
                <a:defRPr/>
              </a:pPr>
              <a:t>‹#›</a:t>
            </a:fld>
            <a:endParaRPr lang="en-US" dirty="0"/>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1"/>
            <a:ext cx="7922103" cy="1407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t="41888"/>
          <a:stretch/>
        </p:blipFill>
        <p:spPr>
          <a:xfrm>
            <a:off x="-9897" y="2362200"/>
            <a:ext cx="9144000" cy="3985328"/>
          </a:xfrm>
          <a:prstGeom prst="rect">
            <a:avLst/>
          </a:prstGeom>
        </p:spPr>
      </p:pic>
    </p:spTree>
    <p:extLst>
      <p:ext uri="{BB962C8B-B14F-4D97-AF65-F5344CB8AC3E}">
        <p14:creationId xmlns:p14="http://schemas.microsoft.com/office/powerpoint/2010/main" val="4003876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3068"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1500">
                <a:solidFill>
                  <a:schemeClr val="tx1">
                    <a:tint val="75000"/>
                  </a:schemeClr>
                </a:solidFill>
              </a:defRPr>
            </a:lvl1pPr>
            <a:lvl2pPr marL="347317" indent="0">
              <a:buNone/>
              <a:defRPr sz="1364">
                <a:solidFill>
                  <a:schemeClr val="tx1">
                    <a:tint val="75000"/>
                  </a:schemeClr>
                </a:solidFill>
              </a:defRPr>
            </a:lvl2pPr>
            <a:lvl3pPr marL="694634" indent="0">
              <a:buNone/>
              <a:defRPr sz="1227">
                <a:solidFill>
                  <a:schemeClr val="tx1">
                    <a:tint val="75000"/>
                  </a:schemeClr>
                </a:solidFill>
              </a:defRPr>
            </a:lvl3pPr>
            <a:lvl4pPr marL="1041952" indent="0">
              <a:buNone/>
              <a:defRPr sz="1091">
                <a:solidFill>
                  <a:schemeClr val="tx1">
                    <a:tint val="75000"/>
                  </a:schemeClr>
                </a:solidFill>
              </a:defRPr>
            </a:lvl4pPr>
            <a:lvl5pPr marL="1389269" indent="0">
              <a:buNone/>
              <a:defRPr sz="1091">
                <a:solidFill>
                  <a:schemeClr val="tx1">
                    <a:tint val="75000"/>
                  </a:schemeClr>
                </a:solidFill>
              </a:defRPr>
            </a:lvl5pPr>
            <a:lvl6pPr marL="1736586" indent="0">
              <a:buNone/>
              <a:defRPr sz="1091">
                <a:solidFill>
                  <a:schemeClr val="tx1">
                    <a:tint val="75000"/>
                  </a:schemeClr>
                </a:solidFill>
              </a:defRPr>
            </a:lvl6pPr>
            <a:lvl7pPr marL="2083903" indent="0">
              <a:buNone/>
              <a:defRPr sz="1091">
                <a:solidFill>
                  <a:schemeClr val="tx1">
                    <a:tint val="75000"/>
                  </a:schemeClr>
                </a:solidFill>
              </a:defRPr>
            </a:lvl7pPr>
            <a:lvl8pPr marL="2431221" indent="0">
              <a:buNone/>
              <a:defRPr sz="1091">
                <a:solidFill>
                  <a:schemeClr val="tx1">
                    <a:tint val="75000"/>
                  </a:schemeClr>
                </a:solidFill>
              </a:defRPr>
            </a:lvl8pPr>
            <a:lvl9pPr marL="2778538" indent="0">
              <a:buNone/>
              <a:defRPr sz="109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801525-B86F-47E4-A7C1-B679372617AC}" type="datetimeFigureOut">
              <a:rPr lang="en-US" smtClean="0"/>
              <a:t>5/5/2022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CC5DEA-3DF0-4BF2-A79C-F8E31F430D42}" type="slidenum">
              <a:rPr lang="en-US" smtClean="0"/>
              <a:t>‹#›</a:t>
            </a:fld>
            <a:endParaRPr lang="en-US" dirty="0"/>
          </a:p>
        </p:txBody>
      </p:sp>
    </p:spTree>
    <p:extLst>
      <p:ext uri="{BB962C8B-B14F-4D97-AF65-F5344CB8AC3E}">
        <p14:creationId xmlns:p14="http://schemas.microsoft.com/office/powerpoint/2010/main" val="421462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2" y="2133601"/>
            <a:ext cx="3009900" cy="6034088"/>
          </a:xfrm>
        </p:spPr>
        <p:txBody>
          <a:bodyPr/>
          <a:lstStyle>
            <a:lvl1pPr>
              <a:defRPr sz="2114"/>
            </a:lvl1pPr>
            <a:lvl2pPr>
              <a:defRPr sz="1841"/>
            </a:lvl2pPr>
            <a:lvl3pPr>
              <a:defRPr sz="1500"/>
            </a:lvl3pPr>
            <a:lvl4pPr>
              <a:defRPr sz="1364"/>
            </a:lvl4pPr>
            <a:lvl5pPr>
              <a:defRPr sz="1364"/>
            </a:lvl5pPr>
            <a:lvl6pPr>
              <a:defRPr sz="1364"/>
            </a:lvl6pPr>
            <a:lvl7pPr>
              <a:defRPr sz="1364"/>
            </a:lvl7pPr>
            <a:lvl8pPr>
              <a:defRPr sz="1364"/>
            </a:lvl8pPr>
            <a:lvl9pPr>
              <a:defRPr sz="13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05202" y="2133601"/>
            <a:ext cx="3009900" cy="6034088"/>
          </a:xfrm>
        </p:spPr>
        <p:txBody>
          <a:bodyPr/>
          <a:lstStyle>
            <a:lvl1pPr>
              <a:defRPr sz="2114"/>
            </a:lvl1pPr>
            <a:lvl2pPr>
              <a:defRPr sz="1841"/>
            </a:lvl2pPr>
            <a:lvl3pPr>
              <a:defRPr sz="1500"/>
            </a:lvl3pPr>
            <a:lvl4pPr>
              <a:defRPr sz="1364"/>
            </a:lvl4pPr>
            <a:lvl5pPr>
              <a:defRPr sz="1364"/>
            </a:lvl5pPr>
            <a:lvl6pPr>
              <a:defRPr sz="1364"/>
            </a:lvl6pPr>
            <a:lvl7pPr>
              <a:defRPr sz="1364"/>
            </a:lvl7pPr>
            <a:lvl8pPr>
              <a:defRPr sz="1364"/>
            </a:lvl8pPr>
            <a:lvl9pPr>
              <a:defRPr sz="13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801525-B86F-47E4-A7C1-B679372617AC}" type="datetimeFigureOut">
              <a:rPr lang="en-US" smtClean="0"/>
              <a:t>5/5/2022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6CC5DEA-3DF0-4BF2-A79C-F8E31F430D42}" type="slidenum">
              <a:rPr lang="en-US" smtClean="0"/>
              <a:t>‹#›</a:t>
            </a:fld>
            <a:endParaRPr lang="en-US" dirty="0"/>
          </a:p>
        </p:txBody>
      </p:sp>
    </p:spTree>
    <p:extLst>
      <p:ext uri="{BB962C8B-B14F-4D97-AF65-F5344CB8AC3E}">
        <p14:creationId xmlns:p14="http://schemas.microsoft.com/office/powerpoint/2010/main" val="1119673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41" b="1"/>
            </a:lvl1pPr>
            <a:lvl2pPr marL="347317" indent="0">
              <a:buNone/>
              <a:defRPr sz="1500" b="1"/>
            </a:lvl2pPr>
            <a:lvl3pPr marL="694634" indent="0">
              <a:buNone/>
              <a:defRPr sz="1364" b="1"/>
            </a:lvl3pPr>
            <a:lvl4pPr marL="1041952" indent="0">
              <a:buNone/>
              <a:defRPr sz="1227" b="1"/>
            </a:lvl4pPr>
            <a:lvl5pPr marL="1389269" indent="0">
              <a:buNone/>
              <a:defRPr sz="1227" b="1"/>
            </a:lvl5pPr>
            <a:lvl6pPr marL="1736586" indent="0">
              <a:buNone/>
              <a:defRPr sz="1227" b="1"/>
            </a:lvl6pPr>
            <a:lvl7pPr marL="2083903" indent="0">
              <a:buNone/>
              <a:defRPr sz="1227" b="1"/>
            </a:lvl7pPr>
            <a:lvl8pPr marL="2431221" indent="0">
              <a:buNone/>
              <a:defRPr sz="1227" b="1"/>
            </a:lvl8pPr>
            <a:lvl9pPr marL="2778538" indent="0">
              <a:buNone/>
              <a:defRPr sz="1227"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41"/>
            </a:lvl1pPr>
            <a:lvl2pPr>
              <a:defRPr sz="1500"/>
            </a:lvl2pPr>
            <a:lvl3pPr>
              <a:defRPr sz="1364"/>
            </a:lvl3pPr>
            <a:lvl4pPr>
              <a:defRPr sz="1227"/>
            </a:lvl4pPr>
            <a:lvl5pPr>
              <a:defRPr sz="1227"/>
            </a:lvl5pPr>
            <a:lvl6pPr>
              <a:defRPr sz="1227"/>
            </a:lvl6pPr>
            <a:lvl7pPr>
              <a:defRPr sz="1227"/>
            </a:lvl7pPr>
            <a:lvl8pPr>
              <a:defRPr sz="1227"/>
            </a:lvl8pPr>
            <a:lvl9pPr>
              <a:defRPr sz="122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4" cy="639762"/>
          </a:xfrm>
        </p:spPr>
        <p:txBody>
          <a:bodyPr anchor="b"/>
          <a:lstStyle>
            <a:lvl1pPr marL="0" indent="0">
              <a:buNone/>
              <a:defRPr sz="1841" b="1"/>
            </a:lvl1pPr>
            <a:lvl2pPr marL="347317" indent="0">
              <a:buNone/>
              <a:defRPr sz="1500" b="1"/>
            </a:lvl2pPr>
            <a:lvl3pPr marL="694634" indent="0">
              <a:buNone/>
              <a:defRPr sz="1364" b="1"/>
            </a:lvl3pPr>
            <a:lvl4pPr marL="1041952" indent="0">
              <a:buNone/>
              <a:defRPr sz="1227" b="1"/>
            </a:lvl4pPr>
            <a:lvl5pPr marL="1389269" indent="0">
              <a:buNone/>
              <a:defRPr sz="1227" b="1"/>
            </a:lvl5pPr>
            <a:lvl6pPr marL="1736586" indent="0">
              <a:buNone/>
              <a:defRPr sz="1227" b="1"/>
            </a:lvl6pPr>
            <a:lvl7pPr marL="2083903" indent="0">
              <a:buNone/>
              <a:defRPr sz="1227" b="1"/>
            </a:lvl7pPr>
            <a:lvl8pPr marL="2431221" indent="0">
              <a:buNone/>
              <a:defRPr sz="1227" b="1"/>
            </a:lvl8pPr>
            <a:lvl9pPr marL="2778538" indent="0">
              <a:buNone/>
              <a:defRPr sz="1227" b="1"/>
            </a:lvl9pPr>
          </a:lstStyle>
          <a:p>
            <a:pPr lvl="0"/>
            <a:r>
              <a:rPr lang="en-US"/>
              <a:t>Click to edit Master text styles</a:t>
            </a:r>
          </a:p>
        </p:txBody>
      </p:sp>
      <p:sp>
        <p:nvSpPr>
          <p:cNvPr id="6" name="Content Placeholder 5"/>
          <p:cNvSpPr>
            <a:spLocks noGrp="1"/>
          </p:cNvSpPr>
          <p:nvPr>
            <p:ph sz="quarter" idx="4"/>
          </p:nvPr>
        </p:nvSpPr>
        <p:spPr>
          <a:xfrm>
            <a:off x="4645026" y="2174875"/>
            <a:ext cx="4041774" cy="3951288"/>
          </a:xfrm>
        </p:spPr>
        <p:txBody>
          <a:bodyPr/>
          <a:lstStyle>
            <a:lvl1pPr>
              <a:defRPr sz="1841"/>
            </a:lvl1pPr>
            <a:lvl2pPr>
              <a:defRPr sz="1500"/>
            </a:lvl2pPr>
            <a:lvl3pPr>
              <a:defRPr sz="1364"/>
            </a:lvl3pPr>
            <a:lvl4pPr>
              <a:defRPr sz="1227"/>
            </a:lvl4pPr>
            <a:lvl5pPr>
              <a:defRPr sz="1227"/>
            </a:lvl5pPr>
            <a:lvl6pPr>
              <a:defRPr sz="1227"/>
            </a:lvl6pPr>
            <a:lvl7pPr>
              <a:defRPr sz="1227"/>
            </a:lvl7pPr>
            <a:lvl8pPr>
              <a:defRPr sz="1227"/>
            </a:lvl8pPr>
            <a:lvl9pPr>
              <a:defRPr sz="122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801525-B86F-47E4-A7C1-B679372617AC}" type="datetimeFigureOut">
              <a:rPr lang="en-US" smtClean="0"/>
              <a:t>5/5/2022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6CC5DEA-3DF0-4BF2-A79C-F8E31F430D42}" type="slidenum">
              <a:rPr lang="en-US" smtClean="0"/>
              <a:t>‹#›</a:t>
            </a:fld>
            <a:endParaRPr lang="en-US" dirty="0"/>
          </a:p>
        </p:txBody>
      </p:sp>
    </p:spTree>
    <p:extLst>
      <p:ext uri="{BB962C8B-B14F-4D97-AF65-F5344CB8AC3E}">
        <p14:creationId xmlns:p14="http://schemas.microsoft.com/office/powerpoint/2010/main" val="1679761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801525-B86F-47E4-A7C1-B679372617AC}" type="datetimeFigureOut">
              <a:rPr lang="en-US" smtClean="0"/>
              <a:t>5/5/2022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6CC5DEA-3DF0-4BF2-A79C-F8E31F430D42}" type="slidenum">
              <a:rPr lang="en-US" smtClean="0"/>
              <a:t>‹#›</a:t>
            </a:fld>
            <a:endParaRPr lang="en-US" dirty="0"/>
          </a:p>
        </p:txBody>
      </p:sp>
    </p:spTree>
    <p:extLst>
      <p:ext uri="{BB962C8B-B14F-4D97-AF65-F5344CB8AC3E}">
        <p14:creationId xmlns:p14="http://schemas.microsoft.com/office/powerpoint/2010/main" val="3049327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801525-B86F-47E4-A7C1-B679372617AC}" type="datetimeFigureOut">
              <a:rPr lang="en-US" smtClean="0"/>
              <a:t>5/5/2022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6CC5DEA-3DF0-4BF2-A79C-F8E31F430D42}" type="slidenum">
              <a:rPr lang="en-US" smtClean="0"/>
              <a:t>‹#›</a:t>
            </a:fld>
            <a:endParaRPr lang="en-US" dirty="0"/>
          </a:p>
        </p:txBody>
      </p:sp>
    </p:spTree>
    <p:extLst>
      <p:ext uri="{BB962C8B-B14F-4D97-AF65-F5344CB8AC3E}">
        <p14:creationId xmlns:p14="http://schemas.microsoft.com/office/powerpoint/2010/main" val="868661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2454"/>
            </a:lvl1pPr>
            <a:lvl2pPr>
              <a:defRPr sz="2114"/>
            </a:lvl2pPr>
            <a:lvl3pPr>
              <a:defRPr sz="1841"/>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091"/>
            </a:lvl1pPr>
            <a:lvl2pPr marL="347317" indent="0">
              <a:buNone/>
              <a:defRPr sz="886"/>
            </a:lvl2pPr>
            <a:lvl3pPr marL="694634" indent="0">
              <a:buNone/>
              <a:defRPr sz="750"/>
            </a:lvl3pPr>
            <a:lvl4pPr marL="1041952" indent="0">
              <a:buNone/>
              <a:defRPr sz="682"/>
            </a:lvl4pPr>
            <a:lvl5pPr marL="1389269" indent="0">
              <a:buNone/>
              <a:defRPr sz="682"/>
            </a:lvl5pPr>
            <a:lvl6pPr marL="1736586" indent="0">
              <a:buNone/>
              <a:defRPr sz="682"/>
            </a:lvl6pPr>
            <a:lvl7pPr marL="2083903" indent="0">
              <a:buNone/>
              <a:defRPr sz="682"/>
            </a:lvl7pPr>
            <a:lvl8pPr marL="2431221" indent="0">
              <a:buNone/>
              <a:defRPr sz="682"/>
            </a:lvl8pPr>
            <a:lvl9pPr marL="2778538" indent="0">
              <a:buNone/>
              <a:defRPr sz="682"/>
            </a:lvl9pPr>
          </a:lstStyle>
          <a:p>
            <a:pPr lvl="0"/>
            <a:r>
              <a:rPr lang="en-US"/>
              <a:t>Click to edit Master text styles</a:t>
            </a:r>
          </a:p>
        </p:txBody>
      </p:sp>
      <p:sp>
        <p:nvSpPr>
          <p:cNvPr id="5" name="Date Placeholder 4"/>
          <p:cNvSpPr>
            <a:spLocks noGrp="1"/>
          </p:cNvSpPr>
          <p:nvPr>
            <p:ph type="dt" sz="half" idx="10"/>
          </p:nvPr>
        </p:nvSpPr>
        <p:spPr/>
        <p:txBody>
          <a:bodyPr/>
          <a:lstStyle/>
          <a:p>
            <a:fld id="{DB801525-B86F-47E4-A7C1-B679372617AC}" type="datetimeFigureOut">
              <a:rPr lang="en-US" smtClean="0"/>
              <a:t>5/5/2022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6CC5DEA-3DF0-4BF2-A79C-F8E31F430D42}" type="slidenum">
              <a:rPr lang="en-US" smtClean="0"/>
              <a:t>‹#›</a:t>
            </a:fld>
            <a:endParaRPr lang="en-US" dirty="0"/>
          </a:p>
        </p:txBody>
      </p:sp>
    </p:spTree>
    <p:extLst>
      <p:ext uri="{BB962C8B-B14F-4D97-AF65-F5344CB8AC3E}">
        <p14:creationId xmlns:p14="http://schemas.microsoft.com/office/powerpoint/2010/main" val="2228002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54"/>
            </a:lvl1pPr>
            <a:lvl2pPr marL="347317" indent="0">
              <a:buNone/>
              <a:defRPr sz="2114"/>
            </a:lvl2pPr>
            <a:lvl3pPr marL="694634" indent="0">
              <a:buNone/>
              <a:defRPr sz="1841"/>
            </a:lvl3pPr>
            <a:lvl4pPr marL="1041952" indent="0">
              <a:buNone/>
              <a:defRPr sz="1500"/>
            </a:lvl4pPr>
            <a:lvl5pPr marL="1389269" indent="0">
              <a:buNone/>
              <a:defRPr sz="1500"/>
            </a:lvl5pPr>
            <a:lvl6pPr marL="1736586" indent="0">
              <a:buNone/>
              <a:defRPr sz="1500"/>
            </a:lvl6pPr>
            <a:lvl7pPr marL="2083903" indent="0">
              <a:buNone/>
              <a:defRPr sz="1500"/>
            </a:lvl7pPr>
            <a:lvl8pPr marL="2431221" indent="0">
              <a:buNone/>
              <a:defRPr sz="1500"/>
            </a:lvl8pPr>
            <a:lvl9pPr marL="2778538" indent="0">
              <a:buNone/>
              <a:defRPr sz="1500"/>
            </a:lvl9pPr>
          </a:lstStyle>
          <a:p>
            <a:endParaRPr lang="en-US"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091"/>
            </a:lvl1pPr>
            <a:lvl2pPr marL="347317" indent="0">
              <a:buNone/>
              <a:defRPr sz="886"/>
            </a:lvl2pPr>
            <a:lvl3pPr marL="694634" indent="0">
              <a:buNone/>
              <a:defRPr sz="750"/>
            </a:lvl3pPr>
            <a:lvl4pPr marL="1041952" indent="0">
              <a:buNone/>
              <a:defRPr sz="682"/>
            </a:lvl4pPr>
            <a:lvl5pPr marL="1389269" indent="0">
              <a:buNone/>
              <a:defRPr sz="682"/>
            </a:lvl5pPr>
            <a:lvl6pPr marL="1736586" indent="0">
              <a:buNone/>
              <a:defRPr sz="682"/>
            </a:lvl6pPr>
            <a:lvl7pPr marL="2083903" indent="0">
              <a:buNone/>
              <a:defRPr sz="682"/>
            </a:lvl7pPr>
            <a:lvl8pPr marL="2431221" indent="0">
              <a:buNone/>
              <a:defRPr sz="682"/>
            </a:lvl8pPr>
            <a:lvl9pPr marL="2778538" indent="0">
              <a:buNone/>
              <a:defRPr sz="682"/>
            </a:lvl9pPr>
          </a:lstStyle>
          <a:p>
            <a:pPr lvl="0"/>
            <a:r>
              <a:rPr lang="en-US"/>
              <a:t>Click to edit Master text styles</a:t>
            </a:r>
          </a:p>
        </p:txBody>
      </p:sp>
      <p:sp>
        <p:nvSpPr>
          <p:cNvPr id="5" name="Date Placeholder 4"/>
          <p:cNvSpPr>
            <a:spLocks noGrp="1"/>
          </p:cNvSpPr>
          <p:nvPr>
            <p:ph type="dt" sz="half" idx="10"/>
          </p:nvPr>
        </p:nvSpPr>
        <p:spPr/>
        <p:txBody>
          <a:bodyPr/>
          <a:lstStyle/>
          <a:p>
            <a:fld id="{DB801525-B86F-47E4-A7C1-B679372617AC}" type="datetimeFigureOut">
              <a:rPr lang="en-US" smtClean="0"/>
              <a:t>5/5/2022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6CC5DEA-3DF0-4BF2-A79C-F8E31F430D42}" type="slidenum">
              <a:rPr lang="en-US" smtClean="0"/>
              <a:t>‹#›</a:t>
            </a:fld>
            <a:endParaRPr lang="en-US" dirty="0"/>
          </a:p>
        </p:txBody>
      </p:sp>
    </p:spTree>
    <p:extLst>
      <p:ext uri="{BB962C8B-B14F-4D97-AF65-F5344CB8AC3E}">
        <p14:creationId xmlns:p14="http://schemas.microsoft.com/office/powerpoint/2010/main" val="476507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tif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101882" tIns="50941" rIns="101882" bIns="50941"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101882" tIns="50941" rIns="101882" bIns="5094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101882" tIns="50941" rIns="101882" bIns="50941" rtlCol="0" anchor="ctr"/>
          <a:lstStyle>
            <a:lvl1pPr algn="l">
              <a:defRPr sz="886">
                <a:solidFill>
                  <a:schemeClr val="tx1">
                    <a:tint val="75000"/>
                  </a:schemeClr>
                </a:solidFill>
              </a:defRPr>
            </a:lvl1pPr>
          </a:lstStyle>
          <a:p>
            <a:fld id="{DB801525-B86F-47E4-A7C1-B679372617AC}" type="datetimeFigureOut">
              <a:rPr lang="en-US" smtClean="0"/>
              <a:t>5/5/2022</a:t>
            </a:fld>
            <a:endParaRPr lang="en-US" dirty="0"/>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101882" tIns="50941" rIns="101882" bIns="50941" rtlCol="0" anchor="ctr"/>
          <a:lstStyle>
            <a:lvl1pPr algn="ctr">
              <a:defRPr sz="886">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101882" tIns="50941" rIns="101882" bIns="50941" rtlCol="0" anchor="ctr"/>
          <a:lstStyle>
            <a:lvl1pPr algn="r">
              <a:defRPr sz="886">
                <a:solidFill>
                  <a:schemeClr val="tx1">
                    <a:tint val="75000"/>
                  </a:schemeClr>
                </a:solidFill>
              </a:defRPr>
            </a:lvl1pPr>
          </a:lstStyle>
          <a:p>
            <a:fld id="{96CC5DEA-3DF0-4BF2-A79C-F8E31F430D42}" type="slidenum">
              <a:rPr lang="en-US" smtClean="0"/>
              <a:t>‹#›</a:t>
            </a:fld>
            <a:endParaRPr lang="en-US" dirty="0"/>
          </a:p>
        </p:txBody>
      </p:sp>
    </p:spTree>
    <p:extLst>
      <p:ext uri="{BB962C8B-B14F-4D97-AF65-F5344CB8AC3E}">
        <p14:creationId xmlns:p14="http://schemas.microsoft.com/office/powerpoint/2010/main" val="765415254"/>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ctr" defTabSz="694634" rtl="0" eaLnBrk="1" latinLnBrk="0" hangingPunct="1">
        <a:spcBef>
          <a:spcPct val="0"/>
        </a:spcBef>
        <a:buNone/>
        <a:defRPr sz="3341" kern="1200">
          <a:solidFill>
            <a:schemeClr val="tx1"/>
          </a:solidFill>
          <a:latin typeface="+mj-lt"/>
          <a:ea typeface="+mj-ea"/>
          <a:cs typeface="+mj-cs"/>
        </a:defRPr>
      </a:lvl1pPr>
    </p:titleStyle>
    <p:bodyStyle>
      <a:lvl1pPr marL="260488" indent="-260488" algn="l" defTabSz="694634" rtl="0" eaLnBrk="1" latinLnBrk="0" hangingPunct="1">
        <a:spcBef>
          <a:spcPct val="20000"/>
        </a:spcBef>
        <a:buFont typeface="Arial" panose="020B0604020202020204" pitchFamily="34" charset="0"/>
        <a:buChar char="•"/>
        <a:defRPr sz="2454" kern="1200">
          <a:solidFill>
            <a:schemeClr val="tx1"/>
          </a:solidFill>
          <a:latin typeface="+mn-lt"/>
          <a:ea typeface="+mn-ea"/>
          <a:cs typeface="+mn-cs"/>
        </a:defRPr>
      </a:lvl1pPr>
      <a:lvl2pPr marL="564391" indent="-217074" algn="l" defTabSz="694634" rtl="0" eaLnBrk="1" latinLnBrk="0" hangingPunct="1">
        <a:spcBef>
          <a:spcPct val="20000"/>
        </a:spcBef>
        <a:buFont typeface="Arial" panose="020B0604020202020204" pitchFamily="34" charset="0"/>
        <a:buChar char="–"/>
        <a:defRPr sz="2114" kern="1200">
          <a:solidFill>
            <a:schemeClr val="tx1"/>
          </a:solidFill>
          <a:latin typeface="+mn-lt"/>
          <a:ea typeface="+mn-ea"/>
          <a:cs typeface="+mn-cs"/>
        </a:defRPr>
      </a:lvl2pPr>
      <a:lvl3pPr marL="868293" indent="-173659" algn="l" defTabSz="694634" rtl="0" eaLnBrk="1" latinLnBrk="0" hangingPunct="1">
        <a:spcBef>
          <a:spcPct val="20000"/>
        </a:spcBef>
        <a:buFont typeface="Arial" panose="020B0604020202020204" pitchFamily="34" charset="0"/>
        <a:buChar char="•"/>
        <a:defRPr sz="1841" kern="1200">
          <a:solidFill>
            <a:schemeClr val="tx1"/>
          </a:solidFill>
          <a:latin typeface="+mn-lt"/>
          <a:ea typeface="+mn-ea"/>
          <a:cs typeface="+mn-cs"/>
        </a:defRPr>
      </a:lvl3pPr>
      <a:lvl4pPr marL="1215611" indent="-173659" algn="l" defTabSz="69463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62928" indent="-173659" algn="l" defTabSz="69463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910245" indent="-173659" algn="l" defTabSz="69463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57563" indent="-173659" algn="l" defTabSz="69463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604880" indent="-173659" algn="l" defTabSz="69463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52197" indent="-173659" algn="l" defTabSz="69463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94634" rtl="0" eaLnBrk="1" latinLnBrk="0" hangingPunct="1">
        <a:defRPr sz="1364" kern="1200">
          <a:solidFill>
            <a:schemeClr val="tx1"/>
          </a:solidFill>
          <a:latin typeface="+mn-lt"/>
          <a:ea typeface="+mn-ea"/>
          <a:cs typeface="+mn-cs"/>
        </a:defRPr>
      </a:lvl1pPr>
      <a:lvl2pPr marL="347317" algn="l" defTabSz="694634" rtl="0" eaLnBrk="1" latinLnBrk="0" hangingPunct="1">
        <a:defRPr sz="1364" kern="1200">
          <a:solidFill>
            <a:schemeClr val="tx1"/>
          </a:solidFill>
          <a:latin typeface="+mn-lt"/>
          <a:ea typeface="+mn-ea"/>
          <a:cs typeface="+mn-cs"/>
        </a:defRPr>
      </a:lvl2pPr>
      <a:lvl3pPr marL="694634" algn="l" defTabSz="694634" rtl="0" eaLnBrk="1" latinLnBrk="0" hangingPunct="1">
        <a:defRPr sz="1364" kern="1200">
          <a:solidFill>
            <a:schemeClr val="tx1"/>
          </a:solidFill>
          <a:latin typeface="+mn-lt"/>
          <a:ea typeface="+mn-ea"/>
          <a:cs typeface="+mn-cs"/>
        </a:defRPr>
      </a:lvl3pPr>
      <a:lvl4pPr marL="1041952" algn="l" defTabSz="694634" rtl="0" eaLnBrk="1" latinLnBrk="0" hangingPunct="1">
        <a:defRPr sz="1364" kern="1200">
          <a:solidFill>
            <a:schemeClr val="tx1"/>
          </a:solidFill>
          <a:latin typeface="+mn-lt"/>
          <a:ea typeface="+mn-ea"/>
          <a:cs typeface="+mn-cs"/>
        </a:defRPr>
      </a:lvl4pPr>
      <a:lvl5pPr marL="1389269" algn="l" defTabSz="694634" rtl="0" eaLnBrk="1" latinLnBrk="0" hangingPunct="1">
        <a:defRPr sz="1364" kern="1200">
          <a:solidFill>
            <a:schemeClr val="tx1"/>
          </a:solidFill>
          <a:latin typeface="+mn-lt"/>
          <a:ea typeface="+mn-ea"/>
          <a:cs typeface="+mn-cs"/>
        </a:defRPr>
      </a:lvl5pPr>
      <a:lvl6pPr marL="1736586" algn="l" defTabSz="694634" rtl="0" eaLnBrk="1" latinLnBrk="0" hangingPunct="1">
        <a:defRPr sz="1364" kern="1200">
          <a:solidFill>
            <a:schemeClr val="tx1"/>
          </a:solidFill>
          <a:latin typeface="+mn-lt"/>
          <a:ea typeface="+mn-ea"/>
          <a:cs typeface="+mn-cs"/>
        </a:defRPr>
      </a:lvl6pPr>
      <a:lvl7pPr marL="2083903" algn="l" defTabSz="694634" rtl="0" eaLnBrk="1" latinLnBrk="0" hangingPunct="1">
        <a:defRPr sz="1364" kern="1200">
          <a:solidFill>
            <a:schemeClr val="tx1"/>
          </a:solidFill>
          <a:latin typeface="+mn-lt"/>
          <a:ea typeface="+mn-ea"/>
          <a:cs typeface="+mn-cs"/>
        </a:defRPr>
      </a:lvl7pPr>
      <a:lvl8pPr marL="2431221" algn="l" defTabSz="694634" rtl="0" eaLnBrk="1" latinLnBrk="0" hangingPunct="1">
        <a:defRPr sz="1364" kern="1200">
          <a:solidFill>
            <a:schemeClr val="tx1"/>
          </a:solidFill>
          <a:latin typeface="+mn-lt"/>
          <a:ea typeface="+mn-ea"/>
          <a:cs typeface="+mn-cs"/>
        </a:defRPr>
      </a:lvl8pPr>
      <a:lvl9pPr marL="2778538" algn="l" defTabSz="694634" rtl="0" eaLnBrk="1" latinLnBrk="0" hangingPunct="1">
        <a:defRPr sz="136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b="1" dirty="0"/>
          </a:p>
        </p:txBody>
      </p:sp>
      <p:sp>
        <p:nvSpPr>
          <p:cNvPr id="10" name="Date Placeholder 1"/>
          <p:cNvSpPr txBox="1">
            <a:spLocks/>
          </p:cNvSpPr>
          <p:nvPr userDrawn="1"/>
        </p:nvSpPr>
        <p:spPr>
          <a:xfrm>
            <a:off x="628650" y="6356351"/>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endParaRPr lang="en-US" dirty="0"/>
          </a:p>
        </p:txBody>
      </p:sp>
      <p:pic>
        <p:nvPicPr>
          <p:cNvPr id="13" name="Picture 12"/>
          <p:cNvPicPr>
            <a:picLocks noChangeAspect="1"/>
          </p:cNvPicPr>
          <p:nvPr userDrawn="1"/>
        </p:nvPicPr>
        <p:blipFill rotWithShape="1">
          <a:blip r:embed="rId15" cstate="print">
            <a:extLst>
              <a:ext uri="{28A0092B-C50C-407E-A947-70E740481C1C}">
                <a14:useLocalDpi xmlns:a14="http://schemas.microsoft.com/office/drawing/2010/main" val="0"/>
              </a:ext>
            </a:extLst>
          </a:blip>
          <a:srcRect t="41888"/>
          <a:stretch/>
        </p:blipFill>
        <p:spPr>
          <a:xfrm>
            <a:off x="0" y="2326571"/>
            <a:ext cx="9144000" cy="3985328"/>
          </a:xfrm>
          <a:prstGeom prst="rect">
            <a:avLst/>
          </a:prstGeom>
        </p:spPr>
      </p:pic>
      <p:pic>
        <p:nvPicPr>
          <p:cNvPr id="14" name="Picture 13"/>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0"/>
            <a:ext cx="9144000" cy="4572000"/>
          </a:xfrm>
          <a:prstGeom prst="rect">
            <a:avLst/>
          </a:prstGeom>
        </p:spPr>
      </p:pic>
      <p:sp>
        <p:nvSpPr>
          <p:cNvPr id="15" name="Footer Placeholder 4">
            <a:extLst>
              <a:ext uri="{FF2B5EF4-FFF2-40B4-BE49-F238E27FC236}">
                <a16:creationId xmlns:a16="http://schemas.microsoft.com/office/drawing/2014/main" xmlns="" id="{1E1E9DAD-C63E-4579-AEEE-562BAEF7A0F2}"/>
              </a:ext>
            </a:extLst>
          </p:cNvPr>
          <p:cNvSpPr txBox="1">
            <a:spLocks/>
          </p:cNvSpPr>
          <p:nvPr userDrawn="1"/>
        </p:nvSpPr>
        <p:spPr>
          <a:xfrm>
            <a:off x="2819400" y="6416675"/>
            <a:ext cx="3829050" cy="365125"/>
          </a:xfrm>
          <a:prstGeom prst="rect">
            <a:avLst/>
          </a:prstGeom>
        </p:spPr>
        <p:txBody>
          <a:bodyPr vert="horz" lIns="91440" tIns="45720" rIns="91440" bIns="45720" rtlCol="0" anchor="ctr">
            <a:scene3d>
              <a:camera prst="orthographicFront"/>
              <a:lightRig rig="threePt" dir="t"/>
            </a:scene3d>
            <a:sp3d extrusionH="57150">
              <a:bevelT w="38100" h="38100"/>
            </a:sp3d>
          </a:bodyPr>
          <a:lstStyle>
            <a:defPPr>
              <a:defRPr lang="en-US"/>
            </a:defPPr>
            <a:lvl1pPr algn="ctr" rtl="0" fontAlgn="base">
              <a:spcBef>
                <a:spcPct val="0"/>
              </a:spcBef>
              <a:spcAft>
                <a:spcPct val="0"/>
              </a:spcAft>
              <a:defRPr sz="2000" kern="1200">
                <a:solidFill>
                  <a:srgbClr val="2A4591"/>
                </a:solidFill>
                <a:latin typeface="Goudy Old Style" panose="02020502050305020303" pitchFamily="18"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b="1" dirty="0">
                <a:solidFill>
                  <a:schemeClr val="bg2">
                    <a:lumMod val="50000"/>
                  </a:schemeClr>
                </a:solidFill>
                <a:effectLst>
                  <a:outerShdw blurRad="50800" dist="38100" dir="2700000" algn="tl" rotWithShape="0">
                    <a:prstClr val="black">
                      <a:alpha val="40000"/>
                    </a:prstClr>
                  </a:outerShdw>
                </a:effectLst>
              </a:rPr>
              <a:t>Precise. Responsive. Solutions.</a:t>
            </a:r>
          </a:p>
        </p:txBody>
      </p:sp>
    </p:spTree>
    <p:extLst>
      <p:ext uri="{BB962C8B-B14F-4D97-AF65-F5344CB8AC3E}">
        <p14:creationId xmlns:p14="http://schemas.microsoft.com/office/powerpoint/2010/main" val="1859405240"/>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oudy Old Style" panose="020205020503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oudy Old Style" panose="020205020503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oudy Old Style" panose="020205020503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udy Old Style" panose="020205020503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udy Old Style" panose="020205020503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tiff"/></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20.jp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hemeOverride" Target="../theme/themeOverride2.xml"/><Relationship Id="rId5" Type="http://schemas.openxmlformats.org/officeDocument/2006/relationships/image" Target="../media/image22.jpe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themeOverride" Target="../theme/themeOverride3.xml"/><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cid:B2669640-818D-41A8-8E89-44F22B72C45B" TargetMode="External"/><Relationship Id="rId5" Type="http://schemas.openxmlformats.org/officeDocument/2006/relationships/image" Target="../media/image30.jpeg"/><Relationship Id="rId4" Type="http://schemas.openxmlformats.org/officeDocument/2006/relationships/image" Target="cid:673EA0BB-93DD-425B-99DE-B60D97B237D8"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51881" y="-58932"/>
            <a:ext cx="9195881" cy="6975863"/>
          </a:xfrm>
          <a:prstGeom prst="rect">
            <a:avLst/>
          </a:prstGeom>
          <a:solidFill>
            <a:srgbClr val="FFFFFF">
              <a:shade val="85000"/>
              <a:alpha val="76000"/>
            </a:srgbClr>
          </a:solidFill>
        </p:spPr>
      </p:pic>
      <p:pic>
        <p:nvPicPr>
          <p:cNvPr id="1032"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078003" y="78978919"/>
            <a:ext cx="6093042" cy="7543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grpSp>
        <p:nvGrpSpPr>
          <p:cNvPr id="4" name="Group 3"/>
          <p:cNvGrpSpPr>
            <a:grpSpLocks/>
          </p:cNvGrpSpPr>
          <p:nvPr/>
        </p:nvGrpSpPr>
        <p:grpSpPr bwMode="auto">
          <a:xfrm>
            <a:off x="86069416" y="78978919"/>
            <a:ext cx="6101628" cy="7911704"/>
            <a:chOff x="104281752" y="105142225"/>
            <a:chExt cx="7895896" cy="10088536"/>
          </a:xfrm>
        </p:grpSpPr>
        <p:pic>
          <p:nvPicPr>
            <p:cNvPr id="6" name="Picture 4" descr="Overlay for cov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81752" y="105142225"/>
              <a:ext cx="7895896" cy="10088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29" name="Picture 5" descr="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212304" y="112865298"/>
              <a:ext cx="2947416" cy="1389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grpSp>
      <p:sp>
        <p:nvSpPr>
          <p:cNvPr id="15" name="TextBox 14"/>
          <p:cNvSpPr txBox="1"/>
          <p:nvPr/>
        </p:nvSpPr>
        <p:spPr>
          <a:xfrm>
            <a:off x="152400" y="6119676"/>
            <a:ext cx="5309703" cy="369333"/>
          </a:xfrm>
          <a:prstGeom prst="rect">
            <a:avLst/>
          </a:prstGeom>
          <a:noFill/>
        </p:spPr>
        <p:txBody>
          <a:bodyPr wrap="square" lIns="69465" tIns="34733" rIns="69465" bIns="34733" rtlCol="0">
            <a:noAutofit/>
          </a:bodyPr>
          <a:lstStyle/>
          <a:p>
            <a:pPr marL="0" marR="0" lvl="0" indent="0" algn="l" defTabSz="694634" rtl="0" eaLnBrk="1" fontAlgn="auto" latinLnBrk="0" hangingPunct="1">
              <a:lnSpc>
                <a:spcPct val="120000"/>
              </a:lnSpc>
              <a:spcBef>
                <a:spcPts val="0"/>
              </a:spcBef>
              <a:spcAft>
                <a:spcPts val="0"/>
              </a:spcAft>
              <a:buClrTx/>
              <a:buSzTx/>
              <a:buFontTx/>
              <a:buNone/>
              <a:tabLst/>
              <a:defRPr/>
            </a:pPr>
            <a:r>
              <a:rPr lang="en-US" sz="3000" b="1" dirty="0">
                <a:solidFill>
                  <a:prstClr val="white"/>
                </a:solidFill>
                <a:effectLst>
                  <a:outerShdw blurRad="38100" dist="38100" dir="2700000" algn="tl">
                    <a:srgbClr val="000000">
                      <a:alpha val="43137"/>
                    </a:srgbClr>
                  </a:outerShdw>
                </a:effectLst>
                <a:latin typeface="Goudy Old Style" panose="02020502050305020303" pitchFamily="18" charset="0"/>
              </a:rPr>
              <a:t/>
            </a:r>
            <a:br>
              <a:rPr lang="en-US" sz="3000" b="1" dirty="0">
                <a:solidFill>
                  <a:prstClr val="white"/>
                </a:solidFill>
                <a:effectLst>
                  <a:outerShdw blurRad="38100" dist="38100" dir="2700000" algn="tl">
                    <a:srgbClr val="000000">
                      <a:alpha val="43137"/>
                    </a:srgbClr>
                  </a:outerShdw>
                </a:effectLst>
                <a:latin typeface="Goudy Old Style" panose="02020502050305020303" pitchFamily="18" charset="0"/>
              </a:rPr>
            </a:br>
            <a:endPar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oudy Old Style" panose="02020502050305020303" pitchFamily="18" charset="0"/>
              <a:ea typeface="+mn-ea"/>
              <a:cs typeface="+mn-cs"/>
            </a:endParaRPr>
          </a:p>
        </p:txBody>
      </p:sp>
      <p:sp>
        <p:nvSpPr>
          <p:cNvPr id="17" name="TextBox 16">
            <a:extLst>
              <a:ext uri="{FF2B5EF4-FFF2-40B4-BE49-F238E27FC236}">
                <a16:creationId xmlns:a16="http://schemas.microsoft.com/office/drawing/2014/main" xmlns="" id="{C48F488C-4FA0-467C-8033-2763C8D96CF4}"/>
              </a:ext>
            </a:extLst>
          </p:cNvPr>
          <p:cNvSpPr txBox="1"/>
          <p:nvPr/>
        </p:nvSpPr>
        <p:spPr>
          <a:xfrm>
            <a:off x="-228600" y="6227399"/>
            <a:ext cx="5309703"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Goudy Old Style" panose="02020502050305020303" pitchFamily="18" charset="0"/>
                <a:cs typeface="Times New Roman" panose="02020603050405020304" pitchFamily="18" charset="0"/>
              </a:rPr>
              <a:t>Precise. Responsive. Solutions.</a:t>
            </a:r>
            <a:endParaRPr kumimoji="0" lang="en-US" b="1" i="1" u="none" strike="noStrike" kern="1200" cap="none" spc="0" normalizeH="0" baseline="0" noProof="0" dirty="0">
              <a:ln>
                <a:noFill/>
              </a:ln>
              <a:solidFill>
                <a:srgbClr val="2A4591"/>
              </a:solidFill>
              <a:effectLst>
                <a:outerShdw blurRad="38100" dist="38100" dir="2700000" algn="tl">
                  <a:srgbClr val="000000">
                    <a:alpha val="43137"/>
                  </a:srgbClr>
                </a:outerShdw>
              </a:effectLst>
              <a:uLnTx/>
              <a:uFillTx/>
              <a:latin typeface="Goudy Old Style" panose="02020502050305020303" pitchFamily="18" charset="0"/>
              <a:cs typeface="Times New Roman" panose="02020603050405020304" pitchFamily="18" charset="0"/>
            </a:endParaRPr>
          </a:p>
        </p:txBody>
      </p:sp>
      <p:sp>
        <p:nvSpPr>
          <p:cNvPr id="16" name="Title 1">
            <a:extLst>
              <a:ext uri="{FF2B5EF4-FFF2-40B4-BE49-F238E27FC236}">
                <a16:creationId xmlns:a16="http://schemas.microsoft.com/office/drawing/2014/main" xmlns="" id="{2E8FAEF2-3B04-4B1D-8DB4-FFCE962ABEC2}"/>
              </a:ext>
            </a:extLst>
          </p:cNvPr>
          <p:cNvSpPr txBox="1">
            <a:spLocks/>
          </p:cNvSpPr>
          <p:nvPr/>
        </p:nvSpPr>
        <p:spPr>
          <a:xfrm>
            <a:off x="838200" y="1910224"/>
            <a:ext cx="7772400" cy="1874135"/>
          </a:xfrm>
          <a:prstGeom prst="rect">
            <a:avLst/>
          </a:prstGeom>
        </p:spPr>
        <p:txBody>
          <a:bodyPr vert="horz" lIns="101882" tIns="50941" rIns="101882" bIns="50941" rtlCol="0" anchor="ctr">
            <a:noAutofit/>
          </a:bodyPr>
          <a:lstStyle>
            <a:lvl1pPr algn="ctr" defTabSz="694634" rtl="0" eaLnBrk="1" latinLnBrk="0" hangingPunct="1">
              <a:spcBef>
                <a:spcPct val="0"/>
              </a:spcBef>
              <a:buNone/>
              <a:defRPr sz="3341" kern="1200">
                <a:solidFill>
                  <a:schemeClr val="tx1"/>
                </a:solidFill>
                <a:latin typeface="+mj-lt"/>
                <a:ea typeface="+mj-ea"/>
                <a:cs typeface="+mj-cs"/>
              </a:defRPr>
            </a:lvl1pPr>
          </a:lstStyle>
          <a:p>
            <a:pPr algn="ctr" eaLnBrk="1" hangingPunct="1">
              <a:buFontTx/>
              <a:buNone/>
            </a:pPr>
            <a:r>
              <a:rPr lang="en-US" sz="2000" b="1" i="1" dirty="0">
                <a:solidFill>
                  <a:srgbClr val="2A4591"/>
                </a:solidFill>
                <a:latin typeface="Goudy Old Style" panose="02020502050305020303" pitchFamily="18" charset="0"/>
              </a:rPr>
              <a:t>An overview of </a:t>
            </a:r>
          </a:p>
          <a:p>
            <a:pPr algn="ctr" eaLnBrk="1" hangingPunct="1">
              <a:spcBef>
                <a:spcPts val="0"/>
              </a:spcBef>
              <a:buFontTx/>
              <a:buNone/>
            </a:pPr>
            <a:endParaRPr lang="en-US" sz="1600" b="1" i="1" dirty="0">
              <a:latin typeface="Goudy Old Style" panose="02020502050305020303" pitchFamily="18" charset="0"/>
            </a:endParaRPr>
          </a:p>
          <a:p>
            <a:pPr algn="ctr" eaLnBrk="1" hangingPunct="1">
              <a:buFontTx/>
              <a:buNone/>
            </a:pPr>
            <a:r>
              <a:rPr lang="en-US" sz="4400" b="1" dirty="0">
                <a:solidFill>
                  <a:srgbClr val="2A4591"/>
                </a:solidFill>
                <a:latin typeface="Goudy Old Style" panose="02020502050305020303" pitchFamily="18" charset="0"/>
              </a:rPr>
              <a:t>Recycled Asphalt Pavement (RAP) MSE Berm</a:t>
            </a:r>
          </a:p>
        </p:txBody>
      </p:sp>
      <p:sp>
        <p:nvSpPr>
          <p:cNvPr id="30" name="Title 1">
            <a:extLst>
              <a:ext uri="{FF2B5EF4-FFF2-40B4-BE49-F238E27FC236}">
                <a16:creationId xmlns:a16="http://schemas.microsoft.com/office/drawing/2014/main" xmlns="" id="{7BFDBF5B-4814-41AE-A1EF-1E916F49AFF5}"/>
              </a:ext>
            </a:extLst>
          </p:cNvPr>
          <p:cNvSpPr txBox="1">
            <a:spLocks/>
          </p:cNvSpPr>
          <p:nvPr/>
        </p:nvSpPr>
        <p:spPr>
          <a:xfrm>
            <a:off x="838200" y="3678565"/>
            <a:ext cx="7772400" cy="1470025"/>
          </a:xfrm>
          <a:prstGeom prst="rect">
            <a:avLst/>
          </a:prstGeom>
        </p:spPr>
        <p:txBody>
          <a:bodyPr vert="horz" lIns="101882" tIns="50941" rIns="101882" bIns="50941" rtlCol="0" anchor="ctr">
            <a:normAutofit/>
          </a:bodyPr>
          <a:lstStyle>
            <a:lvl1pPr algn="ctr" defTabSz="694634" rtl="0" eaLnBrk="1" latinLnBrk="0" hangingPunct="1">
              <a:spcBef>
                <a:spcPct val="0"/>
              </a:spcBef>
              <a:buNone/>
              <a:defRPr sz="3341" kern="1200">
                <a:solidFill>
                  <a:schemeClr val="tx1"/>
                </a:solidFill>
                <a:latin typeface="+mj-lt"/>
                <a:ea typeface="+mj-ea"/>
                <a:cs typeface="+mj-cs"/>
              </a:defRPr>
            </a:lvl1pPr>
          </a:lstStyle>
          <a:p>
            <a:pPr fontAlgn="auto">
              <a:spcAft>
                <a:spcPts val="0"/>
              </a:spcAft>
            </a:pPr>
            <a:r>
              <a:rPr lang="en-US" sz="2000" b="1" dirty="0">
                <a:solidFill>
                  <a:srgbClr val="2A4591"/>
                </a:solidFill>
                <a:latin typeface="Goudy Old Style" panose="02020502050305020303" pitchFamily="18" charset="0"/>
              </a:rPr>
              <a:t>Benjamin S. Allen, P.E. </a:t>
            </a:r>
          </a:p>
        </p:txBody>
      </p:sp>
      <p:pic>
        <p:nvPicPr>
          <p:cNvPr id="5" name="Picture 4" descr="A picture containing text&#10;&#10;Description automatically generated">
            <a:extLst>
              <a:ext uri="{FF2B5EF4-FFF2-40B4-BE49-F238E27FC236}">
                <a16:creationId xmlns:a16="http://schemas.microsoft.com/office/drawing/2014/main" xmlns="" id="{0E1A4AE3-1DDF-4B1A-83E5-6A9D25DBD6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6000" y="5410200"/>
            <a:ext cx="2884477" cy="796654"/>
          </a:xfrm>
          <a:prstGeom prst="rect">
            <a:avLst/>
          </a:prstGeom>
        </p:spPr>
      </p:pic>
    </p:spTree>
    <p:extLst>
      <p:ext uri="{BB962C8B-B14F-4D97-AF65-F5344CB8AC3E}">
        <p14:creationId xmlns:p14="http://schemas.microsoft.com/office/powerpoint/2010/main" val="38998387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EBFF4019-1016-4319-A8D4-44D705A8F2CB}"/>
              </a:ext>
            </a:extLst>
          </p:cNvPr>
          <p:cNvSpPr>
            <a:spLocks noGrp="1"/>
          </p:cNvSpPr>
          <p:nvPr>
            <p:ph type="sldNum" sz="quarter" idx="12"/>
          </p:nvPr>
        </p:nvSpPr>
        <p:spPr>
          <a:xfrm>
            <a:off x="8610600" y="6492875"/>
            <a:ext cx="5334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B832D07-4F91-4F56-B76D-80ADB531C705}" type="slidenum">
              <a:rPr kumimoji="0" lang="en-US" sz="1800" b="0" i="0" u="none" strike="noStrike" kern="1200" cap="none" spc="0" normalizeH="0" baseline="0" noProof="0" smtClean="0">
                <a:ln>
                  <a:noFill/>
                </a:ln>
                <a:solidFill>
                  <a:prstClr val="black"/>
                </a:solidFill>
                <a:effectLst/>
                <a:uLnTx/>
                <a:uFillTx/>
                <a:latin typeface="Book Antiqua" panose="02040602050305030304"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10</a:t>
            </a:fld>
            <a:endParaRPr kumimoji="0" lang="en-US" sz="18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endParaRPr>
          </a:p>
        </p:txBody>
      </p:sp>
      <p:sp>
        <p:nvSpPr>
          <p:cNvPr id="6" name="TextBox 5">
            <a:extLst>
              <a:ext uri="{FF2B5EF4-FFF2-40B4-BE49-F238E27FC236}">
                <a16:creationId xmlns:a16="http://schemas.microsoft.com/office/drawing/2014/main" xmlns="" id="{1B85D117-5F66-45A2-8C32-93C74FC684CF}"/>
              </a:ext>
            </a:extLst>
          </p:cNvPr>
          <p:cNvSpPr txBox="1"/>
          <p:nvPr/>
        </p:nvSpPr>
        <p:spPr>
          <a:xfrm>
            <a:off x="0" y="72462"/>
            <a:ext cx="9144000" cy="765738"/>
          </a:xfrm>
          <a:prstGeom prst="rect">
            <a:avLst/>
          </a:prstGeom>
          <a:noFill/>
        </p:spPr>
        <p:txBody>
          <a:bodyPr wrap="square" lIns="69465" tIns="34733" rIns="69465" bIns="34733" rtlCol="0">
            <a:noAutofit/>
          </a:bodyPr>
          <a:lstStyle/>
          <a:p>
            <a:pPr marL="0" marR="0" lvl="0" indent="0" algn="ctr" defTabSz="694634"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oudy Old Style" panose="02020502050305020303" pitchFamily="18" charset="0"/>
                <a:ea typeface="+mn-ea"/>
                <a:cs typeface="+mn-cs"/>
              </a:rPr>
              <a:t>NJDEP Permitting</a:t>
            </a:r>
          </a:p>
        </p:txBody>
      </p:sp>
      <p:sp>
        <p:nvSpPr>
          <p:cNvPr id="10" name="TextBox 9">
            <a:extLst>
              <a:ext uri="{FF2B5EF4-FFF2-40B4-BE49-F238E27FC236}">
                <a16:creationId xmlns:a16="http://schemas.microsoft.com/office/drawing/2014/main" xmlns="" id="{779F41FE-D521-470A-B39B-3267561B7CFF}"/>
              </a:ext>
            </a:extLst>
          </p:cNvPr>
          <p:cNvSpPr txBox="1"/>
          <p:nvPr/>
        </p:nvSpPr>
        <p:spPr>
          <a:xfrm>
            <a:off x="539328" y="1070484"/>
            <a:ext cx="2127672" cy="646331"/>
          </a:xfrm>
          <a:prstGeom prst="rect">
            <a:avLst/>
          </a:prstGeom>
          <a:noFill/>
        </p:spPr>
        <p:txBody>
          <a:bodyPr wrap="square">
            <a:spAutoFit/>
          </a:bodyPr>
          <a:lstStyle/>
          <a:p>
            <a:pPr algn="ctr"/>
            <a:r>
              <a:rPr lang="en-US" sz="1800" b="0" i="0" dirty="0">
                <a:solidFill>
                  <a:schemeClr val="bg1"/>
                </a:solidFill>
                <a:effectLst/>
                <a:latin typeface="Goudy Old Style" panose="02020502050305020303" pitchFamily="18" charset="0"/>
              </a:rPr>
              <a:t>#354</a:t>
            </a:r>
            <a:br>
              <a:rPr lang="en-US" sz="1800" b="0" i="0" dirty="0">
                <a:solidFill>
                  <a:schemeClr val="bg1"/>
                </a:solidFill>
                <a:effectLst/>
                <a:latin typeface="Goudy Old Style" panose="02020502050305020303" pitchFamily="18" charset="0"/>
              </a:rPr>
            </a:br>
            <a:r>
              <a:rPr lang="en-US" sz="1800" b="0" i="0" dirty="0">
                <a:solidFill>
                  <a:schemeClr val="bg1"/>
                </a:solidFill>
                <a:effectLst/>
                <a:latin typeface="Goudy Old Style" panose="02020502050305020303" pitchFamily="18" charset="0"/>
              </a:rPr>
              <a:t>May 2020</a:t>
            </a:r>
            <a:endParaRPr lang="en-US" sz="1800" dirty="0">
              <a:solidFill>
                <a:schemeClr val="bg1"/>
              </a:solidFill>
              <a:latin typeface="Goudy Old Style" panose="02020502050305020303" pitchFamily="18" charset="0"/>
            </a:endParaRPr>
          </a:p>
        </p:txBody>
      </p:sp>
      <p:sp>
        <p:nvSpPr>
          <p:cNvPr id="4" name="TextBox 3">
            <a:extLst>
              <a:ext uri="{FF2B5EF4-FFF2-40B4-BE49-F238E27FC236}">
                <a16:creationId xmlns:a16="http://schemas.microsoft.com/office/drawing/2014/main" xmlns="" id="{495EB5B8-543E-4A42-9B29-B24F06CEC6A8}"/>
              </a:ext>
            </a:extLst>
          </p:cNvPr>
          <p:cNvSpPr txBox="1"/>
          <p:nvPr/>
        </p:nvSpPr>
        <p:spPr>
          <a:xfrm>
            <a:off x="228600" y="1411069"/>
            <a:ext cx="7995072" cy="646331"/>
          </a:xfrm>
          <a:prstGeom prst="rect">
            <a:avLst/>
          </a:prstGeom>
          <a:noFill/>
        </p:spPr>
        <p:txBody>
          <a:bodyPr wrap="square" rtlCol="0">
            <a:spAutoFit/>
          </a:bodyPr>
          <a:lstStyle/>
          <a:p>
            <a:pPr marL="285750" indent="-285750">
              <a:spcBef>
                <a:spcPts val="0"/>
              </a:spcBef>
              <a:spcAft>
                <a:spcPts val="0"/>
              </a:spcAft>
              <a:buFont typeface="Arial" panose="020B0604020202020204" pitchFamily="34" charset="0"/>
              <a:buChar char="•"/>
            </a:pPr>
            <a:r>
              <a:rPr lang="en-US" dirty="0">
                <a:latin typeface="Goudy Old Style" panose="02020502050305020303" pitchFamily="18" charset="0"/>
                <a:ea typeface="Calibri" panose="020F0502020204030204" pitchFamily="34" charset="0"/>
                <a:cs typeface="Arial" panose="020B0604020202020204" pitchFamily="34" charset="0"/>
              </a:rPr>
              <a:t>The RAP MSE berm was permitted as a Minor Modification through the NJDEP.</a:t>
            </a:r>
          </a:p>
          <a:p>
            <a:pPr marL="285750" indent="-285750">
              <a:spcBef>
                <a:spcPts val="0"/>
              </a:spcBef>
              <a:spcAft>
                <a:spcPts val="0"/>
              </a:spcAft>
              <a:buFont typeface="Arial" panose="020B0604020202020204" pitchFamily="34" charset="0"/>
              <a:buChar char="•"/>
            </a:pPr>
            <a:endParaRPr lang="en-US" dirty="0">
              <a:latin typeface="Goudy Old Style" panose="02020502050305020303" pitchFamily="18" charset="0"/>
              <a:ea typeface="Calibri" panose="020F0502020204030204" pitchFamily="34" charset="0"/>
              <a:cs typeface="Arial" panose="020B0604020202020204" pitchFamily="34" charset="0"/>
            </a:endParaRPr>
          </a:p>
        </p:txBody>
      </p:sp>
      <p:pic>
        <p:nvPicPr>
          <p:cNvPr id="7" name="Picture 6" descr="Diagram&#10;&#10;Description automatically generated">
            <a:extLst>
              <a:ext uri="{FF2B5EF4-FFF2-40B4-BE49-F238E27FC236}">
                <a16:creationId xmlns:a16="http://schemas.microsoft.com/office/drawing/2014/main" xmlns="" id="{AAF331F4-DC48-4AE8-91CD-2B7B5382084B}"/>
              </a:ext>
            </a:extLst>
          </p:cNvPr>
          <p:cNvPicPr>
            <a:picLocks noChangeAspect="1"/>
          </p:cNvPicPr>
          <p:nvPr/>
        </p:nvPicPr>
        <p:blipFill rotWithShape="1">
          <a:blip r:embed="rId3">
            <a:extLst>
              <a:ext uri="{28A0092B-C50C-407E-A947-70E740481C1C}">
                <a14:useLocalDpi xmlns:a14="http://schemas.microsoft.com/office/drawing/2010/main" val="0"/>
              </a:ext>
            </a:extLst>
          </a:blip>
          <a:srcRect l="9460" r="7641"/>
          <a:stretch/>
        </p:blipFill>
        <p:spPr>
          <a:xfrm>
            <a:off x="2529840" y="1828800"/>
            <a:ext cx="6614160" cy="4146811"/>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xmlns="" id="{2DEF3A6C-D374-4BB0-9151-3B527E7951A5}"/>
              </a:ext>
            </a:extLst>
          </p:cNvPr>
          <p:cNvSpPr txBox="1"/>
          <p:nvPr/>
        </p:nvSpPr>
        <p:spPr>
          <a:xfrm>
            <a:off x="228600" y="3200400"/>
            <a:ext cx="2438400" cy="2031325"/>
          </a:xfrm>
          <a:prstGeom prst="rect">
            <a:avLst/>
          </a:prstGeom>
          <a:noFill/>
        </p:spPr>
        <p:txBody>
          <a:bodyPr wrap="square" rtlCol="0">
            <a:spAutoFit/>
          </a:bodyPr>
          <a:lstStyle/>
          <a:p>
            <a:pPr marL="285750" indent="-285750">
              <a:spcBef>
                <a:spcPts val="0"/>
              </a:spcBef>
              <a:spcAft>
                <a:spcPts val="0"/>
              </a:spcAft>
              <a:buFont typeface="Arial" panose="020B0604020202020204" pitchFamily="34" charset="0"/>
              <a:buChar char="•"/>
            </a:pPr>
            <a:r>
              <a:rPr lang="en-US" dirty="0">
                <a:latin typeface="Goudy Old Style" panose="02020502050305020303" pitchFamily="18" charset="0"/>
                <a:ea typeface="Calibri" panose="020F0502020204030204" pitchFamily="34" charset="0"/>
                <a:cs typeface="Arial" panose="020B0604020202020204" pitchFamily="34" charset="0"/>
              </a:rPr>
              <a:t>Special design considerations were incorporated to insulate the RAP portion of the MSE berm.</a:t>
            </a:r>
          </a:p>
          <a:p>
            <a:endParaRPr lang="en-US" dirty="0">
              <a:latin typeface="Goudy Old Style" panose="02020502050305020303" pitchFamily="18" charset="0"/>
            </a:endParaRPr>
          </a:p>
        </p:txBody>
      </p:sp>
      <p:sp>
        <p:nvSpPr>
          <p:cNvPr id="9" name="TextBox 8">
            <a:extLst>
              <a:ext uri="{FF2B5EF4-FFF2-40B4-BE49-F238E27FC236}">
                <a16:creationId xmlns:a16="http://schemas.microsoft.com/office/drawing/2014/main" xmlns="" id="{7C2E8858-BBD8-462F-BFE1-63EE5BDF9C90}"/>
              </a:ext>
            </a:extLst>
          </p:cNvPr>
          <p:cNvSpPr txBox="1"/>
          <p:nvPr/>
        </p:nvSpPr>
        <p:spPr>
          <a:xfrm>
            <a:off x="228600" y="2057400"/>
            <a:ext cx="4038600" cy="923330"/>
          </a:xfrm>
          <a:prstGeom prst="rect">
            <a:avLst/>
          </a:prstGeom>
          <a:noFill/>
        </p:spPr>
        <p:txBody>
          <a:bodyPr wrap="square">
            <a:spAutoFit/>
          </a:bodyPr>
          <a:lstStyle/>
          <a:p>
            <a:pPr marL="285750" indent="-285750">
              <a:spcBef>
                <a:spcPts val="0"/>
              </a:spcBef>
              <a:spcAft>
                <a:spcPts val="0"/>
              </a:spcAft>
              <a:buFont typeface="Arial" panose="020B0604020202020204" pitchFamily="34" charset="0"/>
              <a:buChar char="•"/>
            </a:pPr>
            <a:r>
              <a:rPr lang="en-US" dirty="0">
                <a:latin typeface="Goudy Old Style" panose="02020502050305020303" pitchFamily="18" charset="0"/>
                <a:ea typeface="Calibri" panose="020F0502020204030204" pitchFamily="34" charset="0"/>
                <a:cs typeface="Arial" panose="020B0604020202020204" pitchFamily="34" charset="0"/>
              </a:rPr>
              <a:t>ARM conducted chemical testing to show there is not potential for groundwater contamination. </a:t>
            </a:r>
          </a:p>
        </p:txBody>
      </p:sp>
      <p:sp>
        <p:nvSpPr>
          <p:cNvPr id="8" name="Freeform: Shape 7">
            <a:extLst>
              <a:ext uri="{FF2B5EF4-FFF2-40B4-BE49-F238E27FC236}">
                <a16:creationId xmlns:a16="http://schemas.microsoft.com/office/drawing/2014/main" xmlns="" id="{605435DC-B93E-44C5-9539-8E67558805AD}"/>
              </a:ext>
            </a:extLst>
          </p:cNvPr>
          <p:cNvSpPr/>
          <p:nvPr/>
        </p:nvSpPr>
        <p:spPr>
          <a:xfrm>
            <a:off x="3666478" y="3835153"/>
            <a:ext cx="5486400" cy="1544715"/>
          </a:xfrm>
          <a:custGeom>
            <a:avLst/>
            <a:gdLst>
              <a:gd name="connsiteX0" fmla="*/ 0 w 5486400"/>
              <a:gd name="connsiteY0" fmla="*/ 1518082 h 1544715"/>
              <a:gd name="connsiteX1" fmla="*/ 727969 w 5486400"/>
              <a:gd name="connsiteY1" fmla="*/ 0 h 1544715"/>
              <a:gd name="connsiteX2" fmla="*/ 5486400 w 5486400"/>
              <a:gd name="connsiteY2" fmla="*/ 44389 h 1544715"/>
              <a:gd name="connsiteX3" fmla="*/ 5468644 w 5486400"/>
              <a:gd name="connsiteY3" fmla="*/ 932156 h 1544715"/>
              <a:gd name="connsiteX4" fmla="*/ 5246703 w 5486400"/>
              <a:gd name="connsiteY4" fmla="*/ 923278 h 1544715"/>
              <a:gd name="connsiteX5" fmla="*/ 4279037 w 5486400"/>
              <a:gd name="connsiteY5" fmla="*/ 1544715 h 1544715"/>
              <a:gd name="connsiteX6" fmla="*/ 0 w 5486400"/>
              <a:gd name="connsiteY6" fmla="*/ 1518082 h 15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6400" h="1544715">
                <a:moveTo>
                  <a:pt x="0" y="1518082"/>
                </a:moveTo>
                <a:lnTo>
                  <a:pt x="727969" y="0"/>
                </a:lnTo>
                <a:lnTo>
                  <a:pt x="5486400" y="44389"/>
                </a:lnTo>
                <a:lnTo>
                  <a:pt x="5468644" y="932156"/>
                </a:lnTo>
                <a:lnTo>
                  <a:pt x="5246703" y="923278"/>
                </a:lnTo>
                <a:lnTo>
                  <a:pt x="4279037" y="1544715"/>
                </a:lnTo>
                <a:lnTo>
                  <a:pt x="0" y="1518082"/>
                </a:lnTo>
                <a:close/>
              </a:path>
            </a:pathLst>
          </a:custGeom>
          <a:solidFill>
            <a:schemeClr val="accent6">
              <a:alpha val="56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xmlns="" id="{7541037C-A6B5-4EB9-8EAA-538DC2EB6D81}"/>
              </a:ext>
            </a:extLst>
          </p:cNvPr>
          <p:cNvSpPr/>
          <p:nvPr/>
        </p:nvSpPr>
        <p:spPr>
          <a:xfrm>
            <a:off x="3109913" y="5381625"/>
            <a:ext cx="4829175" cy="323850"/>
          </a:xfrm>
          <a:custGeom>
            <a:avLst/>
            <a:gdLst>
              <a:gd name="connsiteX0" fmla="*/ 80962 w 4829175"/>
              <a:gd name="connsiteY0" fmla="*/ 0 h 323850"/>
              <a:gd name="connsiteX1" fmla="*/ 85725 w 4829175"/>
              <a:gd name="connsiteY1" fmla="*/ 142875 h 323850"/>
              <a:gd name="connsiteX2" fmla="*/ 0 w 4829175"/>
              <a:gd name="connsiteY2" fmla="*/ 157163 h 323850"/>
              <a:gd name="connsiteX3" fmla="*/ 9525 w 4829175"/>
              <a:gd name="connsiteY3" fmla="*/ 309563 h 323850"/>
              <a:gd name="connsiteX4" fmla="*/ 4405312 w 4829175"/>
              <a:gd name="connsiteY4" fmla="*/ 323850 h 323850"/>
              <a:gd name="connsiteX5" fmla="*/ 4829175 w 4829175"/>
              <a:gd name="connsiteY5" fmla="*/ 14288 h 323850"/>
              <a:gd name="connsiteX6" fmla="*/ 80962 w 4829175"/>
              <a:gd name="connsiteY6"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9175" h="323850">
                <a:moveTo>
                  <a:pt x="80962" y="0"/>
                </a:moveTo>
                <a:lnTo>
                  <a:pt x="85725" y="142875"/>
                </a:lnTo>
                <a:lnTo>
                  <a:pt x="0" y="157163"/>
                </a:lnTo>
                <a:lnTo>
                  <a:pt x="9525" y="309563"/>
                </a:lnTo>
                <a:lnTo>
                  <a:pt x="4405312" y="323850"/>
                </a:lnTo>
                <a:lnTo>
                  <a:pt x="4829175" y="14288"/>
                </a:lnTo>
                <a:lnTo>
                  <a:pt x="80962" y="0"/>
                </a:lnTo>
                <a:close/>
              </a:path>
            </a:pathLst>
          </a:custGeom>
          <a:solidFill>
            <a:schemeClr val="accent2">
              <a:alpha val="56000"/>
            </a:schemeClr>
          </a:solidFill>
          <a:ln>
            <a:solidFill>
              <a:schemeClr val="accent2">
                <a:shade val="50000"/>
                <a:alpha val="26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983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EBFF4019-1016-4319-A8D4-44D705A8F2CB}"/>
              </a:ext>
            </a:extLst>
          </p:cNvPr>
          <p:cNvSpPr>
            <a:spLocks noGrp="1"/>
          </p:cNvSpPr>
          <p:nvPr>
            <p:ph type="sldNum" sz="quarter" idx="12"/>
          </p:nvPr>
        </p:nvSpPr>
        <p:spPr>
          <a:xfrm>
            <a:off x="8686800" y="6492875"/>
            <a:ext cx="4572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B832D07-4F91-4F56-B76D-80ADB531C705}" type="slidenum">
              <a:rPr kumimoji="0" lang="en-US" sz="1800" b="0" i="0" u="none" strike="noStrike" kern="1200" cap="none" spc="0" normalizeH="0" baseline="0" noProof="0" smtClean="0">
                <a:ln>
                  <a:noFill/>
                </a:ln>
                <a:solidFill>
                  <a:prstClr val="black"/>
                </a:solidFill>
                <a:effectLst/>
                <a:uLnTx/>
                <a:uFillTx/>
                <a:latin typeface="Book Antiqua" panose="02040602050305030304"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11</a:t>
            </a:fld>
            <a:endParaRPr kumimoji="0" lang="en-US" sz="18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endParaRPr>
          </a:p>
        </p:txBody>
      </p:sp>
      <p:sp>
        <p:nvSpPr>
          <p:cNvPr id="6" name="TextBox 5">
            <a:extLst>
              <a:ext uri="{FF2B5EF4-FFF2-40B4-BE49-F238E27FC236}">
                <a16:creationId xmlns:a16="http://schemas.microsoft.com/office/drawing/2014/main" xmlns="" id="{1B85D117-5F66-45A2-8C32-93C74FC684CF}"/>
              </a:ext>
            </a:extLst>
          </p:cNvPr>
          <p:cNvSpPr txBox="1"/>
          <p:nvPr/>
        </p:nvSpPr>
        <p:spPr>
          <a:xfrm>
            <a:off x="0" y="72462"/>
            <a:ext cx="9144000" cy="765738"/>
          </a:xfrm>
          <a:prstGeom prst="rect">
            <a:avLst/>
          </a:prstGeom>
          <a:noFill/>
        </p:spPr>
        <p:txBody>
          <a:bodyPr wrap="square" lIns="69465" tIns="34733" rIns="69465" bIns="34733" rtlCol="0">
            <a:noAutofit/>
          </a:bodyPr>
          <a:lstStyle/>
          <a:p>
            <a:pPr marL="0" marR="0" lvl="0" indent="0" algn="ctr" defTabSz="694634"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oudy Old Style" panose="02020502050305020303" pitchFamily="18" charset="0"/>
                <a:ea typeface="+mn-ea"/>
                <a:cs typeface="+mn-cs"/>
              </a:rPr>
              <a:t>Construction Specifications</a:t>
            </a:r>
          </a:p>
        </p:txBody>
      </p:sp>
      <p:sp>
        <p:nvSpPr>
          <p:cNvPr id="10" name="TextBox 9">
            <a:extLst>
              <a:ext uri="{FF2B5EF4-FFF2-40B4-BE49-F238E27FC236}">
                <a16:creationId xmlns:a16="http://schemas.microsoft.com/office/drawing/2014/main" xmlns="" id="{779F41FE-D521-470A-B39B-3267561B7CFF}"/>
              </a:ext>
            </a:extLst>
          </p:cNvPr>
          <p:cNvSpPr txBox="1"/>
          <p:nvPr/>
        </p:nvSpPr>
        <p:spPr>
          <a:xfrm>
            <a:off x="539328" y="1070484"/>
            <a:ext cx="2127672" cy="646331"/>
          </a:xfrm>
          <a:prstGeom prst="rect">
            <a:avLst/>
          </a:prstGeom>
          <a:noFill/>
        </p:spPr>
        <p:txBody>
          <a:bodyPr wrap="square">
            <a:spAutoFit/>
          </a:bodyPr>
          <a:lstStyle/>
          <a:p>
            <a:pPr algn="ctr"/>
            <a:r>
              <a:rPr lang="en-US" sz="1800" b="0" i="0" dirty="0">
                <a:solidFill>
                  <a:schemeClr val="bg1"/>
                </a:solidFill>
                <a:effectLst/>
                <a:latin typeface="Goudy Old Style" panose="02020502050305020303" pitchFamily="18" charset="0"/>
              </a:rPr>
              <a:t>#354</a:t>
            </a:r>
            <a:br>
              <a:rPr lang="en-US" sz="1800" b="0" i="0" dirty="0">
                <a:solidFill>
                  <a:schemeClr val="bg1"/>
                </a:solidFill>
                <a:effectLst/>
                <a:latin typeface="Goudy Old Style" panose="02020502050305020303" pitchFamily="18" charset="0"/>
              </a:rPr>
            </a:br>
            <a:r>
              <a:rPr lang="en-US" sz="1800" b="0" i="0" dirty="0">
                <a:solidFill>
                  <a:schemeClr val="bg1"/>
                </a:solidFill>
                <a:effectLst/>
                <a:latin typeface="Goudy Old Style" panose="02020502050305020303" pitchFamily="18" charset="0"/>
              </a:rPr>
              <a:t>May 2020</a:t>
            </a:r>
            <a:endParaRPr lang="en-US" sz="1800" dirty="0">
              <a:solidFill>
                <a:schemeClr val="bg1"/>
              </a:solidFill>
              <a:latin typeface="Goudy Old Style" panose="02020502050305020303" pitchFamily="18" charset="0"/>
            </a:endParaRPr>
          </a:p>
        </p:txBody>
      </p:sp>
      <p:sp>
        <p:nvSpPr>
          <p:cNvPr id="4" name="TextBox 3">
            <a:extLst>
              <a:ext uri="{FF2B5EF4-FFF2-40B4-BE49-F238E27FC236}">
                <a16:creationId xmlns:a16="http://schemas.microsoft.com/office/drawing/2014/main" xmlns="" id="{495EB5B8-543E-4A42-9B29-B24F06CEC6A8}"/>
              </a:ext>
            </a:extLst>
          </p:cNvPr>
          <p:cNvSpPr txBox="1"/>
          <p:nvPr/>
        </p:nvSpPr>
        <p:spPr>
          <a:xfrm>
            <a:off x="609600" y="1334869"/>
            <a:ext cx="4343400" cy="646331"/>
          </a:xfrm>
          <a:prstGeom prst="rect">
            <a:avLst/>
          </a:prstGeom>
          <a:noFill/>
        </p:spPr>
        <p:txBody>
          <a:bodyPr wrap="square" rtlCol="0">
            <a:spAutoFit/>
          </a:bodyPr>
          <a:lstStyle/>
          <a:p>
            <a:pPr marL="285750" indent="-285750">
              <a:spcBef>
                <a:spcPts val="0"/>
              </a:spcBef>
              <a:spcAft>
                <a:spcPts val="0"/>
              </a:spcAft>
              <a:buFont typeface="Arial" panose="020B0604020202020204" pitchFamily="34" charset="0"/>
              <a:buChar char="•"/>
            </a:pPr>
            <a:r>
              <a:rPr lang="en-US" dirty="0">
                <a:latin typeface="Goudy Old Style" panose="02020502050305020303" pitchFamily="18" charset="0"/>
                <a:ea typeface="Calibri" panose="020F0502020204030204" pitchFamily="34" charset="0"/>
                <a:cs typeface="Arial" panose="020B0604020202020204" pitchFamily="34" charset="0"/>
              </a:rPr>
              <a:t>RAP Gradation (processing required): </a:t>
            </a:r>
            <a:endParaRPr lang="en-US" sz="1800" dirty="0">
              <a:effectLst/>
              <a:latin typeface="Goudy Old Style" panose="02020502050305020303" pitchFamily="18" charset="0"/>
              <a:ea typeface="Times New Roman" panose="02020603050405020304" pitchFamily="18" charset="0"/>
              <a:cs typeface="Arial" panose="020B0604020202020204" pitchFamily="34" charset="0"/>
            </a:endParaRPr>
          </a:p>
          <a:p>
            <a:pPr marL="285750" marR="0" lvl="0" indent="-285750">
              <a:spcBef>
                <a:spcPts val="0"/>
              </a:spcBef>
              <a:spcAft>
                <a:spcPts val="0"/>
              </a:spcAft>
              <a:buFont typeface="Arial" panose="020B0604020202020204" pitchFamily="34" charset="0"/>
              <a:buChar char="•"/>
            </a:pPr>
            <a:endParaRPr lang="en-US" sz="1800" dirty="0">
              <a:effectLst/>
              <a:latin typeface="Goudy Old Style" panose="02020502050305020303" pitchFamily="18"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6DDB09B7-6177-4A9E-83EF-04150D48DD4F}"/>
              </a:ext>
            </a:extLst>
          </p:cNvPr>
          <p:cNvSpPr txBox="1"/>
          <p:nvPr/>
        </p:nvSpPr>
        <p:spPr>
          <a:xfrm>
            <a:off x="609600" y="2031597"/>
            <a:ext cx="8305800" cy="2831544"/>
          </a:xfrm>
          <a:prstGeom prst="rect">
            <a:avLst/>
          </a:prstGeom>
          <a:noFill/>
        </p:spPr>
        <p:txBody>
          <a:bodyPr wrap="square" rtlCol="0">
            <a:spAutoFit/>
          </a:bodyPr>
          <a:lstStyle/>
          <a:p>
            <a:pPr marL="285750" indent="-285750">
              <a:spcBef>
                <a:spcPts val="0"/>
              </a:spcBef>
              <a:spcAft>
                <a:spcPts val="0"/>
              </a:spcAft>
              <a:buFont typeface="Arial" panose="020B0604020202020204" pitchFamily="34" charset="0"/>
              <a:buChar char="•"/>
            </a:pPr>
            <a:r>
              <a:rPr lang="en-US" dirty="0">
                <a:latin typeface="Goudy Old Style" panose="02020502050305020303" pitchFamily="18" charset="0"/>
                <a:ea typeface="Calibri" panose="020F0502020204030204" pitchFamily="34" charset="0"/>
                <a:cs typeface="Arial" panose="020B0604020202020204" pitchFamily="34" charset="0"/>
              </a:rPr>
              <a:t>Minimum shear strength envelope: </a:t>
            </a:r>
            <a:br>
              <a:rPr lang="en-US" dirty="0">
                <a:latin typeface="Goudy Old Style" panose="02020502050305020303" pitchFamily="18" charset="0"/>
                <a:ea typeface="Calibri" panose="020F0502020204030204" pitchFamily="34" charset="0"/>
                <a:cs typeface="Arial" panose="020B0604020202020204" pitchFamily="34" charset="0"/>
              </a:rPr>
            </a:br>
            <a:r>
              <a:rPr lang="en-US" dirty="0">
                <a:latin typeface="Goudy Old Style" panose="02020502050305020303" pitchFamily="18" charset="0"/>
                <a:ea typeface="Calibri" panose="020F0502020204030204" pitchFamily="34" charset="0"/>
                <a:cs typeface="Arial" panose="020B0604020202020204" pitchFamily="34" charset="0"/>
              </a:rPr>
              <a:t>39 degrees, 0 psf cohesion</a:t>
            </a:r>
          </a:p>
          <a:p>
            <a:pPr>
              <a:spcBef>
                <a:spcPts val="0"/>
              </a:spcBef>
              <a:spcAft>
                <a:spcPts val="0"/>
              </a:spcAft>
            </a:pPr>
            <a:endParaRPr lang="en-US" sz="2400" dirty="0">
              <a:latin typeface="Goudy Old Style" panose="02020502050305020303" pitchFamily="18" charset="0"/>
              <a:ea typeface="Calibri" panose="020F0502020204030204" pitchFamily="34" charset="0"/>
              <a:cs typeface="Arial" panose="020B0604020202020204" pitchFamily="34" charset="0"/>
            </a:endParaRPr>
          </a:p>
          <a:p>
            <a:pPr marL="285750" indent="-285750">
              <a:spcBef>
                <a:spcPts val="0"/>
              </a:spcBef>
              <a:spcAft>
                <a:spcPts val="0"/>
              </a:spcAft>
              <a:buFont typeface="Arial" panose="020B0604020202020204" pitchFamily="34" charset="0"/>
              <a:buChar char="•"/>
            </a:pPr>
            <a:r>
              <a:rPr lang="en-US" dirty="0">
                <a:latin typeface="Goudy Old Style" panose="02020502050305020303" pitchFamily="18" charset="0"/>
                <a:ea typeface="Times New Roman" panose="02020603050405020304" pitchFamily="18" charset="0"/>
                <a:cs typeface="Arial" panose="020B0604020202020204" pitchFamily="34" charset="0"/>
              </a:rPr>
              <a:t>RAP to be compacted to a minimum of </a:t>
            </a:r>
            <a:br>
              <a:rPr lang="en-US" dirty="0">
                <a:latin typeface="Goudy Old Style" panose="02020502050305020303" pitchFamily="18" charset="0"/>
                <a:ea typeface="Times New Roman" panose="02020603050405020304" pitchFamily="18" charset="0"/>
                <a:cs typeface="Arial" panose="020B0604020202020204" pitchFamily="34" charset="0"/>
              </a:rPr>
            </a:br>
            <a:r>
              <a:rPr lang="en-US" dirty="0">
                <a:latin typeface="Goudy Old Style" panose="02020502050305020303" pitchFamily="18" charset="0"/>
                <a:ea typeface="Times New Roman" panose="02020603050405020304" pitchFamily="18" charset="0"/>
                <a:cs typeface="Arial" panose="020B0604020202020204" pitchFamily="34" charset="0"/>
              </a:rPr>
              <a:t>91% of the maximum dry density in accordance with the Modified Proctor.</a:t>
            </a:r>
          </a:p>
          <a:p>
            <a:pPr>
              <a:spcBef>
                <a:spcPts val="0"/>
              </a:spcBef>
              <a:spcAft>
                <a:spcPts val="0"/>
              </a:spcAft>
            </a:pPr>
            <a:endParaRPr lang="en-US" sz="2800" dirty="0">
              <a:latin typeface="Goudy Old Style" panose="02020502050305020303" pitchFamily="18" charset="0"/>
              <a:ea typeface="Times New Roman" panose="02020603050405020304" pitchFamily="18" charset="0"/>
              <a:cs typeface="Arial" panose="020B0604020202020204" pitchFamily="34" charset="0"/>
            </a:endParaRPr>
          </a:p>
          <a:p>
            <a:pPr marL="285750" indent="-285750">
              <a:spcBef>
                <a:spcPts val="0"/>
              </a:spcBef>
              <a:spcAft>
                <a:spcPts val="0"/>
              </a:spcAft>
              <a:buFont typeface="Arial" panose="020B0604020202020204" pitchFamily="34" charset="0"/>
              <a:buChar char="•"/>
            </a:pPr>
            <a:r>
              <a:rPr lang="en-US" sz="1800" dirty="0">
                <a:effectLst/>
                <a:latin typeface="Goudy Old Style" panose="02020502050305020303" pitchFamily="18" charset="0"/>
                <a:ea typeface="Times New Roman" panose="02020603050405020304" pitchFamily="18" charset="0"/>
                <a:cs typeface="Arial" panose="020B0604020202020204" pitchFamily="34" charset="0"/>
              </a:rPr>
              <a:t>RAP </a:t>
            </a:r>
            <a:r>
              <a:rPr lang="en-US" dirty="0">
                <a:latin typeface="Goudy Old Style" panose="02020502050305020303" pitchFamily="18" charset="0"/>
                <a:ea typeface="Times New Roman" panose="02020603050405020304" pitchFamily="18" charset="0"/>
                <a:cs typeface="Arial" panose="020B0604020202020204" pitchFamily="34" charset="0"/>
              </a:rPr>
              <a:t>may not be compacted at ambient air temperatures less than 60 degrees Fahrenheit (generally May – October).</a:t>
            </a:r>
            <a:endParaRPr lang="en-US" sz="1800" dirty="0">
              <a:effectLst/>
              <a:latin typeface="Goudy Old Style" panose="02020502050305020303" pitchFamily="18" charset="0"/>
              <a:ea typeface="Times New Roman" panose="02020603050405020304" pitchFamily="18" charset="0"/>
              <a:cs typeface="Arial" panose="020B0604020202020204" pitchFamily="34" charset="0"/>
            </a:endParaRPr>
          </a:p>
          <a:p>
            <a:pPr marL="285750" marR="0" lvl="0" indent="-285750">
              <a:spcBef>
                <a:spcPts val="0"/>
              </a:spcBef>
              <a:spcAft>
                <a:spcPts val="0"/>
              </a:spcAft>
              <a:buFont typeface="Arial" panose="020B0604020202020204" pitchFamily="34" charset="0"/>
              <a:buChar char="•"/>
            </a:pPr>
            <a:endParaRPr lang="en-US" sz="1800" dirty="0">
              <a:effectLst/>
              <a:latin typeface="Goudy Old Style" panose="02020502050305020303" pitchFamily="18" charset="0"/>
              <a:ea typeface="Calibri" panose="020F0502020204030204" pitchFamily="34" charset="0"/>
              <a:cs typeface="Arial" panose="020B0604020202020204" pitchFamily="34" charset="0"/>
            </a:endParaRPr>
          </a:p>
        </p:txBody>
      </p:sp>
      <p:graphicFrame>
        <p:nvGraphicFramePr>
          <p:cNvPr id="2" name="Table 6">
            <a:extLst>
              <a:ext uri="{FF2B5EF4-FFF2-40B4-BE49-F238E27FC236}">
                <a16:creationId xmlns:a16="http://schemas.microsoft.com/office/drawing/2014/main" xmlns="" id="{BC44695D-1698-4BF2-8C58-965B92E6574A}"/>
              </a:ext>
            </a:extLst>
          </p:cNvPr>
          <p:cNvGraphicFramePr>
            <a:graphicFrameLocks noGrp="1"/>
          </p:cNvGraphicFramePr>
          <p:nvPr>
            <p:extLst>
              <p:ext uri="{D42A27DB-BD31-4B8C-83A1-F6EECF244321}">
                <p14:modId xmlns:p14="http://schemas.microsoft.com/office/powerpoint/2010/main" val="1037344338"/>
              </p:ext>
            </p:extLst>
          </p:nvPr>
        </p:nvGraphicFramePr>
        <p:xfrm>
          <a:off x="5029200" y="1447800"/>
          <a:ext cx="2667000" cy="1645920"/>
        </p:xfrm>
        <a:graphic>
          <a:graphicData uri="http://schemas.openxmlformats.org/drawingml/2006/table">
            <a:tbl>
              <a:tblPr firstRow="1" bandRow="1">
                <a:effectLst>
                  <a:outerShdw blurRad="50800" dist="38100" dir="2700000" algn="tl" rotWithShape="0">
                    <a:prstClr val="black">
                      <a:alpha val="40000"/>
                    </a:prstClr>
                  </a:outerShdw>
                </a:effectLst>
                <a:tableStyleId>{93296810-A885-4BE3-A3E7-6D5BEEA58F35}</a:tableStyleId>
              </a:tblPr>
              <a:tblGrid>
                <a:gridCol w="1333500">
                  <a:extLst>
                    <a:ext uri="{9D8B030D-6E8A-4147-A177-3AD203B41FA5}">
                      <a16:colId xmlns:a16="http://schemas.microsoft.com/office/drawing/2014/main" xmlns="" val="2505310920"/>
                    </a:ext>
                  </a:extLst>
                </a:gridCol>
                <a:gridCol w="1333500">
                  <a:extLst>
                    <a:ext uri="{9D8B030D-6E8A-4147-A177-3AD203B41FA5}">
                      <a16:colId xmlns:a16="http://schemas.microsoft.com/office/drawing/2014/main" xmlns="" val="3023335048"/>
                    </a:ext>
                  </a:extLst>
                </a:gridCol>
              </a:tblGrid>
              <a:tr h="224367">
                <a:tc>
                  <a:txBody>
                    <a:bodyPr/>
                    <a:lstStyle/>
                    <a:p>
                      <a:pPr algn="ctr"/>
                      <a:r>
                        <a:rPr lang="en-US" sz="1200" b="1" dirty="0">
                          <a:effectLst/>
                          <a:latin typeface="Goudy Old Style" panose="02020502050305020303" pitchFamily="18" charset="0"/>
                        </a:rPr>
                        <a:t>Sieve Size</a:t>
                      </a:r>
                    </a:p>
                  </a:txBody>
                  <a:tcPr/>
                </a:tc>
                <a:tc>
                  <a:txBody>
                    <a:bodyPr/>
                    <a:lstStyle/>
                    <a:p>
                      <a:pPr algn="ctr"/>
                      <a:r>
                        <a:rPr lang="en-US" sz="1200" b="1" dirty="0">
                          <a:effectLst/>
                          <a:latin typeface="Goudy Old Style" panose="02020502050305020303" pitchFamily="18" charset="0"/>
                        </a:rPr>
                        <a:t>Percent Passing</a:t>
                      </a:r>
                    </a:p>
                  </a:txBody>
                  <a:tcPr/>
                </a:tc>
                <a:extLst>
                  <a:ext uri="{0D108BD9-81ED-4DB2-BD59-A6C34878D82A}">
                    <a16:rowId xmlns:a16="http://schemas.microsoft.com/office/drawing/2014/main" xmlns="" val="4150359503"/>
                  </a:ext>
                </a:extLst>
              </a:tr>
              <a:tr h="211843">
                <a:tc>
                  <a:txBody>
                    <a:bodyPr/>
                    <a:lstStyle/>
                    <a:p>
                      <a:pPr algn="ctr"/>
                      <a:r>
                        <a:rPr lang="en-US" sz="1200" b="1" dirty="0">
                          <a:effectLst/>
                          <a:latin typeface="Goudy Old Style" panose="02020502050305020303" pitchFamily="18" charset="0"/>
                        </a:rPr>
                        <a:t>3”</a:t>
                      </a:r>
                    </a:p>
                  </a:txBody>
                  <a:tcPr/>
                </a:tc>
                <a:tc>
                  <a:txBody>
                    <a:bodyPr/>
                    <a:lstStyle/>
                    <a:p>
                      <a:pPr algn="ctr"/>
                      <a:r>
                        <a:rPr lang="en-US" sz="1200" b="1" dirty="0">
                          <a:effectLst/>
                          <a:latin typeface="Goudy Old Style" panose="02020502050305020303" pitchFamily="18" charset="0"/>
                        </a:rPr>
                        <a:t>100</a:t>
                      </a:r>
                    </a:p>
                  </a:txBody>
                  <a:tcPr/>
                </a:tc>
                <a:extLst>
                  <a:ext uri="{0D108BD9-81ED-4DB2-BD59-A6C34878D82A}">
                    <a16:rowId xmlns:a16="http://schemas.microsoft.com/office/drawing/2014/main" xmlns="" val="1019671450"/>
                  </a:ext>
                </a:extLst>
              </a:tr>
              <a:tr h="224367">
                <a:tc>
                  <a:txBody>
                    <a:bodyPr/>
                    <a:lstStyle/>
                    <a:p>
                      <a:pPr algn="ctr"/>
                      <a:r>
                        <a:rPr lang="en-US" sz="1200" b="1" dirty="0">
                          <a:effectLst/>
                          <a:latin typeface="Goudy Old Style" panose="02020502050305020303" pitchFamily="18" charset="0"/>
                        </a:rPr>
                        <a:t>¾”</a:t>
                      </a:r>
                    </a:p>
                  </a:txBody>
                  <a:tcPr/>
                </a:tc>
                <a:tc>
                  <a:txBody>
                    <a:bodyPr/>
                    <a:lstStyle/>
                    <a:p>
                      <a:pPr algn="ctr"/>
                      <a:r>
                        <a:rPr lang="en-US" sz="1200" b="1" dirty="0">
                          <a:effectLst/>
                          <a:latin typeface="Goudy Old Style" panose="02020502050305020303" pitchFamily="18" charset="0"/>
                        </a:rPr>
                        <a:t>100-60</a:t>
                      </a:r>
                    </a:p>
                  </a:txBody>
                  <a:tcPr/>
                </a:tc>
                <a:extLst>
                  <a:ext uri="{0D108BD9-81ED-4DB2-BD59-A6C34878D82A}">
                    <a16:rowId xmlns:a16="http://schemas.microsoft.com/office/drawing/2014/main" xmlns="" val="1904741117"/>
                  </a:ext>
                </a:extLst>
              </a:tr>
              <a:tr h="224367">
                <a:tc>
                  <a:txBody>
                    <a:bodyPr/>
                    <a:lstStyle/>
                    <a:p>
                      <a:pPr algn="ctr"/>
                      <a:r>
                        <a:rPr lang="en-US" sz="1200" b="1" dirty="0">
                          <a:effectLst/>
                          <a:latin typeface="Goudy Old Style" panose="02020502050305020303" pitchFamily="18" charset="0"/>
                        </a:rPr>
                        <a:t>No. 4</a:t>
                      </a:r>
                    </a:p>
                  </a:txBody>
                  <a:tcPr/>
                </a:tc>
                <a:tc>
                  <a:txBody>
                    <a:bodyPr/>
                    <a:lstStyle/>
                    <a:p>
                      <a:pPr algn="ctr"/>
                      <a:r>
                        <a:rPr lang="en-US" sz="1200" b="1" dirty="0">
                          <a:effectLst/>
                          <a:latin typeface="Goudy Old Style" panose="02020502050305020303" pitchFamily="18" charset="0"/>
                        </a:rPr>
                        <a:t>20-80</a:t>
                      </a:r>
                    </a:p>
                  </a:txBody>
                  <a:tcPr/>
                </a:tc>
                <a:extLst>
                  <a:ext uri="{0D108BD9-81ED-4DB2-BD59-A6C34878D82A}">
                    <a16:rowId xmlns:a16="http://schemas.microsoft.com/office/drawing/2014/main" xmlns="" val="3015065616"/>
                  </a:ext>
                </a:extLst>
              </a:tr>
              <a:tr h="224367">
                <a:tc>
                  <a:txBody>
                    <a:bodyPr/>
                    <a:lstStyle/>
                    <a:p>
                      <a:pPr algn="ctr"/>
                      <a:r>
                        <a:rPr lang="en-US" sz="1200" b="1" dirty="0">
                          <a:effectLst/>
                          <a:latin typeface="Goudy Old Style" panose="02020502050305020303" pitchFamily="18" charset="0"/>
                        </a:rPr>
                        <a:t>No. 40</a:t>
                      </a:r>
                    </a:p>
                  </a:txBody>
                  <a:tcPr/>
                </a:tc>
                <a:tc>
                  <a:txBody>
                    <a:bodyPr/>
                    <a:lstStyle/>
                    <a:p>
                      <a:pPr algn="ctr"/>
                      <a:r>
                        <a:rPr lang="en-US" sz="1200" b="1" dirty="0">
                          <a:effectLst/>
                          <a:latin typeface="Goudy Old Style" panose="02020502050305020303" pitchFamily="18" charset="0"/>
                        </a:rPr>
                        <a:t>10-50</a:t>
                      </a:r>
                    </a:p>
                  </a:txBody>
                  <a:tcPr/>
                </a:tc>
                <a:extLst>
                  <a:ext uri="{0D108BD9-81ED-4DB2-BD59-A6C34878D82A}">
                    <a16:rowId xmlns:a16="http://schemas.microsoft.com/office/drawing/2014/main" xmlns="" val="1339082584"/>
                  </a:ext>
                </a:extLst>
              </a:tr>
              <a:tr h="224367">
                <a:tc>
                  <a:txBody>
                    <a:bodyPr/>
                    <a:lstStyle/>
                    <a:p>
                      <a:pPr algn="ctr"/>
                      <a:r>
                        <a:rPr lang="en-US" sz="1200" b="1" dirty="0">
                          <a:effectLst/>
                          <a:latin typeface="Goudy Old Style" panose="02020502050305020303" pitchFamily="18" charset="0"/>
                        </a:rPr>
                        <a:t>No. 200</a:t>
                      </a:r>
                    </a:p>
                  </a:txBody>
                  <a:tcPr/>
                </a:tc>
                <a:tc>
                  <a:txBody>
                    <a:bodyPr/>
                    <a:lstStyle/>
                    <a:p>
                      <a:pPr algn="ctr"/>
                      <a:r>
                        <a:rPr lang="en-US" sz="1200" b="1" dirty="0">
                          <a:effectLst/>
                          <a:latin typeface="Goudy Old Style" panose="02020502050305020303" pitchFamily="18" charset="0"/>
                        </a:rPr>
                        <a:t>0-5</a:t>
                      </a:r>
                    </a:p>
                  </a:txBody>
                  <a:tcPr/>
                </a:tc>
                <a:extLst>
                  <a:ext uri="{0D108BD9-81ED-4DB2-BD59-A6C34878D82A}">
                    <a16:rowId xmlns:a16="http://schemas.microsoft.com/office/drawing/2014/main" xmlns="" val="2022464649"/>
                  </a:ext>
                </a:extLst>
              </a:tr>
            </a:tbl>
          </a:graphicData>
        </a:graphic>
      </p:graphicFrame>
    </p:spTree>
    <p:extLst>
      <p:ext uri="{BB962C8B-B14F-4D97-AF65-F5344CB8AC3E}">
        <p14:creationId xmlns:p14="http://schemas.microsoft.com/office/powerpoint/2010/main" val="2222518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EBFF4019-1016-4319-A8D4-44D705A8F2CB}"/>
              </a:ext>
            </a:extLst>
          </p:cNvPr>
          <p:cNvSpPr>
            <a:spLocks noGrp="1"/>
          </p:cNvSpPr>
          <p:nvPr>
            <p:ph type="sldNum" sz="quarter" idx="12"/>
          </p:nvPr>
        </p:nvSpPr>
        <p:spPr>
          <a:xfrm>
            <a:off x="8686800" y="6492875"/>
            <a:ext cx="4572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B832D07-4F91-4F56-B76D-80ADB531C705}" type="slidenum">
              <a:rPr kumimoji="0" lang="en-US" sz="1800" b="0" i="0" u="none" strike="noStrike" kern="1200" cap="none" spc="0" normalizeH="0" baseline="0" noProof="0" smtClean="0">
                <a:ln>
                  <a:noFill/>
                </a:ln>
                <a:solidFill>
                  <a:prstClr val="black"/>
                </a:solidFill>
                <a:effectLst/>
                <a:uLnTx/>
                <a:uFillTx/>
                <a:latin typeface="Book Antiqua" panose="02040602050305030304"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a:t>
            </a:fld>
            <a:endParaRPr kumimoji="0" lang="en-US" sz="18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endParaRPr>
          </a:p>
        </p:txBody>
      </p:sp>
      <p:sp>
        <p:nvSpPr>
          <p:cNvPr id="6" name="TextBox 5">
            <a:extLst>
              <a:ext uri="{FF2B5EF4-FFF2-40B4-BE49-F238E27FC236}">
                <a16:creationId xmlns:a16="http://schemas.microsoft.com/office/drawing/2014/main" xmlns="" id="{1B85D117-5F66-45A2-8C32-93C74FC684CF}"/>
              </a:ext>
            </a:extLst>
          </p:cNvPr>
          <p:cNvSpPr txBox="1"/>
          <p:nvPr/>
        </p:nvSpPr>
        <p:spPr>
          <a:xfrm>
            <a:off x="228600" y="72462"/>
            <a:ext cx="8915400" cy="765738"/>
          </a:xfrm>
          <a:prstGeom prst="rect">
            <a:avLst/>
          </a:prstGeom>
          <a:noFill/>
        </p:spPr>
        <p:txBody>
          <a:bodyPr wrap="square" lIns="69465" tIns="34733" rIns="69465" bIns="34733" rtlCol="0">
            <a:noAutofit/>
          </a:bodyPr>
          <a:lstStyle/>
          <a:p>
            <a:pPr marL="0" marR="0" lvl="0" indent="0" algn="ctr" defTabSz="694634"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oudy Old Style" panose="02020502050305020303" pitchFamily="18" charset="0"/>
                <a:ea typeface="+mn-ea"/>
                <a:cs typeface="+mn-cs"/>
              </a:rPr>
              <a:t>Construction of the RAP MSE Berm</a:t>
            </a:r>
          </a:p>
        </p:txBody>
      </p:sp>
      <p:sp>
        <p:nvSpPr>
          <p:cNvPr id="10" name="TextBox 9">
            <a:extLst>
              <a:ext uri="{FF2B5EF4-FFF2-40B4-BE49-F238E27FC236}">
                <a16:creationId xmlns:a16="http://schemas.microsoft.com/office/drawing/2014/main" xmlns="" id="{779F41FE-D521-470A-B39B-3267561B7CFF}"/>
              </a:ext>
            </a:extLst>
          </p:cNvPr>
          <p:cNvSpPr txBox="1"/>
          <p:nvPr/>
        </p:nvSpPr>
        <p:spPr>
          <a:xfrm>
            <a:off x="539328" y="1070484"/>
            <a:ext cx="2127672" cy="646331"/>
          </a:xfrm>
          <a:prstGeom prst="rect">
            <a:avLst/>
          </a:prstGeom>
          <a:noFill/>
        </p:spPr>
        <p:txBody>
          <a:bodyPr wrap="square">
            <a:spAutoFit/>
          </a:bodyPr>
          <a:lstStyle/>
          <a:p>
            <a:pPr algn="ctr"/>
            <a:r>
              <a:rPr lang="en-US" sz="1800" b="0" i="0" dirty="0">
                <a:solidFill>
                  <a:schemeClr val="bg1"/>
                </a:solidFill>
                <a:effectLst/>
                <a:latin typeface="Goudy Old Style" panose="02020502050305020303" pitchFamily="18" charset="0"/>
              </a:rPr>
              <a:t>#354</a:t>
            </a:r>
            <a:br>
              <a:rPr lang="en-US" sz="1800" b="0" i="0" dirty="0">
                <a:solidFill>
                  <a:schemeClr val="bg1"/>
                </a:solidFill>
                <a:effectLst/>
                <a:latin typeface="Goudy Old Style" panose="02020502050305020303" pitchFamily="18" charset="0"/>
              </a:rPr>
            </a:br>
            <a:r>
              <a:rPr lang="en-US" sz="1800" b="0" i="0" dirty="0">
                <a:solidFill>
                  <a:schemeClr val="bg1"/>
                </a:solidFill>
                <a:effectLst/>
                <a:latin typeface="Goudy Old Style" panose="02020502050305020303" pitchFamily="18" charset="0"/>
              </a:rPr>
              <a:t>May 2020</a:t>
            </a:r>
            <a:endParaRPr lang="en-US" sz="1800" dirty="0">
              <a:solidFill>
                <a:schemeClr val="bg1"/>
              </a:solidFill>
              <a:latin typeface="Goudy Old Style" panose="02020502050305020303" pitchFamily="18" charset="0"/>
            </a:endParaRPr>
          </a:p>
        </p:txBody>
      </p:sp>
      <p:sp>
        <p:nvSpPr>
          <p:cNvPr id="2" name="TextBox 1">
            <a:extLst>
              <a:ext uri="{FF2B5EF4-FFF2-40B4-BE49-F238E27FC236}">
                <a16:creationId xmlns:a16="http://schemas.microsoft.com/office/drawing/2014/main" xmlns="" id="{241CBEC2-DE21-4F5F-A5B7-7F00C5782A6E}"/>
              </a:ext>
            </a:extLst>
          </p:cNvPr>
          <p:cNvSpPr txBox="1"/>
          <p:nvPr/>
        </p:nvSpPr>
        <p:spPr>
          <a:xfrm>
            <a:off x="990600" y="5042713"/>
            <a:ext cx="2993255" cy="276999"/>
          </a:xfrm>
          <a:prstGeom prst="rect">
            <a:avLst/>
          </a:prstGeom>
          <a:noFill/>
        </p:spPr>
        <p:txBody>
          <a:bodyPr wrap="none" rtlCol="0">
            <a:spAutoFit/>
          </a:bodyPr>
          <a:lstStyle/>
          <a:p>
            <a:r>
              <a:rPr lang="en-US" sz="1200" b="1" i="1" dirty="0">
                <a:latin typeface="Goudy Old Style" panose="02020502050305020303" pitchFamily="18" charset="0"/>
              </a:rPr>
              <a:t>Placing structural fill at the face of the berm.</a:t>
            </a:r>
          </a:p>
        </p:txBody>
      </p:sp>
      <p:sp>
        <p:nvSpPr>
          <p:cNvPr id="8" name="TextBox 7">
            <a:extLst>
              <a:ext uri="{FF2B5EF4-FFF2-40B4-BE49-F238E27FC236}">
                <a16:creationId xmlns:a16="http://schemas.microsoft.com/office/drawing/2014/main" xmlns="" id="{C434426D-6B6C-48FB-A5EB-65463870FE38}"/>
              </a:ext>
            </a:extLst>
          </p:cNvPr>
          <p:cNvSpPr txBox="1"/>
          <p:nvPr/>
        </p:nvSpPr>
        <p:spPr>
          <a:xfrm>
            <a:off x="4800600" y="5042713"/>
            <a:ext cx="3761153" cy="276999"/>
          </a:xfrm>
          <a:prstGeom prst="rect">
            <a:avLst/>
          </a:prstGeom>
          <a:noFill/>
        </p:spPr>
        <p:txBody>
          <a:bodyPr wrap="square" rtlCol="0">
            <a:spAutoFit/>
          </a:bodyPr>
          <a:lstStyle/>
          <a:p>
            <a:pPr algn="ctr"/>
            <a:r>
              <a:rPr lang="en-US" sz="1200" b="1" i="1" dirty="0">
                <a:latin typeface="Goudy Old Style" panose="02020502050305020303" pitchFamily="18" charset="0"/>
              </a:rPr>
              <a:t>Installing RAP above geogrid.</a:t>
            </a:r>
          </a:p>
        </p:txBody>
      </p:sp>
      <p:pic>
        <p:nvPicPr>
          <p:cNvPr id="18" name="Picture 17" descr="A picture containing outdoor, sky, ground, sandy&#10;&#10;Description automatically generated">
            <a:extLst>
              <a:ext uri="{FF2B5EF4-FFF2-40B4-BE49-F238E27FC236}">
                <a16:creationId xmlns:a16="http://schemas.microsoft.com/office/drawing/2014/main" xmlns="" id="{CEFD0A96-6B85-41A3-899C-02D88C7C7F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904" y="1037641"/>
            <a:ext cx="3003804" cy="4005072"/>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xmlns="" id="{D4AA0CD8-A925-4FAB-90B5-29141FAD35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5796" y="1037641"/>
            <a:ext cx="3003804" cy="4005072"/>
          </a:xfrm>
          <a:prstGeom prst="rect">
            <a:avLst/>
          </a:prstGeom>
        </p:spPr>
      </p:pic>
    </p:spTree>
    <p:extLst>
      <p:ext uri="{BB962C8B-B14F-4D97-AF65-F5344CB8AC3E}">
        <p14:creationId xmlns:p14="http://schemas.microsoft.com/office/powerpoint/2010/main" val="583367923"/>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EBFF4019-1016-4319-A8D4-44D705A8F2CB}"/>
              </a:ext>
            </a:extLst>
          </p:cNvPr>
          <p:cNvSpPr>
            <a:spLocks noGrp="1"/>
          </p:cNvSpPr>
          <p:nvPr>
            <p:ph type="sldNum" sz="quarter" idx="12"/>
          </p:nvPr>
        </p:nvSpPr>
        <p:spPr>
          <a:xfrm>
            <a:off x="8686800" y="6492875"/>
            <a:ext cx="4572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B832D07-4F91-4F56-B76D-80ADB531C705}" type="slidenum">
              <a:rPr kumimoji="0" lang="en-US" sz="1800" b="0" i="0" u="none" strike="noStrike" kern="1200" cap="none" spc="0" normalizeH="0" baseline="0" noProof="0" smtClean="0">
                <a:ln>
                  <a:noFill/>
                </a:ln>
                <a:solidFill>
                  <a:prstClr val="black"/>
                </a:solidFill>
                <a:effectLst/>
                <a:uLnTx/>
                <a:uFillTx/>
                <a:latin typeface="Book Antiqua" panose="02040602050305030304"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13</a:t>
            </a:fld>
            <a:endParaRPr kumimoji="0" lang="en-US" sz="18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endParaRPr>
          </a:p>
        </p:txBody>
      </p:sp>
      <p:sp>
        <p:nvSpPr>
          <p:cNvPr id="6" name="TextBox 5">
            <a:extLst>
              <a:ext uri="{FF2B5EF4-FFF2-40B4-BE49-F238E27FC236}">
                <a16:creationId xmlns:a16="http://schemas.microsoft.com/office/drawing/2014/main" xmlns="" id="{1B85D117-5F66-45A2-8C32-93C74FC684CF}"/>
              </a:ext>
            </a:extLst>
          </p:cNvPr>
          <p:cNvSpPr txBox="1"/>
          <p:nvPr/>
        </p:nvSpPr>
        <p:spPr>
          <a:xfrm>
            <a:off x="228600" y="72462"/>
            <a:ext cx="8915400" cy="765738"/>
          </a:xfrm>
          <a:prstGeom prst="rect">
            <a:avLst/>
          </a:prstGeom>
          <a:noFill/>
        </p:spPr>
        <p:txBody>
          <a:bodyPr wrap="square" lIns="69465" tIns="34733" rIns="69465" bIns="34733" rtlCol="0">
            <a:noAutofit/>
          </a:bodyPr>
          <a:lstStyle/>
          <a:p>
            <a:pPr marL="0" marR="0" lvl="0" indent="0" algn="ctr" defTabSz="694634"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oudy Old Style" panose="02020502050305020303" pitchFamily="18" charset="0"/>
                <a:ea typeface="+mn-ea"/>
                <a:cs typeface="+mn-cs"/>
              </a:rPr>
              <a:t>Construction of the RAP MSE Berm</a:t>
            </a:r>
          </a:p>
        </p:txBody>
      </p:sp>
      <p:sp>
        <p:nvSpPr>
          <p:cNvPr id="10" name="TextBox 9">
            <a:extLst>
              <a:ext uri="{FF2B5EF4-FFF2-40B4-BE49-F238E27FC236}">
                <a16:creationId xmlns:a16="http://schemas.microsoft.com/office/drawing/2014/main" xmlns="" id="{779F41FE-D521-470A-B39B-3267561B7CFF}"/>
              </a:ext>
            </a:extLst>
          </p:cNvPr>
          <p:cNvSpPr txBox="1"/>
          <p:nvPr/>
        </p:nvSpPr>
        <p:spPr>
          <a:xfrm>
            <a:off x="539328" y="1070484"/>
            <a:ext cx="2127672" cy="646331"/>
          </a:xfrm>
          <a:prstGeom prst="rect">
            <a:avLst/>
          </a:prstGeom>
          <a:noFill/>
        </p:spPr>
        <p:txBody>
          <a:bodyPr wrap="square">
            <a:spAutoFit/>
          </a:bodyPr>
          <a:lstStyle/>
          <a:p>
            <a:pPr algn="ctr"/>
            <a:r>
              <a:rPr lang="en-US" sz="1800" b="0" i="0" dirty="0">
                <a:solidFill>
                  <a:schemeClr val="bg1"/>
                </a:solidFill>
                <a:effectLst/>
                <a:latin typeface="Goudy Old Style" panose="02020502050305020303" pitchFamily="18" charset="0"/>
              </a:rPr>
              <a:t>#354</a:t>
            </a:r>
            <a:br>
              <a:rPr lang="en-US" sz="1800" b="0" i="0" dirty="0">
                <a:solidFill>
                  <a:schemeClr val="bg1"/>
                </a:solidFill>
                <a:effectLst/>
                <a:latin typeface="Goudy Old Style" panose="02020502050305020303" pitchFamily="18" charset="0"/>
              </a:rPr>
            </a:br>
            <a:r>
              <a:rPr lang="en-US" sz="1800" b="0" i="0" dirty="0">
                <a:solidFill>
                  <a:schemeClr val="bg1"/>
                </a:solidFill>
                <a:effectLst/>
                <a:latin typeface="Goudy Old Style" panose="02020502050305020303" pitchFamily="18" charset="0"/>
              </a:rPr>
              <a:t>May 2020</a:t>
            </a:r>
            <a:endParaRPr lang="en-US" sz="1800" dirty="0">
              <a:solidFill>
                <a:schemeClr val="bg1"/>
              </a:solidFill>
              <a:latin typeface="Goudy Old Style" panose="02020502050305020303" pitchFamily="18" charset="0"/>
            </a:endParaRPr>
          </a:p>
        </p:txBody>
      </p:sp>
      <p:sp>
        <p:nvSpPr>
          <p:cNvPr id="13" name="TextBox 12">
            <a:extLst>
              <a:ext uri="{FF2B5EF4-FFF2-40B4-BE49-F238E27FC236}">
                <a16:creationId xmlns:a16="http://schemas.microsoft.com/office/drawing/2014/main" xmlns="" id="{4AACD725-7A99-4261-B1D8-F9825E13D1B0}"/>
              </a:ext>
            </a:extLst>
          </p:cNvPr>
          <p:cNvSpPr txBox="1"/>
          <p:nvPr/>
        </p:nvSpPr>
        <p:spPr>
          <a:xfrm>
            <a:off x="228600" y="5113822"/>
            <a:ext cx="2985213" cy="276999"/>
          </a:xfrm>
          <a:prstGeom prst="rect">
            <a:avLst/>
          </a:prstGeom>
          <a:noFill/>
        </p:spPr>
        <p:txBody>
          <a:bodyPr wrap="square" rtlCol="0">
            <a:spAutoFit/>
          </a:bodyPr>
          <a:lstStyle/>
          <a:p>
            <a:pPr algn="ctr"/>
            <a:r>
              <a:rPr lang="en-US" sz="1200" b="1" i="1" dirty="0">
                <a:latin typeface="Goudy Old Style" panose="02020502050305020303" pitchFamily="18" charset="0"/>
              </a:rPr>
              <a:t>MSE berm facing elements.</a:t>
            </a:r>
          </a:p>
        </p:txBody>
      </p:sp>
      <p:sp>
        <p:nvSpPr>
          <p:cNvPr id="14" name="TextBox 13">
            <a:extLst>
              <a:ext uri="{FF2B5EF4-FFF2-40B4-BE49-F238E27FC236}">
                <a16:creationId xmlns:a16="http://schemas.microsoft.com/office/drawing/2014/main" xmlns="" id="{E7508F51-F558-4C52-93F0-A6553CC1C02C}"/>
              </a:ext>
            </a:extLst>
          </p:cNvPr>
          <p:cNvSpPr txBox="1"/>
          <p:nvPr/>
        </p:nvSpPr>
        <p:spPr>
          <a:xfrm>
            <a:off x="4841999" y="4648200"/>
            <a:ext cx="3761153" cy="307777"/>
          </a:xfrm>
          <a:prstGeom prst="rect">
            <a:avLst/>
          </a:prstGeom>
          <a:noFill/>
        </p:spPr>
        <p:txBody>
          <a:bodyPr wrap="square" rtlCol="0">
            <a:spAutoFit/>
          </a:bodyPr>
          <a:lstStyle>
            <a:defPPr>
              <a:defRPr lang="en-US"/>
            </a:defPPr>
            <a:lvl1pPr algn="ctr">
              <a:defRPr sz="1200" b="1" i="1">
                <a:latin typeface="Goudy Old Style" panose="02020502050305020303" pitchFamily="18" charset="0"/>
              </a:defRPr>
            </a:lvl1pPr>
          </a:lstStyle>
          <a:p>
            <a:r>
              <a:rPr lang="en-US" dirty="0"/>
              <a:t>Face of the MSE berm during construction.</a:t>
            </a:r>
          </a:p>
        </p:txBody>
      </p:sp>
      <p:pic>
        <p:nvPicPr>
          <p:cNvPr id="18" name="Picture 17" descr="A picture containing text, track, outdoor, traveling&#10;&#10;Description automatically generated">
            <a:extLst>
              <a:ext uri="{FF2B5EF4-FFF2-40B4-BE49-F238E27FC236}">
                <a16:creationId xmlns:a16="http://schemas.microsoft.com/office/drawing/2014/main" xmlns="" id="{7BE0952C-351D-4A34-8286-431A848DB1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706" y="1100328"/>
            <a:ext cx="3003804" cy="4005072"/>
          </a:xfrm>
          <a:prstGeom prst="rect">
            <a:avLst/>
          </a:prstGeom>
          <a:effectLst>
            <a:outerShdw blurRad="50800" dist="38100" dir="2700000" algn="tl" rotWithShape="0">
              <a:prstClr val="black">
                <a:alpha val="40000"/>
              </a:prstClr>
            </a:outerShdw>
          </a:effectLst>
        </p:spPr>
      </p:pic>
      <p:pic>
        <p:nvPicPr>
          <p:cNvPr id="4" name="Picture 3" descr="A picture containing sky, ground, outdoor, dirt&#10;&#10;Description automatically generated">
            <a:extLst>
              <a:ext uri="{FF2B5EF4-FFF2-40B4-BE49-F238E27FC236}">
                <a16:creationId xmlns:a16="http://schemas.microsoft.com/office/drawing/2014/main" xmlns="" id="{406366EB-890F-455A-8D9C-999D6E2C5D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7600" y="1588389"/>
            <a:ext cx="5384800" cy="3028950"/>
          </a:xfrm>
          <a:prstGeom prst="rect">
            <a:avLst/>
          </a:prstGeom>
        </p:spPr>
      </p:pic>
    </p:spTree>
    <p:extLst>
      <p:ext uri="{BB962C8B-B14F-4D97-AF65-F5344CB8AC3E}">
        <p14:creationId xmlns:p14="http://schemas.microsoft.com/office/powerpoint/2010/main" val="1360234978"/>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EBFF4019-1016-4319-A8D4-44D705A8F2CB}"/>
              </a:ext>
            </a:extLst>
          </p:cNvPr>
          <p:cNvSpPr>
            <a:spLocks noGrp="1"/>
          </p:cNvSpPr>
          <p:nvPr>
            <p:ph type="sldNum" sz="quarter" idx="12"/>
          </p:nvPr>
        </p:nvSpPr>
        <p:spPr>
          <a:xfrm>
            <a:off x="8686800" y="6492875"/>
            <a:ext cx="4572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B832D07-4F91-4F56-B76D-80ADB531C705}" type="slidenum">
              <a:rPr kumimoji="0" lang="en-US" sz="1800" b="0" i="0" u="none" strike="noStrike" kern="1200" cap="none" spc="0" normalizeH="0" baseline="0" noProof="0" smtClean="0">
                <a:ln>
                  <a:noFill/>
                </a:ln>
                <a:solidFill>
                  <a:prstClr val="black"/>
                </a:solidFill>
                <a:effectLst/>
                <a:uLnTx/>
                <a:uFillTx/>
                <a:latin typeface="Book Antiqua" panose="02040602050305030304"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14</a:t>
            </a:fld>
            <a:endParaRPr kumimoji="0" lang="en-US" sz="18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endParaRPr>
          </a:p>
        </p:txBody>
      </p:sp>
      <p:sp>
        <p:nvSpPr>
          <p:cNvPr id="6" name="TextBox 5">
            <a:extLst>
              <a:ext uri="{FF2B5EF4-FFF2-40B4-BE49-F238E27FC236}">
                <a16:creationId xmlns:a16="http://schemas.microsoft.com/office/drawing/2014/main" xmlns="" id="{1B85D117-5F66-45A2-8C32-93C74FC684CF}"/>
              </a:ext>
            </a:extLst>
          </p:cNvPr>
          <p:cNvSpPr txBox="1"/>
          <p:nvPr/>
        </p:nvSpPr>
        <p:spPr>
          <a:xfrm>
            <a:off x="228600" y="72462"/>
            <a:ext cx="8915400" cy="765738"/>
          </a:xfrm>
          <a:prstGeom prst="rect">
            <a:avLst/>
          </a:prstGeom>
          <a:noFill/>
        </p:spPr>
        <p:txBody>
          <a:bodyPr wrap="square" lIns="69465" tIns="34733" rIns="69465" bIns="34733" rtlCol="0">
            <a:noAutofit/>
          </a:bodyPr>
          <a:lstStyle/>
          <a:p>
            <a:pPr marL="0" marR="0" lvl="0" indent="0" algn="ctr" defTabSz="694634"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oudy Old Style" panose="02020502050305020303" pitchFamily="18" charset="0"/>
                <a:ea typeface="+mn-ea"/>
                <a:cs typeface="+mn-cs"/>
              </a:rPr>
              <a:t>Construction of the RAP MSE Berm</a:t>
            </a:r>
          </a:p>
        </p:txBody>
      </p:sp>
      <p:sp>
        <p:nvSpPr>
          <p:cNvPr id="10" name="TextBox 9">
            <a:extLst>
              <a:ext uri="{FF2B5EF4-FFF2-40B4-BE49-F238E27FC236}">
                <a16:creationId xmlns:a16="http://schemas.microsoft.com/office/drawing/2014/main" xmlns="" id="{779F41FE-D521-470A-B39B-3267561B7CFF}"/>
              </a:ext>
            </a:extLst>
          </p:cNvPr>
          <p:cNvSpPr txBox="1"/>
          <p:nvPr/>
        </p:nvSpPr>
        <p:spPr>
          <a:xfrm>
            <a:off x="539328" y="1070484"/>
            <a:ext cx="2127672" cy="646331"/>
          </a:xfrm>
          <a:prstGeom prst="rect">
            <a:avLst/>
          </a:prstGeom>
          <a:noFill/>
        </p:spPr>
        <p:txBody>
          <a:bodyPr wrap="square">
            <a:spAutoFit/>
          </a:bodyPr>
          <a:lstStyle/>
          <a:p>
            <a:pPr algn="ctr"/>
            <a:r>
              <a:rPr lang="en-US" sz="1800" b="0" i="0" dirty="0">
                <a:solidFill>
                  <a:schemeClr val="bg1"/>
                </a:solidFill>
                <a:effectLst/>
                <a:latin typeface="Goudy Old Style" panose="02020502050305020303" pitchFamily="18" charset="0"/>
              </a:rPr>
              <a:t>#354</a:t>
            </a:r>
            <a:br>
              <a:rPr lang="en-US" sz="1800" b="0" i="0" dirty="0">
                <a:solidFill>
                  <a:schemeClr val="bg1"/>
                </a:solidFill>
                <a:effectLst/>
                <a:latin typeface="Goudy Old Style" panose="02020502050305020303" pitchFamily="18" charset="0"/>
              </a:rPr>
            </a:br>
            <a:r>
              <a:rPr lang="en-US" sz="1800" b="0" i="0" dirty="0">
                <a:solidFill>
                  <a:schemeClr val="bg1"/>
                </a:solidFill>
                <a:effectLst/>
                <a:latin typeface="Goudy Old Style" panose="02020502050305020303" pitchFamily="18" charset="0"/>
              </a:rPr>
              <a:t>May 2020</a:t>
            </a:r>
            <a:endParaRPr lang="en-US" sz="1800" dirty="0">
              <a:solidFill>
                <a:schemeClr val="bg1"/>
              </a:solidFill>
              <a:latin typeface="Goudy Old Style" panose="02020502050305020303" pitchFamily="18" charset="0"/>
            </a:endParaRPr>
          </a:p>
        </p:txBody>
      </p:sp>
      <p:pic>
        <p:nvPicPr>
          <p:cNvPr id="5" name="Picture 4" descr="Geogrid prepared to be rolled out">
            <a:extLst>
              <a:ext uri="{FF2B5EF4-FFF2-40B4-BE49-F238E27FC236}">
                <a16:creationId xmlns:a16="http://schemas.microsoft.com/office/drawing/2014/main" xmlns="" id="{4978DEBA-F7CD-40F8-9117-CE00F3BBED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999" y="1957196"/>
            <a:ext cx="3924807" cy="2943605"/>
          </a:xfrm>
          <a:prstGeom prst="rect">
            <a:avLst/>
          </a:prstGeom>
          <a:effectLst>
            <a:outerShdw blurRad="50800" dist="38100" dir="2700000" algn="tl" rotWithShape="0">
              <a:prstClr val="black">
                <a:alpha val="40000"/>
              </a:prstClr>
            </a:outerShdw>
          </a:effectLst>
        </p:spPr>
      </p:pic>
      <p:pic>
        <p:nvPicPr>
          <p:cNvPr id="9" name="Picture 8" descr="A picture containing sky, outdoor, ground, day&#10;&#10;Description automatically generated">
            <a:extLst>
              <a:ext uri="{FF2B5EF4-FFF2-40B4-BE49-F238E27FC236}">
                <a16:creationId xmlns:a16="http://schemas.microsoft.com/office/drawing/2014/main" xmlns="" id="{8D869D1E-0C5B-410A-B9D4-F608E3C565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3000" y="1957197"/>
            <a:ext cx="3924808" cy="2943606"/>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xmlns="" id="{241CBEC2-DE21-4F5F-A5B7-7F00C5782A6E}"/>
              </a:ext>
            </a:extLst>
          </p:cNvPr>
          <p:cNvSpPr txBox="1"/>
          <p:nvPr/>
        </p:nvSpPr>
        <p:spPr>
          <a:xfrm>
            <a:off x="380998" y="4874832"/>
            <a:ext cx="3924808" cy="276999"/>
          </a:xfrm>
          <a:prstGeom prst="rect">
            <a:avLst/>
          </a:prstGeom>
          <a:noFill/>
        </p:spPr>
        <p:txBody>
          <a:bodyPr wrap="square" rtlCol="0">
            <a:spAutoFit/>
          </a:bodyPr>
          <a:lstStyle>
            <a:defPPr>
              <a:defRPr lang="en-US"/>
            </a:defPPr>
            <a:lvl1pPr algn="ctr">
              <a:defRPr sz="1200" b="1" i="1">
                <a:latin typeface="Goudy Old Style" panose="02020502050305020303" pitchFamily="18" charset="0"/>
              </a:defRPr>
            </a:lvl1pPr>
          </a:lstStyle>
          <a:p>
            <a:r>
              <a:rPr lang="en-US" dirty="0"/>
              <a:t>Prepping geogrid for deployment.  </a:t>
            </a:r>
          </a:p>
        </p:txBody>
      </p:sp>
      <p:sp>
        <p:nvSpPr>
          <p:cNvPr id="8" name="TextBox 7">
            <a:extLst>
              <a:ext uri="{FF2B5EF4-FFF2-40B4-BE49-F238E27FC236}">
                <a16:creationId xmlns:a16="http://schemas.microsoft.com/office/drawing/2014/main" xmlns="" id="{C434426D-6B6C-48FB-A5EB-65463870FE38}"/>
              </a:ext>
            </a:extLst>
          </p:cNvPr>
          <p:cNvSpPr txBox="1"/>
          <p:nvPr/>
        </p:nvSpPr>
        <p:spPr>
          <a:xfrm>
            <a:off x="4953000" y="4883885"/>
            <a:ext cx="3924808" cy="276999"/>
          </a:xfrm>
          <a:prstGeom prst="rect">
            <a:avLst/>
          </a:prstGeom>
          <a:noFill/>
        </p:spPr>
        <p:txBody>
          <a:bodyPr wrap="square" rtlCol="0">
            <a:spAutoFit/>
          </a:bodyPr>
          <a:lstStyle>
            <a:defPPr>
              <a:defRPr lang="en-US"/>
            </a:defPPr>
            <a:lvl1pPr algn="ctr">
              <a:defRPr sz="1200" b="1" i="1">
                <a:latin typeface="Goudy Old Style" panose="02020502050305020303" pitchFamily="18" charset="0"/>
              </a:defRPr>
            </a:lvl1pPr>
          </a:lstStyle>
          <a:p>
            <a:r>
              <a:rPr lang="en-US" dirty="0"/>
              <a:t>Installation of litter fence foundation sleeves.</a:t>
            </a:r>
          </a:p>
        </p:txBody>
      </p:sp>
    </p:spTree>
    <p:extLst>
      <p:ext uri="{BB962C8B-B14F-4D97-AF65-F5344CB8AC3E}">
        <p14:creationId xmlns:p14="http://schemas.microsoft.com/office/powerpoint/2010/main" val="3038776062"/>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EBFF4019-1016-4319-A8D4-44D705A8F2CB}"/>
              </a:ext>
            </a:extLst>
          </p:cNvPr>
          <p:cNvSpPr>
            <a:spLocks noGrp="1"/>
          </p:cNvSpPr>
          <p:nvPr>
            <p:ph type="sldNum" sz="quarter" idx="12"/>
          </p:nvPr>
        </p:nvSpPr>
        <p:spPr>
          <a:xfrm>
            <a:off x="8686800" y="6492875"/>
            <a:ext cx="4572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B832D07-4F91-4F56-B76D-80ADB531C705}" type="slidenum">
              <a:rPr kumimoji="0" lang="en-US" sz="1800" b="0" i="0" u="none" strike="noStrike" kern="1200" cap="none" spc="0" normalizeH="0" baseline="0" noProof="0" smtClean="0">
                <a:ln>
                  <a:noFill/>
                </a:ln>
                <a:solidFill>
                  <a:prstClr val="black"/>
                </a:solidFill>
                <a:effectLst/>
                <a:uLnTx/>
                <a:uFillTx/>
                <a:latin typeface="Book Antiqua" panose="02040602050305030304"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15</a:t>
            </a:fld>
            <a:endParaRPr kumimoji="0" lang="en-US" sz="18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endParaRPr>
          </a:p>
        </p:txBody>
      </p:sp>
      <p:sp>
        <p:nvSpPr>
          <p:cNvPr id="6" name="TextBox 5">
            <a:extLst>
              <a:ext uri="{FF2B5EF4-FFF2-40B4-BE49-F238E27FC236}">
                <a16:creationId xmlns:a16="http://schemas.microsoft.com/office/drawing/2014/main" xmlns="" id="{1B85D117-5F66-45A2-8C32-93C74FC684CF}"/>
              </a:ext>
            </a:extLst>
          </p:cNvPr>
          <p:cNvSpPr txBox="1"/>
          <p:nvPr/>
        </p:nvSpPr>
        <p:spPr>
          <a:xfrm>
            <a:off x="228600" y="72462"/>
            <a:ext cx="8915400" cy="765738"/>
          </a:xfrm>
          <a:prstGeom prst="rect">
            <a:avLst/>
          </a:prstGeom>
          <a:noFill/>
        </p:spPr>
        <p:txBody>
          <a:bodyPr wrap="square" lIns="69465" tIns="34733" rIns="69465" bIns="34733" rtlCol="0">
            <a:noAutofit/>
          </a:bodyPr>
          <a:lstStyle/>
          <a:p>
            <a:pPr marL="0" marR="0" lvl="0" indent="0" algn="ctr" defTabSz="694634"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oudy Old Style" panose="02020502050305020303" pitchFamily="18" charset="0"/>
                <a:ea typeface="+mn-ea"/>
                <a:cs typeface="+mn-cs"/>
              </a:rPr>
              <a:t>Construction of the RAP MSE Berm</a:t>
            </a:r>
          </a:p>
        </p:txBody>
      </p:sp>
      <p:sp>
        <p:nvSpPr>
          <p:cNvPr id="10" name="TextBox 9">
            <a:extLst>
              <a:ext uri="{FF2B5EF4-FFF2-40B4-BE49-F238E27FC236}">
                <a16:creationId xmlns:a16="http://schemas.microsoft.com/office/drawing/2014/main" xmlns="" id="{779F41FE-D521-470A-B39B-3267561B7CFF}"/>
              </a:ext>
            </a:extLst>
          </p:cNvPr>
          <p:cNvSpPr txBox="1"/>
          <p:nvPr/>
        </p:nvSpPr>
        <p:spPr>
          <a:xfrm>
            <a:off x="539328" y="1070484"/>
            <a:ext cx="2127672" cy="646331"/>
          </a:xfrm>
          <a:prstGeom prst="rect">
            <a:avLst/>
          </a:prstGeom>
          <a:noFill/>
        </p:spPr>
        <p:txBody>
          <a:bodyPr wrap="square">
            <a:spAutoFit/>
          </a:bodyPr>
          <a:lstStyle/>
          <a:p>
            <a:pPr algn="ctr"/>
            <a:r>
              <a:rPr lang="en-US" sz="1800" b="0" i="0" dirty="0">
                <a:solidFill>
                  <a:schemeClr val="bg1"/>
                </a:solidFill>
                <a:effectLst/>
                <a:latin typeface="Goudy Old Style" panose="02020502050305020303" pitchFamily="18" charset="0"/>
              </a:rPr>
              <a:t>#354</a:t>
            </a:r>
            <a:br>
              <a:rPr lang="en-US" sz="1800" b="0" i="0" dirty="0">
                <a:solidFill>
                  <a:schemeClr val="bg1"/>
                </a:solidFill>
                <a:effectLst/>
                <a:latin typeface="Goudy Old Style" panose="02020502050305020303" pitchFamily="18" charset="0"/>
              </a:rPr>
            </a:br>
            <a:r>
              <a:rPr lang="en-US" sz="1800" b="0" i="0" dirty="0">
                <a:solidFill>
                  <a:schemeClr val="bg1"/>
                </a:solidFill>
                <a:effectLst/>
                <a:latin typeface="Goudy Old Style" panose="02020502050305020303" pitchFamily="18" charset="0"/>
              </a:rPr>
              <a:t>May 2020</a:t>
            </a:r>
            <a:endParaRPr lang="en-US" sz="1800" dirty="0">
              <a:solidFill>
                <a:schemeClr val="bg1"/>
              </a:solidFill>
              <a:latin typeface="Goudy Old Style" panose="02020502050305020303" pitchFamily="18" charset="0"/>
            </a:endParaRPr>
          </a:p>
        </p:txBody>
      </p:sp>
      <p:sp>
        <p:nvSpPr>
          <p:cNvPr id="2" name="TextBox 1">
            <a:extLst>
              <a:ext uri="{FF2B5EF4-FFF2-40B4-BE49-F238E27FC236}">
                <a16:creationId xmlns:a16="http://schemas.microsoft.com/office/drawing/2014/main" xmlns="" id="{241CBEC2-DE21-4F5F-A5B7-7F00C5782A6E}"/>
              </a:ext>
            </a:extLst>
          </p:cNvPr>
          <p:cNvSpPr txBox="1"/>
          <p:nvPr/>
        </p:nvSpPr>
        <p:spPr>
          <a:xfrm>
            <a:off x="737728" y="5164503"/>
            <a:ext cx="2980027" cy="307777"/>
          </a:xfrm>
          <a:prstGeom prst="rect">
            <a:avLst/>
          </a:prstGeom>
          <a:noFill/>
        </p:spPr>
        <p:txBody>
          <a:bodyPr wrap="square" rtlCol="0">
            <a:spAutoFit/>
          </a:bodyPr>
          <a:lstStyle>
            <a:defPPr>
              <a:defRPr lang="en-US"/>
            </a:defPPr>
            <a:lvl1pPr algn="ctr">
              <a:defRPr sz="1200" b="1" i="1">
                <a:latin typeface="Goudy Old Style" panose="02020502050305020303" pitchFamily="18" charset="0"/>
              </a:defRPr>
            </a:lvl1pPr>
          </a:lstStyle>
          <a:p>
            <a:r>
              <a:rPr lang="en-US" dirty="0"/>
              <a:t>Interior slope of RAP. </a:t>
            </a:r>
          </a:p>
        </p:txBody>
      </p:sp>
      <p:sp>
        <p:nvSpPr>
          <p:cNvPr id="8" name="TextBox 7">
            <a:extLst>
              <a:ext uri="{FF2B5EF4-FFF2-40B4-BE49-F238E27FC236}">
                <a16:creationId xmlns:a16="http://schemas.microsoft.com/office/drawing/2014/main" xmlns="" id="{C434426D-6B6C-48FB-A5EB-65463870FE38}"/>
              </a:ext>
            </a:extLst>
          </p:cNvPr>
          <p:cNvSpPr txBox="1"/>
          <p:nvPr/>
        </p:nvSpPr>
        <p:spPr>
          <a:xfrm>
            <a:off x="5410200" y="5164502"/>
            <a:ext cx="2982500" cy="461665"/>
          </a:xfrm>
          <a:prstGeom prst="rect">
            <a:avLst/>
          </a:prstGeom>
          <a:noFill/>
        </p:spPr>
        <p:txBody>
          <a:bodyPr wrap="square" rtlCol="0">
            <a:spAutoFit/>
          </a:bodyPr>
          <a:lstStyle>
            <a:defPPr>
              <a:defRPr lang="en-US"/>
            </a:defPPr>
            <a:lvl1pPr algn="ctr">
              <a:defRPr sz="1200" b="1" i="1">
                <a:latin typeface="Goudy Old Style" panose="02020502050305020303" pitchFamily="18" charset="0"/>
              </a:defRPr>
            </a:lvl1pPr>
          </a:lstStyle>
          <a:p>
            <a:r>
              <a:rPr lang="en-US" dirty="0"/>
              <a:t>Placing structural fill cap on top of the RAP interior slope.</a:t>
            </a:r>
          </a:p>
        </p:txBody>
      </p:sp>
      <p:pic>
        <p:nvPicPr>
          <p:cNvPr id="14" name="Picture 13" descr="A picture containing sky, outdoor, road, way&#10;&#10;Description automatically generated">
            <a:extLst>
              <a:ext uri="{FF2B5EF4-FFF2-40B4-BE49-F238E27FC236}">
                <a16:creationId xmlns:a16="http://schemas.microsoft.com/office/drawing/2014/main" xmlns="" id="{D06DFEBB-1A24-4E08-B2C6-847FCC7F57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951" y="1181202"/>
            <a:ext cx="3003804" cy="4005072"/>
          </a:xfrm>
          <a:prstGeom prst="rect">
            <a:avLst/>
          </a:prstGeom>
          <a:effectLst>
            <a:outerShdw blurRad="50800" dist="38100" dir="2700000" algn="tl" rotWithShape="0">
              <a:prstClr val="black">
                <a:alpha val="40000"/>
              </a:prstClr>
            </a:outerShdw>
          </a:effectLst>
        </p:spPr>
      </p:pic>
      <p:pic>
        <p:nvPicPr>
          <p:cNvPr id="16" name="Picture 15" descr="A picture containing text, outdoor, nature, shore&#10;&#10;Description automatically generated">
            <a:extLst>
              <a:ext uri="{FF2B5EF4-FFF2-40B4-BE49-F238E27FC236}">
                <a16:creationId xmlns:a16="http://schemas.microsoft.com/office/drawing/2014/main" xmlns="" id="{DAF133CE-BDDE-4A06-953F-7E7F3F8457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3354" y="1181202"/>
            <a:ext cx="3003804" cy="400507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1489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EBFF4019-1016-4319-A8D4-44D705A8F2CB}"/>
              </a:ext>
            </a:extLst>
          </p:cNvPr>
          <p:cNvSpPr>
            <a:spLocks noGrp="1"/>
          </p:cNvSpPr>
          <p:nvPr>
            <p:ph type="sldNum" sz="quarter" idx="12"/>
          </p:nvPr>
        </p:nvSpPr>
        <p:spPr>
          <a:xfrm>
            <a:off x="8686800" y="6492875"/>
            <a:ext cx="4572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B832D07-4F91-4F56-B76D-80ADB531C705}" type="slidenum">
              <a:rPr kumimoji="0" lang="en-US" sz="1800" b="0" i="0" u="none" strike="noStrike" kern="1200" cap="none" spc="0" normalizeH="0" baseline="0" noProof="0" smtClean="0">
                <a:ln>
                  <a:noFill/>
                </a:ln>
                <a:solidFill>
                  <a:prstClr val="black"/>
                </a:solidFill>
                <a:effectLst/>
                <a:uLnTx/>
                <a:uFillTx/>
                <a:latin typeface="Book Antiqua" panose="02040602050305030304"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16</a:t>
            </a:fld>
            <a:endParaRPr kumimoji="0" lang="en-US" sz="18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endParaRPr>
          </a:p>
        </p:txBody>
      </p:sp>
      <p:sp>
        <p:nvSpPr>
          <p:cNvPr id="6" name="TextBox 5">
            <a:extLst>
              <a:ext uri="{FF2B5EF4-FFF2-40B4-BE49-F238E27FC236}">
                <a16:creationId xmlns:a16="http://schemas.microsoft.com/office/drawing/2014/main" xmlns="" id="{1B85D117-5F66-45A2-8C32-93C74FC684CF}"/>
              </a:ext>
            </a:extLst>
          </p:cNvPr>
          <p:cNvSpPr txBox="1"/>
          <p:nvPr/>
        </p:nvSpPr>
        <p:spPr>
          <a:xfrm>
            <a:off x="228600" y="72462"/>
            <a:ext cx="8915400" cy="765738"/>
          </a:xfrm>
          <a:prstGeom prst="rect">
            <a:avLst/>
          </a:prstGeom>
          <a:noFill/>
        </p:spPr>
        <p:txBody>
          <a:bodyPr wrap="square" lIns="69465" tIns="34733" rIns="69465" bIns="34733" rtlCol="0">
            <a:noAutofit/>
          </a:bodyPr>
          <a:lstStyle/>
          <a:p>
            <a:pPr marL="0" marR="0" lvl="0" indent="0" algn="ctr" defTabSz="694634"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oudy Old Style" panose="02020502050305020303" pitchFamily="18" charset="0"/>
                <a:ea typeface="+mn-ea"/>
                <a:cs typeface="+mn-cs"/>
              </a:rPr>
              <a:t>Construction of the RAP MSE Berm</a:t>
            </a:r>
          </a:p>
        </p:txBody>
      </p:sp>
      <p:sp>
        <p:nvSpPr>
          <p:cNvPr id="10" name="TextBox 9">
            <a:extLst>
              <a:ext uri="{FF2B5EF4-FFF2-40B4-BE49-F238E27FC236}">
                <a16:creationId xmlns:a16="http://schemas.microsoft.com/office/drawing/2014/main" xmlns="" id="{779F41FE-D521-470A-B39B-3267561B7CFF}"/>
              </a:ext>
            </a:extLst>
          </p:cNvPr>
          <p:cNvSpPr txBox="1"/>
          <p:nvPr/>
        </p:nvSpPr>
        <p:spPr>
          <a:xfrm>
            <a:off x="539328" y="1070484"/>
            <a:ext cx="2127672" cy="646331"/>
          </a:xfrm>
          <a:prstGeom prst="rect">
            <a:avLst/>
          </a:prstGeom>
          <a:noFill/>
        </p:spPr>
        <p:txBody>
          <a:bodyPr wrap="square">
            <a:spAutoFit/>
          </a:bodyPr>
          <a:lstStyle/>
          <a:p>
            <a:pPr algn="ctr"/>
            <a:r>
              <a:rPr lang="en-US" sz="1800" b="0" i="0" dirty="0">
                <a:solidFill>
                  <a:schemeClr val="bg1"/>
                </a:solidFill>
                <a:effectLst/>
                <a:latin typeface="Goudy Old Style" panose="02020502050305020303" pitchFamily="18" charset="0"/>
              </a:rPr>
              <a:t>#354</a:t>
            </a:r>
            <a:br>
              <a:rPr lang="en-US" sz="1800" b="0" i="0" dirty="0">
                <a:solidFill>
                  <a:schemeClr val="bg1"/>
                </a:solidFill>
                <a:effectLst/>
                <a:latin typeface="Goudy Old Style" panose="02020502050305020303" pitchFamily="18" charset="0"/>
              </a:rPr>
            </a:br>
            <a:r>
              <a:rPr lang="en-US" sz="1800" b="0" i="0" dirty="0">
                <a:solidFill>
                  <a:schemeClr val="bg1"/>
                </a:solidFill>
                <a:effectLst/>
                <a:latin typeface="Goudy Old Style" panose="02020502050305020303" pitchFamily="18" charset="0"/>
              </a:rPr>
              <a:t>May 2020</a:t>
            </a:r>
            <a:endParaRPr lang="en-US" sz="1800" dirty="0">
              <a:solidFill>
                <a:schemeClr val="bg1"/>
              </a:solidFill>
              <a:latin typeface="Goudy Old Style" panose="02020502050305020303" pitchFamily="18" charset="0"/>
            </a:endParaRPr>
          </a:p>
        </p:txBody>
      </p:sp>
      <p:sp>
        <p:nvSpPr>
          <p:cNvPr id="7" name="TextBox 6">
            <a:extLst>
              <a:ext uri="{FF2B5EF4-FFF2-40B4-BE49-F238E27FC236}">
                <a16:creationId xmlns:a16="http://schemas.microsoft.com/office/drawing/2014/main" xmlns="" id="{7FEEEDE3-E56D-4328-B396-FD719B0A641C}"/>
              </a:ext>
            </a:extLst>
          </p:cNvPr>
          <p:cNvSpPr txBox="1"/>
          <p:nvPr/>
        </p:nvSpPr>
        <p:spPr>
          <a:xfrm>
            <a:off x="1268228" y="5105103"/>
            <a:ext cx="2660408" cy="461665"/>
          </a:xfrm>
          <a:prstGeom prst="rect">
            <a:avLst/>
          </a:prstGeom>
          <a:noFill/>
        </p:spPr>
        <p:txBody>
          <a:bodyPr wrap="square" rtlCol="0">
            <a:spAutoFit/>
          </a:bodyPr>
          <a:lstStyle>
            <a:defPPr>
              <a:defRPr lang="en-US"/>
            </a:defPPr>
            <a:lvl1pPr algn="ctr">
              <a:defRPr sz="1200" b="1" i="1">
                <a:latin typeface="Goudy Old Style" panose="02020502050305020303" pitchFamily="18" charset="0"/>
              </a:defRPr>
            </a:lvl1pPr>
          </a:lstStyle>
          <a:p>
            <a:r>
              <a:rPr lang="en-US" dirty="0"/>
              <a:t>Additional geomembrane placed below </a:t>
            </a:r>
          </a:p>
          <a:p>
            <a:r>
              <a:rPr lang="en-US" dirty="0"/>
              <a:t>the stormwater channel.</a:t>
            </a:r>
          </a:p>
        </p:txBody>
      </p:sp>
      <p:sp>
        <p:nvSpPr>
          <p:cNvPr id="8" name="TextBox 7">
            <a:extLst>
              <a:ext uri="{FF2B5EF4-FFF2-40B4-BE49-F238E27FC236}">
                <a16:creationId xmlns:a16="http://schemas.microsoft.com/office/drawing/2014/main" xmlns="" id="{4DF0A636-344E-49E8-B3AB-8934CEE8A171}"/>
              </a:ext>
            </a:extLst>
          </p:cNvPr>
          <p:cNvSpPr txBox="1"/>
          <p:nvPr/>
        </p:nvSpPr>
        <p:spPr>
          <a:xfrm>
            <a:off x="5403629" y="5154829"/>
            <a:ext cx="2969460" cy="461665"/>
          </a:xfrm>
          <a:prstGeom prst="rect">
            <a:avLst/>
          </a:prstGeom>
          <a:noFill/>
        </p:spPr>
        <p:txBody>
          <a:bodyPr wrap="square" rtlCol="0">
            <a:spAutoFit/>
          </a:bodyPr>
          <a:lstStyle>
            <a:defPPr>
              <a:defRPr lang="en-US"/>
            </a:defPPr>
            <a:lvl1pPr algn="ctr">
              <a:defRPr sz="1200" b="1" i="1">
                <a:latin typeface="Goudy Old Style" panose="02020502050305020303" pitchFamily="18" charset="0"/>
              </a:defRPr>
            </a:lvl1pPr>
          </a:lstStyle>
          <a:p>
            <a:r>
              <a:rPr lang="en-US" dirty="0"/>
              <a:t>Drainage pipe installed on top of </a:t>
            </a:r>
          </a:p>
          <a:p>
            <a:r>
              <a:rPr lang="en-US" dirty="0"/>
              <a:t>the geomembrane layer.</a:t>
            </a:r>
          </a:p>
        </p:txBody>
      </p:sp>
      <p:pic>
        <p:nvPicPr>
          <p:cNvPr id="14" name="Picture 13" descr="A picture containing text, outdoor&#10;&#10;Description automatically generated">
            <a:extLst>
              <a:ext uri="{FF2B5EF4-FFF2-40B4-BE49-F238E27FC236}">
                <a16:creationId xmlns:a16="http://schemas.microsoft.com/office/drawing/2014/main" xmlns="" id="{20731043-066A-4E7D-B297-5BF98682D1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530" y="1100031"/>
            <a:ext cx="3003804" cy="4005072"/>
          </a:xfrm>
          <a:prstGeom prst="rect">
            <a:avLst/>
          </a:prstGeom>
          <a:effectLst>
            <a:outerShdw blurRad="50800" dist="38100" dir="2700000" algn="tl" rotWithShape="0">
              <a:prstClr val="black">
                <a:alpha val="40000"/>
              </a:prstClr>
            </a:outerShdw>
          </a:effectLst>
        </p:spPr>
      </p:pic>
      <p:pic>
        <p:nvPicPr>
          <p:cNvPr id="16" name="Picture 15" descr="A picture containing ground, outdoor, dirt&#10;&#10;Description automatically generated">
            <a:extLst>
              <a:ext uri="{FF2B5EF4-FFF2-40B4-BE49-F238E27FC236}">
                <a16:creationId xmlns:a16="http://schemas.microsoft.com/office/drawing/2014/main" xmlns="" id="{3A34948F-96DE-4C25-BA3D-2D6D019F80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9285" y="1137397"/>
            <a:ext cx="3003804" cy="400507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662511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EBFF4019-1016-4319-A8D4-44D705A8F2CB}"/>
              </a:ext>
            </a:extLst>
          </p:cNvPr>
          <p:cNvSpPr>
            <a:spLocks noGrp="1"/>
          </p:cNvSpPr>
          <p:nvPr>
            <p:ph type="sldNum" sz="quarter" idx="12"/>
          </p:nvPr>
        </p:nvSpPr>
        <p:spPr>
          <a:xfrm>
            <a:off x="8686800" y="6492875"/>
            <a:ext cx="4572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B832D07-4F91-4F56-B76D-80ADB531C705}" type="slidenum">
              <a:rPr kumimoji="0" lang="en-US" sz="1800" b="0" i="0" u="none" strike="noStrike" kern="1200" cap="none" spc="0" normalizeH="0" baseline="0" noProof="0" smtClean="0">
                <a:ln>
                  <a:noFill/>
                </a:ln>
                <a:solidFill>
                  <a:prstClr val="black"/>
                </a:solidFill>
                <a:effectLst/>
                <a:uLnTx/>
                <a:uFillTx/>
                <a:latin typeface="Book Antiqua" panose="02040602050305030304"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17</a:t>
            </a:fld>
            <a:endParaRPr kumimoji="0" lang="en-US" sz="18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endParaRPr>
          </a:p>
        </p:txBody>
      </p:sp>
      <p:sp>
        <p:nvSpPr>
          <p:cNvPr id="6" name="TextBox 5">
            <a:extLst>
              <a:ext uri="{FF2B5EF4-FFF2-40B4-BE49-F238E27FC236}">
                <a16:creationId xmlns:a16="http://schemas.microsoft.com/office/drawing/2014/main" xmlns="" id="{1B85D117-5F66-45A2-8C32-93C74FC684CF}"/>
              </a:ext>
            </a:extLst>
          </p:cNvPr>
          <p:cNvSpPr txBox="1"/>
          <p:nvPr/>
        </p:nvSpPr>
        <p:spPr>
          <a:xfrm>
            <a:off x="228600" y="72462"/>
            <a:ext cx="8915400" cy="765738"/>
          </a:xfrm>
          <a:prstGeom prst="rect">
            <a:avLst/>
          </a:prstGeom>
          <a:noFill/>
        </p:spPr>
        <p:txBody>
          <a:bodyPr wrap="square" lIns="69465" tIns="34733" rIns="69465" bIns="34733" rtlCol="0">
            <a:noAutofit/>
          </a:bodyPr>
          <a:lstStyle/>
          <a:p>
            <a:pPr marL="0" marR="0" lvl="0" indent="0" algn="ctr" defTabSz="694634"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oudy Old Style" panose="02020502050305020303" pitchFamily="18" charset="0"/>
                <a:ea typeface="+mn-ea"/>
                <a:cs typeface="+mn-cs"/>
              </a:rPr>
              <a:t>Construction of the RAP MSE Berm</a:t>
            </a:r>
          </a:p>
        </p:txBody>
      </p:sp>
      <p:sp>
        <p:nvSpPr>
          <p:cNvPr id="10" name="TextBox 9">
            <a:extLst>
              <a:ext uri="{FF2B5EF4-FFF2-40B4-BE49-F238E27FC236}">
                <a16:creationId xmlns:a16="http://schemas.microsoft.com/office/drawing/2014/main" xmlns="" id="{779F41FE-D521-470A-B39B-3267561B7CFF}"/>
              </a:ext>
            </a:extLst>
          </p:cNvPr>
          <p:cNvSpPr txBox="1"/>
          <p:nvPr/>
        </p:nvSpPr>
        <p:spPr>
          <a:xfrm>
            <a:off x="539328" y="1070484"/>
            <a:ext cx="2127672" cy="646331"/>
          </a:xfrm>
          <a:prstGeom prst="rect">
            <a:avLst/>
          </a:prstGeom>
          <a:noFill/>
        </p:spPr>
        <p:txBody>
          <a:bodyPr wrap="square">
            <a:spAutoFit/>
          </a:bodyPr>
          <a:lstStyle/>
          <a:p>
            <a:pPr algn="ctr"/>
            <a:r>
              <a:rPr lang="en-US" sz="1800" b="0" i="0" dirty="0">
                <a:solidFill>
                  <a:schemeClr val="bg1"/>
                </a:solidFill>
                <a:effectLst/>
                <a:latin typeface="Goudy Old Style" panose="02020502050305020303" pitchFamily="18" charset="0"/>
              </a:rPr>
              <a:t>#354</a:t>
            </a:r>
            <a:br>
              <a:rPr lang="en-US" sz="1800" b="0" i="0" dirty="0">
                <a:solidFill>
                  <a:schemeClr val="bg1"/>
                </a:solidFill>
                <a:effectLst/>
                <a:latin typeface="Goudy Old Style" panose="02020502050305020303" pitchFamily="18" charset="0"/>
              </a:rPr>
            </a:br>
            <a:r>
              <a:rPr lang="en-US" sz="1800" b="0" i="0" dirty="0">
                <a:solidFill>
                  <a:schemeClr val="bg1"/>
                </a:solidFill>
                <a:effectLst/>
                <a:latin typeface="Goudy Old Style" panose="02020502050305020303" pitchFamily="18" charset="0"/>
              </a:rPr>
              <a:t>May 2020</a:t>
            </a:r>
            <a:endParaRPr lang="en-US" sz="1800" dirty="0">
              <a:solidFill>
                <a:schemeClr val="bg1"/>
              </a:solidFill>
              <a:latin typeface="Goudy Old Style" panose="02020502050305020303" pitchFamily="18" charset="0"/>
            </a:endParaRPr>
          </a:p>
        </p:txBody>
      </p:sp>
      <p:sp>
        <p:nvSpPr>
          <p:cNvPr id="2" name="Rectangle 2">
            <a:extLst>
              <a:ext uri="{FF2B5EF4-FFF2-40B4-BE49-F238E27FC236}">
                <a16:creationId xmlns:a16="http://schemas.microsoft.com/office/drawing/2014/main" xmlns="" id="{97742134-2815-4B3A-B2C4-8724D987137E}"/>
              </a:ext>
            </a:extLst>
          </p:cNvPr>
          <p:cNvSpPr>
            <a:spLocks noChangeArrowheads="1"/>
          </p:cNvSpPr>
          <p:nvPr/>
        </p:nvSpPr>
        <p:spPr bwMode="auto">
          <a:xfrm>
            <a:off x="30480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pSp>
        <p:nvGrpSpPr>
          <p:cNvPr id="4" name="Group 3">
            <a:extLst>
              <a:ext uri="{FF2B5EF4-FFF2-40B4-BE49-F238E27FC236}">
                <a16:creationId xmlns:a16="http://schemas.microsoft.com/office/drawing/2014/main" xmlns="" id="{FD93135B-0F3D-409A-BD19-66A57B90795B}"/>
              </a:ext>
            </a:extLst>
          </p:cNvPr>
          <p:cNvGrpSpPr/>
          <p:nvPr/>
        </p:nvGrpSpPr>
        <p:grpSpPr>
          <a:xfrm>
            <a:off x="105549" y="1538222"/>
            <a:ext cx="4389120" cy="3974383"/>
            <a:chOff x="152400" y="1538222"/>
            <a:chExt cx="4389120" cy="3974383"/>
          </a:xfrm>
        </p:grpSpPr>
        <p:sp>
          <p:nvSpPr>
            <p:cNvPr id="7" name="TextBox 6">
              <a:extLst>
                <a:ext uri="{FF2B5EF4-FFF2-40B4-BE49-F238E27FC236}">
                  <a16:creationId xmlns:a16="http://schemas.microsoft.com/office/drawing/2014/main" xmlns="" id="{7FEEEDE3-E56D-4328-B396-FD719B0A641C}"/>
                </a:ext>
              </a:extLst>
            </p:cNvPr>
            <p:cNvSpPr txBox="1"/>
            <p:nvPr/>
          </p:nvSpPr>
          <p:spPr>
            <a:xfrm>
              <a:off x="831962" y="4866274"/>
              <a:ext cx="3029996" cy="646331"/>
            </a:xfrm>
            <a:prstGeom prst="rect">
              <a:avLst/>
            </a:prstGeom>
            <a:noFill/>
          </p:spPr>
          <p:txBody>
            <a:bodyPr wrap="square" rtlCol="0">
              <a:spAutoFit/>
            </a:bodyPr>
            <a:lstStyle>
              <a:defPPr>
                <a:defRPr lang="en-US"/>
              </a:defPPr>
              <a:lvl1pPr algn="ctr">
                <a:defRPr sz="1200" b="1" i="1">
                  <a:latin typeface="Goudy Old Style" panose="02020502050305020303" pitchFamily="18" charset="0"/>
                </a:defRPr>
              </a:lvl1pPr>
            </a:lstStyle>
            <a:p>
              <a:r>
                <a:rPr lang="en-US" dirty="0"/>
                <a:t>Portion of the RAP MSE Berm exterior slope</a:t>
              </a:r>
            </a:p>
            <a:p>
              <a:r>
                <a:rPr lang="en-US" dirty="0"/>
                <a:t>(prior to hydroseeding).  MSE berm height </a:t>
              </a:r>
            </a:p>
            <a:p>
              <a:r>
                <a:rPr lang="en-US" dirty="0"/>
                <a:t>is 51 feet.</a:t>
              </a:r>
            </a:p>
          </p:txBody>
        </p:sp>
        <p:pic>
          <p:nvPicPr>
            <p:cNvPr id="2049" name="673EA0BB-93DD-425B-99DE-B60D97B237D8" descr="IMG_8752.jpg">
              <a:extLst>
                <a:ext uri="{FF2B5EF4-FFF2-40B4-BE49-F238E27FC236}">
                  <a16:creationId xmlns:a16="http://schemas.microsoft.com/office/drawing/2014/main" xmlns="" id="{24EEBA69-3AF5-498D-BB8D-5ACABBD2ADD0}"/>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52400" y="1538222"/>
              <a:ext cx="4389120" cy="3291840"/>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5" name="Rectangle 4">
            <a:extLst>
              <a:ext uri="{FF2B5EF4-FFF2-40B4-BE49-F238E27FC236}">
                <a16:creationId xmlns:a16="http://schemas.microsoft.com/office/drawing/2014/main" xmlns="" id="{DBA69F65-4971-471B-8780-5DA2D85C1452}"/>
              </a:ext>
            </a:extLst>
          </p:cNvPr>
          <p:cNvSpPr>
            <a:spLocks noChangeArrowheads="1"/>
          </p:cNvSpPr>
          <p:nvPr/>
        </p:nvSpPr>
        <p:spPr bwMode="auto">
          <a:xfrm>
            <a:off x="4572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pSp>
        <p:nvGrpSpPr>
          <p:cNvPr id="8" name="Group 7">
            <a:extLst>
              <a:ext uri="{FF2B5EF4-FFF2-40B4-BE49-F238E27FC236}">
                <a16:creationId xmlns:a16="http://schemas.microsoft.com/office/drawing/2014/main" xmlns="" id="{7809A96A-C6D0-4B0D-836C-C650DDC4E4CE}"/>
              </a:ext>
            </a:extLst>
          </p:cNvPr>
          <p:cNvGrpSpPr/>
          <p:nvPr/>
        </p:nvGrpSpPr>
        <p:grpSpPr>
          <a:xfrm>
            <a:off x="4660649" y="1538222"/>
            <a:ext cx="4389120" cy="4122837"/>
            <a:chOff x="4686300" y="1538222"/>
            <a:chExt cx="4389120" cy="4122837"/>
          </a:xfrm>
        </p:grpSpPr>
        <p:pic>
          <p:nvPicPr>
            <p:cNvPr id="2051" name="B2669640-818D-41A8-8E89-44F22B72C45B" descr="IMG_8753.jpg">
              <a:extLst>
                <a:ext uri="{FF2B5EF4-FFF2-40B4-BE49-F238E27FC236}">
                  <a16:creationId xmlns:a16="http://schemas.microsoft.com/office/drawing/2014/main" xmlns="" id="{4AE28857-3122-4855-A65F-E689F845FF10}"/>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4686300" y="1538222"/>
              <a:ext cx="4389120" cy="3291840"/>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22A69BD8-601D-48B8-8D2A-53290BD52E80}"/>
                </a:ext>
              </a:extLst>
            </p:cNvPr>
            <p:cNvSpPr txBox="1"/>
            <p:nvPr/>
          </p:nvSpPr>
          <p:spPr>
            <a:xfrm>
              <a:off x="5365862" y="4830062"/>
              <a:ext cx="3029996" cy="830997"/>
            </a:xfrm>
            <a:prstGeom prst="rect">
              <a:avLst/>
            </a:prstGeom>
            <a:noFill/>
          </p:spPr>
          <p:txBody>
            <a:bodyPr wrap="square" rtlCol="0">
              <a:spAutoFit/>
            </a:bodyPr>
            <a:lstStyle>
              <a:defPPr>
                <a:defRPr lang="en-US"/>
              </a:defPPr>
              <a:lvl1pPr algn="ctr">
                <a:defRPr sz="1200" b="1" i="1">
                  <a:latin typeface="Goudy Old Style" panose="02020502050305020303" pitchFamily="18" charset="0"/>
                </a:defRPr>
              </a:lvl1pPr>
            </a:lstStyle>
            <a:p>
              <a:r>
                <a:rPr lang="en-US" dirty="0"/>
                <a:t>Portion of the RAP MSE Berm exterior slope</a:t>
              </a:r>
            </a:p>
            <a:p>
              <a:r>
                <a:rPr lang="en-US" dirty="0"/>
                <a:t>(prior to hydroseeding). MSE berm height </a:t>
              </a:r>
            </a:p>
            <a:p>
              <a:r>
                <a:rPr lang="en-US" dirty="0"/>
                <a:t>is 49 feet.</a:t>
              </a:r>
            </a:p>
            <a:p>
              <a:endParaRPr lang="en-US" dirty="0"/>
            </a:p>
          </p:txBody>
        </p:sp>
      </p:grpSp>
    </p:spTree>
    <p:extLst>
      <p:ext uri="{BB962C8B-B14F-4D97-AF65-F5344CB8AC3E}">
        <p14:creationId xmlns:p14="http://schemas.microsoft.com/office/powerpoint/2010/main" val="2672108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EBFF4019-1016-4319-A8D4-44D705A8F2CB}"/>
              </a:ext>
            </a:extLst>
          </p:cNvPr>
          <p:cNvSpPr>
            <a:spLocks noGrp="1"/>
          </p:cNvSpPr>
          <p:nvPr>
            <p:ph type="sldNum" sz="quarter" idx="12"/>
          </p:nvPr>
        </p:nvSpPr>
        <p:spPr>
          <a:xfrm>
            <a:off x="8686800" y="6492875"/>
            <a:ext cx="4572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B832D07-4F91-4F56-B76D-80ADB531C705}" type="slidenum">
              <a:rPr kumimoji="0" lang="en-US" sz="1800" b="0" i="0" u="none" strike="noStrike" kern="1200" cap="none" spc="0" normalizeH="0" baseline="0" noProof="0" smtClean="0">
                <a:ln>
                  <a:noFill/>
                </a:ln>
                <a:solidFill>
                  <a:prstClr val="black"/>
                </a:solidFill>
                <a:effectLst/>
                <a:uLnTx/>
                <a:uFillTx/>
                <a:latin typeface="Book Antiqua" panose="02040602050305030304"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a:t>
            </a:fld>
            <a:endParaRPr kumimoji="0" lang="en-US" sz="18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endParaRPr>
          </a:p>
        </p:txBody>
      </p:sp>
      <p:sp>
        <p:nvSpPr>
          <p:cNvPr id="6" name="TextBox 5">
            <a:extLst>
              <a:ext uri="{FF2B5EF4-FFF2-40B4-BE49-F238E27FC236}">
                <a16:creationId xmlns:a16="http://schemas.microsoft.com/office/drawing/2014/main" xmlns="" id="{1B85D117-5F66-45A2-8C32-93C74FC684CF}"/>
              </a:ext>
            </a:extLst>
          </p:cNvPr>
          <p:cNvSpPr txBox="1"/>
          <p:nvPr/>
        </p:nvSpPr>
        <p:spPr>
          <a:xfrm>
            <a:off x="228600" y="72462"/>
            <a:ext cx="8915400" cy="765738"/>
          </a:xfrm>
          <a:prstGeom prst="rect">
            <a:avLst/>
          </a:prstGeom>
          <a:noFill/>
        </p:spPr>
        <p:txBody>
          <a:bodyPr wrap="square" lIns="69465" tIns="34733" rIns="69465" bIns="34733" rtlCol="0">
            <a:noAutofit/>
          </a:bodyPr>
          <a:lstStyle/>
          <a:p>
            <a:pPr marL="0" marR="0" lvl="0" indent="0" algn="ctr" defTabSz="694634"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oudy Old Style" panose="02020502050305020303" pitchFamily="18" charset="0"/>
                <a:ea typeface="+mn-ea"/>
                <a:cs typeface="+mn-cs"/>
              </a:rPr>
              <a:t>Construction of the RAP MSE Berm</a:t>
            </a:r>
          </a:p>
        </p:txBody>
      </p:sp>
      <p:sp>
        <p:nvSpPr>
          <p:cNvPr id="10" name="TextBox 9">
            <a:extLst>
              <a:ext uri="{FF2B5EF4-FFF2-40B4-BE49-F238E27FC236}">
                <a16:creationId xmlns:a16="http://schemas.microsoft.com/office/drawing/2014/main" xmlns="" id="{779F41FE-D521-470A-B39B-3267561B7CFF}"/>
              </a:ext>
            </a:extLst>
          </p:cNvPr>
          <p:cNvSpPr txBox="1"/>
          <p:nvPr/>
        </p:nvSpPr>
        <p:spPr>
          <a:xfrm>
            <a:off x="539328" y="1070484"/>
            <a:ext cx="2127672" cy="646331"/>
          </a:xfrm>
          <a:prstGeom prst="rect">
            <a:avLst/>
          </a:prstGeom>
          <a:noFill/>
        </p:spPr>
        <p:txBody>
          <a:bodyPr wrap="square">
            <a:spAutoFit/>
          </a:bodyPr>
          <a:lstStyle/>
          <a:p>
            <a:pPr algn="ctr"/>
            <a:r>
              <a:rPr lang="en-US" sz="1800" b="0" i="0" dirty="0">
                <a:solidFill>
                  <a:schemeClr val="bg1"/>
                </a:solidFill>
                <a:effectLst/>
                <a:latin typeface="Goudy Old Style" panose="02020502050305020303" pitchFamily="18" charset="0"/>
              </a:rPr>
              <a:t>#354</a:t>
            </a:r>
            <a:br>
              <a:rPr lang="en-US" sz="1800" b="0" i="0" dirty="0">
                <a:solidFill>
                  <a:schemeClr val="bg1"/>
                </a:solidFill>
                <a:effectLst/>
                <a:latin typeface="Goudy Old Style" panose="02020502050305020303" pitchFamily="18" charset="0"/>
              </a:rPr>
            </a:br>
            <a:r>
              <a:rPr lang="en-US" sz="1800" b="0" i="0" dirty="0">
                <a:solidFill>
                  <a:schemeClr val="bg1"/>
                </a:solidFill>
                <a:effectLst/>
                <a:latin typeface="Goudy Old Style" panose="02020502050305020303" pitchFamily="18" charset="0"/>
              </a:rPr>
              <a:t>May 2020</a:t>
            </a:r>
            <a:endParaRPr lang="en-US" sz="1800" dirty="0">
              <a:solidFill>
                <a:schemeClr val="bg1"/>
              </a:solidFill>
              <a:latin typeface="Goudy Old Style" panose="02020502050305020303" pitchFamily="18" charset="0"/>
            </a:endParaRPr>
          </a:p>
        </p:txBody>
      </p:sp>
      <p:sp>
        <p:nvSpPr>
          <p:cNvPr id="2" name="Rectangle 2">
            <a:extLst>
              <a:ext uri="{FF2B5EF4-FFF2-40B4-BE49-F238E27FC236}">
                <a16:creationId xmlns:a16="http://schemas.microsoft.com/office/drawing/2014/main" xmlns="" id="{110EE503-D149-4C51-9096-3FDAF71B2DFE}"/>
              </a:ext>
            </a:extLst>
          </p:cNvPr>
          <p:cNvSpPr>
            <a:spLocks noChangeArrowheads="1"/>
          </p:cNvSpPr>
          <p:nvPr/>
        </p:nvSpPr>
        <p:spPr bwMode="auto">
          <a:xfrm>
            <a:off x="121920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5" name="Rectangle 4">
            <a:extLst>
              <a:ext uri="{FF2B5EF4-FFF2-40B4-BE49-F238E27FC236}">
                <a16:creationId xmlns:a16="http://schemas.microsoft.com/office/drawing/2014/main" xmlns="" id="{F097748C-E5AE-4855-BDED-BF263FA8643B}"/>
              </a:ext>
            </a:extLst>
          </p:cNvPr>
          <p:cNvSpPr>
            <a:spLocks noChangeArrowheads="1"/>
          </p:cNvSpPr>
          <p:nvPr/>
        </p:nvSpPr>
        <p:spPr bwMode="auto">
          <a:xfrm>
            <a:off x="121920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9" name="Rectangle 6">
            <a:extLst>
              <a:ext uri="{FF2B5EF4-FFF2-40B4-BE49-F238E27FC236}">
                <a16:creationId xmlns:a16="http://schemas.microsoft.com/office/drawing/2014/main" xmlns="" id="{3826602A-9807-4AEC-ACC3-0404CF510E7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4" name="Rectangle 2">
            <a:extLst>
              <a:ext uri="{FF2B5EF4-FFF2-40B4-BE49-F238E27FC236}">
                <a16:creationId xmlns:a16="http://schemas.microsoft.com/office/drawing/2014/main" xmlns="" id="{6399B127-0B29-430F-BCA9-216959836B9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1" name="Rectangle 4">
            <a:extLst>
              <a:ext uri="{FF2B5EF4-FFF2-40B4-BE49-F238E27FC236}">
                <a16:creationId xmlns:a16="http://schemas.microsoft.com/office/drawing/2014/main" xmlns="" id="{B8DE1666-566E-4743-8DEA-869F382E409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2" name="Rectangle 6">
            <a:extLst>
              <a:ext uri="{FF2B5EF4-FFF2-40B4-BE49-F238E27FC236}">
                <a16:creationId xmlns:a16="http://schemas.microsoft.com/office/drawing/2014/main" xmlns="" id="{3DF47F8A-1175-4CF8-8B51-B4161FEF2B3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9" name="TextBox 18">
            <a:extLst>
              <a:ext uri="{FF2B5EF4-FFF2-40B4-BE49-F238E27FC236}">
                <a16:creationId xmlns:a16="http://schemas.microsoft.com/office/drawing/2014/main" xmlns="" id="{6BAC6A83-1A51-4B48-9FB5-B30B5A1B65BA}"/>
              </a:ext>
            </a:extLst>
          </p:cNvPr>
          <p:cNvSpPr txBox="1"/>
          <p:nvPr/>
        </p:nvSpPr>
        <p:spPr>
          <a:xfrm>
            <a:off x="1524001" y="5410200"/>
            <a:ext cx="6095999" cy="523220"/>
          </a:xfrm>
          <a:prstGeom prst="rect">
            <a:avLst/>
          </a:prstGeom>
          <a:noFill/>
        </p:spPr>
        <p:txBody>
          <a:bodyPr wrap="square" rtlCol="0">
            <a:spAutoFit/>
          </a:bodyPr>
          <a:lstStyle>
            <a:defPPr>
              <a:defRPr lang="en-US"/>
            </a:defPPr>
            <a:lvl1pPr algn="ctr">
              <a:defRPr sz="1200" b="1" i="1">
                <a:latin typeface="Goudy Old Style" panose="02020502050305020303" pitchFamily="18" charset="0"/>
              </a:defRPr>
            </a:lvl1pPr>
          </a:lstStyle>
          <a:p>
            <a:r>
              <a:rPr lang="en-US" dirty="0"/>
              <a:t>RAP MSE berm with a stormwater basin in the foreground.</a:t>
            </a:r>
          </a:p>
          <a:p>
            <a:r>
              <a:rPr lang="en-US" dirty="0"/>
              <a:t>MSE berm height is 34 feet.</a:t>
            </a:r>
          </a:p>
        </p:txBody>
      </p:sp>
      <p:pic>
        <p:nvPicPr>
          <p:cNvPr id="14" name="Picture 13" descr="A picture containing grass, water, sky, outdoor&#10;&#10;Description automatically generated">
            <a:extLst>
              <a:ext uri="{FF2B5EF4-FFF2-40B4-BE49-F238E27FC236}">
                <a16:creationId xmlns:a16="http://schemas.microsoft.com/office/drawing/2014/main" xmlns="" id="{F9EDB0F4-892F-4F20-870B-A2DFA24390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8911" y="838200"/>
            <a:ext cx="6035040" cy="45262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85847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EBFF4019-1016-4319-A8D4-44D705A8F2CB}"/>
              </a:ext>
            </a:extLst>
          </p:cNvPr>
          <p:cNvSpPr>
            <a:spLocks noGrp="1"/>
          </p:cNvSpPr>
          <p:nvPr>
            <p:ph type="sldNum" sz="quarter" idx="12"/>
          </p:nvPr>
        </p:nvSpPr>
        <p:spPr>
          <a:xfrm>
            <a:off x="8686800" y="6492875"/>
            <a:ext cx="4572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B832D07-4F91-4F56-B76D-80ADB531C705}" type="slidenum">
              <a:rPr kumimoji="0" lang="en-US" sz="1800" b="0" i="0" u="none" strike="noStrike" kern="1200" cap="none" spc="0" normalizeH="0" baseline="0" noProof="0" smtClean="0">
                <a:ln>
                  <a:noFill/>
                </a:ln>
                <a:solidFill>
                  <a:prstClr val="black"/>
                </a:solidFill>
                <a:effectLst/>
                <a:uLnTx/>
                <a:uFillTx/>
                <a:latin typeface="Book Antiqua" panose="02040602050305030304"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19</a:t>
            </a:fld>
            <a:endParaRPr kumimoji="0" lang="en-US" sz="18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endParaRPr>
          </a:p>
        </p:txBody>
      </p:sp>
      <p:sp>
        <p:nvSpPr>
          <p:cNvPr id="6" name="TextBox 5">
            <a:extLst>
              <a:ext uri="{FF2B5EF4-FFF2-40B4-BE49-F238E27FC236}">
                <a16:creationId xmlns:a16="http://schemas.microsoft.com/office/drawing/2014/main" xmlns="" id="{1B85D117-5F66-45A2-8C32-93C74FC684CF}"/>
              </a:ext>
            </a:extLst>
          </p:cNvPr>
          <p:cNvSpPr txBox="1"/>
          <p:nvPr/>
        </p:nvSpPr>
        <p:spPr>
          <a:xfrm>
            <a:off x="0" y="72462"/>
            <a:ext cx="9144000" cy="765738"/>
          </a:xfrm>
          <a:prstGeom prst="rect">
            <a:avLst/>
          </a:prstGeom>
          <a:noFill/>
        </p:spPr>
        <p:txBody>
          <a:bodyPr wrap="square" lIns="69465" tIns="34733" rIns="69465" bIns="34733" rtlCol="0">
            <a:noAutofit/>
          </a:bodyPr>
          <a:lstStyle/>
          <a:p>
            <a:pPr marL="0" marR="0" lvl="0" indent="0" algn="ctr" defTabSz="694634"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oudy Old Style" panose="02020502050305020303" pitchFamily="18" charset="0"/>
                <a:ea typeface="+mn-ea"/>
                <a:cs typeface="+mn-cs"/>
              </a:rPr>
              <a:t>Cost Savings</a:t>
            </a:r>
          </a:p>
        </p:txBody>
      </p:sp>
      <p:sp>
        <p:nvSpPr>
          <p:cNvPr id="10" name="TextBox 9">
            <a:extLst>
              <a:ext uri="{FF2B5EF4-FFF2-40B4-BE49-F238E27FC236}">
                <a16:creationId xmlns:a16="http://schemas.microsoft.com/office/drawing/2014/main" xmlns="" id="{779F41FE-D521-470A-B39B-3267561B7CFF}"/>
              </a:ext>
            </a:extLst>
          </p:cNvPr>
          <p:cNvSpPr txBox="1"/>
          <p:nvPr/>
        </p:nvSpPr>
        <p:spPr>
          <a:xfrm>
            <a:off x="539328" y="1070484"/>
            <a:ext cx="2127672" cy="646331"/>
          </a:xfrm>
          <a:prstGeom prst="rect">
            <a:avLst/>
          </a:prstGeom>
          <a:noFill/>
        </p:spPr>
        <p:txBody>
          <a:bodyPr wrap="square">
            <a:spAutoFit/>
          </a:bodyPr>
          <a:lstStyle/>
          <a:p>
            <a:pPr algn="ctr"/>
            <a:r>
              <a:rPr lang="en-US" sz="1800" b="0" i="0" dirty="0">
                <a:solidFill>
                  <a:schemeClr val="bg1"/>
                </a:solidFill>
                <a:effectLst/>
                <a:latin typeface="Goudy Old Style" panose="02020502050305020303" pitchFamily="18" charset="0"/>
              </a:rPr>
              <a:t>#354</a:t>
            </a:r>
            <a:br>
              <a:rPr lang="en-US" sz="1800" b="0" i="0" dirty="0">
                <a:solidFill>
                  <a:schemeClr val="bg1"/>
                </a:solidFill>
                <a:effectLst/>
                <a:latin typeface="Goudy Old Style" panose="02020502050305020303" pitchFamily="18" charset="0"/>
              </a:rPr>
            </a:br>
            <a:r>
              <a:rPr lang="en-US" sz="1800" b="0" i="0" dirty="0">
                <a:solidFill>
                  <a:schemeClr val="bg1"/>
                </a:solidFill>
                <a:effectLst/>
                <a:latin typeface="Goudy Old Style" panose="02020502050305020303" pitchFamily="18" charset="0"/>
              </a:rPr>
              <a:t>May 2020</a:t>
            </a:r>
            <a:endParaRPr lang="en-US" sz="1800" dirty="0">
              <a:solidFill>
                <a:schemeClr val="bg1"/>
              </a:solidFill>
              <a:latin typeface="Goudy Old Style" panose="02020502050305020303" pitchFamily="18" charset="0"/>
            </a:endParaRPr>
          </a:p>
        </p:txBody>
      </p:sp>
      <p:sp>
        <p:nvSpPr>
          <p:cNvPr id="7" name="TextBox 6">
            <a:extLst>
              <a:ext uri="{FF2B5EF4-FFF2-40B4-BE49-F238E27FC236}">
                <a16:creationId xmlns:a16="http://schemas.microsoft.com/office/drawing/2014/main" xmlns="" id="{0BEAC5C6-3B2C-4198-8418-F583E7C891C2}"/>
              </a:ext>
            </a:extLst>
          </p:cNvPr>
          <p:cNvSpPr txBox="1"/>
          <p:nvPr/>
        </p:nvSpPr>
        <p:spPr>
          <a:xfrm>
            <a:off x="228600" y="1295400"/>
            <a:ext cx="5181600" cy="4247317"/>
          </a:xfrm>
          <a:prstGeom prst="rect">
            <a:avLst/>
          </a:prstGeom>
          <a:noFill/>
        </p:spPr>
        <p:txBody>
          <a:bodyPr wrap="square" rtlCol="0">
            <a:spAutoFit/>
          </a:bodyPr>
          <a:lstStyle/>
          <a:p>
            <a:pPr marL="342900" indent="-342900">
              <a:spcBef>
                <a:spcPts val="0"/>
              </a:spcBef>
              <a:spcAft>
                <a:spcPts val="0"/>
              </a:spcAft>
              <a:buFont typeface="Symbol" panose="05050102010706020507" pitchFamily="18" charset="2"/>
              <a:buChar char=""/>
            </a:pPr>
            <a:r>
              <a:rPr lang="en-US" sz="1800" dirty="0">
                <a:effectLst/>
                <a:latin typeface="Goudy Old Style" panose="02020502050305020303" pitchFamily="18" charset="0"/>
                <a:ea typeface="Calibri" panose="020F0502020204030204" pitchFamily="34" charset="0"/>
                <a:cs typeface="Arial" panose="020B0604020202020204" pitchFamily="34" charset="0"/>
              </a:rPr>
              <a:t>RAP MSE berm was approximately 17% less ($1.3MM) than a soil MSE berm, according the low bid Contractor.</a:t>
            </a:r>
          </a:p>
          <a:p>
            <a:pPr marR="0" lvl="0">
              <a:spcBef>
                <a:spcPts val="0"/>
              </a:spcBef>
              <a:spcAft>
                <a:spcPts val="0"/>
              </a:spcAft>
            </a:pPr>
            <a:endParaRPr lang="en-US" dirty="0">
              <a:latin typeface="Goudy Old Style" panose="02020502050305020303" pitchFamily="18"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Goudy Old Style" panose="02020502050305020303" pitchFamily="18" charset="0"/>
                <a:ea typeface="Calibri" panose="020F0502020204030204" pitchFamily="34" charset="0"/>
                <a:cs typeface="Arial" panose="020B0604020202020204" pitchFamily="34" charset="0"/>
              </a:rPr>
              <a:t>Multiple benefits from using RAP include cost savings as well as ease of construction during installation. </a:t>
            </a:r>
          </a:p>
          <a:p>
            <a:pPr marL="800100" lvl="1" indent="-342900">
              <a:spcBef>
                <a:spcPts val="0"/>
              </a:spcBef>
              <a:spcAft>
                <a:spcPts val="0"/>
              </a:spcAft>
              <a:buFont typeface="Symbol" panose="05050102010706020507" pitchFamily="18" charset="2"/>
              <a:buChar char=""/>
            </a:pPr>
            <a:r>
              <a:rPr lang="en-US" dirty="0">
                <a:latin typeface="Goudy Old Style" panose="02020502050305020303" pitchFamily="18" charset="0"/>
                <a:ea typeface="Calibri" panose="020F0502020204030204" pitchFamily="34" charset="0"/>
                <a:cs typeface="Arial" panose="020B0604020202020204" pitchFamily="34" charset="0"/>
              </a:rPr>
              <a:t>RAP is not as sensitive to precipitation events as soil materials, which expedited construction resuming following a storm event.</a:t>
            </a:r>
            <a:endParaRPr lang="en-US" dirty="0">
              <a:effectLst/>
              <a:latin typeface="Goudy Old Style" panose="02020502050305020303" pitchFamily="18" charset="0"/>
              <a:ea typeface="Calibri" panose="020F0502020204030204" pitchFamily="34" charset="0"/>
              <a:cs typeface="Arial" panose="020B0604020202020204" pitchFamily="34" charset="0"/>
            </a:endParaRPr>
          </a:p>
          <a:p>
            <a:pPr marR="0" lvl="0">
              <a:spcBef>
                <a:spcPts val="0"/>
              </a:spcBef>
              <a:spcAft>
                <a:spcPts val="0"/>
              </a:spcAft>
            </a:pPr>
            <a:endParaRPr lang="en-US" dirty="0">
              <a:latin typeface="Goudy Old Style" panose="02020502050305020303" pitchFamily="18"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Goudy Old Style" panose="02020502050305020303" pitchFamily="18" charset="0"/>
                <a:ea typeface="Calibri" panose="020F0502020204030204" pitchFamily="34" charset="0"/>
                <a:cs typeface="Arial" panose="020B0604020202020204" pitchFamily="34" charset="0"/>
              </a:rPr>
              <a:t>RAP stockpile was local with short haul distances, increasing productivity and reducing trucking costs.</a:t>
            </a:r>
          </a:p>
          <a:p>
            <a:pPr marL="342900" indent="-342900">
              <a:spcBef>
                <a:spcPts val="0"/>
              </a:spcBef>
              <a:spcAft>
                <a:spcPts val="0"/>
              </a:spcAft>
              <a:buFont typeface="Symbol" panose="05050102010706020507" pitchFamily="18" charset="2"/>
              <a:buChar char=""/>
            </a:pPr>
            <a:endParaRPr lang="en-US" sz="1800" dirty="0">
              <a:effectLst/>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endParaRPr lang="en-US" sz="1800" dirty="0">
              <a:effectLst/>
              <a:ea typeface="Calibri" panose="020F0502020204030204" pitchFamily="34" charset="0"/>
              <a:cs typeface="Arial" panose="020B0604020202020204" pitchFamily="34" charset="0"/>
            </a:endParaRPr>
          </a:p>
        </p:txBody>
      </p:sp>
      <p:graphicFrame>
        <p:nvGraphicFramePr>
          <p:cNvPr id="11" name="Chart 10">
            <a:extLst>
              <a:ext uri="{FF2B5EF4-FFF2-40B4-BE49-F238E27FC236}">
                <a16:creationId xmlns:a16="http://schemas.microsoft.com/office/drawing/2014/main" xmlns="" id="{9DE6B76A-3A74-47D5-BF72-E211F4072664}"/>
              </a:ext>
            </a:extLst>
          </p:cNvPr>
          <p:cNvGraphicFramePr/>
          <p:nvPr>
            <p:extLst>
              <p:ext uri="{D42A27DB-BD31-4B8C-83A1-F6EECF244321}">
                <p14:modId xmlns:p14="http://schemas.microsoft.com/office/powerpoint/2010/main" val="316107154"/>
              </p:ext>
            </p:extLst>
          </p:nvPr>
        </p:nvGraphicFramePr>
        <p:xfrm>
          <a:off x="5467895" y="1498600"/>
          <a:ext cx="31242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79447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AD64D517-723F-42C3-BF33-27AB9EF0A7D6}"/>
              </a:ext>
            </a:extLst>
          </p:cNvPr>
          <p:cNvSpPr>
            <a:spLocks noGrp="1"/>
          </p:cNvSpPr>
          <p:nvPr>
            <p:ph type="sldNum" sz="quarter" idx="12"/>
          </p:nvPr>
        </p:nvSpPr>
        <p:spPr>
          <a:xfrm>
            <a:off x="8763000" y="6477000"/>
            <a:ext cx="285750" cy="365125"/>
          </a:xfrm>
        </p:spPr>
        <p:txBody>
          <a:bodyPr/>
          <a:lstStyle/>
          <a:p>
            <a:pPr>
              <a:defRPr/>
            </a:pPr>
            <a:fld id="{9B832D07-4F91-4F56-B76D-80ADB531C705}" type="slidenum">
              <a:rPr lang="en-US" smtClean="0">
                <a:latin typeface="Book Antiqua" panose="02040602050305030304" pitchFamily="18" charset="0"/>
              </a:rPr>
              <a:pPr>
                <a:defRPr/>
              </a:pPr>
              <a:t>2</a:t>
            </a:fld>
            <a:endParaRPr lang="en-US" dirty="0">
              <a:latin typeface="Book Antiqua" panose="02040602050305030304" pitchFamily="18" charset="0"/>
            </a:endParaRPr>
          </a:p>
        </p:txBody>
      </p:sp>
      <p:sp>
        <p:nvSpPr>
          <p:cNvPr id="4" name="TextBox 3">
            <a:extLst>
              <a:ext uri="{FF2B5EF4-FFF2-40B4-BE49-F238E27FC236}">
                <a16:creationId xmlns:a16="http://schemas.microsoft.com/office/drawing/2014/main" xmlns="" id="{52793742-5651-4097-BB98-5ECCA2232371}"/>
              </a:ext>
            </a:extLst>
          </p:cNvPr>
          <p:cNvSpPr txBox="1"/>
          <p:nvPr/>
        </p:nvSpPr>
        <p:spPr>
          <a:xfrm>
            <a:off x="0" y="72462"/>
            <a:ext cx="9144000" cy="765738"/>
          </a:xfrm>
          <a:prstGeom prst="rect">
            <a:avLst/>
          </a:prstGeom>
          <a:noFill/>
        </p:spPr>
        <p:txBody>
          <a:bodyPr wrap="square" lIns="69465" tIns="34733" rIns="69465" bIns="34733" rtlCol="0">
            <a:noAutofit/>
          </a:bodyPr>
          <a:lstStyle/>
          <a:p>
            <a:pPr marL="0" marR="0" lvl="0" indent="0" algn="ctr" defTabSz="694634"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oudy Old Style" panose="02020502050305020303" pitchFamily="18" charset="0"/>
                <a:ea typeface="+mn-ea"/>
                <a:cs typeface="+mn-cs"/>
              </a:rPr>
              <a:t>Presentation Overview</a:t>
            </a:r>
          </a:p>
        </p:txBody>
      </p:sp>
      <p:sp>
        <p:nvSpPr>
          <p:cNvPr id="5" name="TextBox 4">
            <a:extLst>
              <a:ext uri="{FF2B5EF4-FFF2-40B4-BE49-F238E27FC236}">
                <a16:creationId xmlns:a16="http://schemas.microsoft.com/office/drawing/2014/main" xmlns="" id="{A7132E8B-5620-4343-961F-878C202AB736}"/>
              </a:ext>
            </a:extLst>
          </p:cNvPr>
          <p:cNvSpPr txBox="1"/>
          <p:nvPr/>
        </p:nvSpPr>
        <p:spPr>
          <a:xfrm>
            <a:off x="228600" y="838200"/>
            <a:ext cx="3352800" cy="6186309"/>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latin typeface="Goudy Old Style" panose="02020502050305020303" pitchFamily="18" charset="0"/>
              </a:rPr>
              <a:t>Discussion of “the problem” and overview of “the solution,” RAP.</a:t>
            </a:r>
          </a:p>
          <a:p>
            <a:endParaRPr lang="en-US" dirty="0">
              <a:latin typeface="Goudy Old Style" panose="02020502050305020303" pitchFamily="18" charset="0"/>
            </a:endParaRPr>
          </a:p>
          <a:p>
            <a:pPr marL="285750" indent="-285750">
              <a:buFont typeface="Arial" panose="020B0604020202020204" pitchFamily="34" charset="0"/>
              <a:buChar char="•"/>
            </a:pPr>
            <a:r>
              <a:rPr lang="en-US" dirty="0">
                <a:latin typeface="Goudy Old Style" panose="02020502050305020303" pitchFamily="18" charset="0"/>
              </a:rPr>
              <a:t>Laboratory testing review and MSE berm design.</a:t>
            </a:r>
          </a:p>
          <a:p>
            <a:endParaRPr lang="en-US" dirty="0">
              <a:latin typeface="Goudy Old Style" panose="02020502050305020303" pitchFamily="18" charset="0"/>
            </a:endParaRPr>
          </a:p>
          <a:p>
            <a:pPr marL="285750" indent="-285750">
              <a:buFont typeface="Arial" panose="020B0604020202020204" pitchFamily="34" charset="0"/>
              <a:buChar char="•"/>
            </a:pPr>
            <a:r>
              <a:rPr lang="en-US" dirty="0">
                <a:latin typeface="Goudy Old Style" panose="02020502050305020303" pitchFamily="18" charset="0"/>
              </a:rPr>
              <a:t>Review of permitting process.</a:t>
            </a:r>
          </a:p>
          <a:p>
            <a:endParaRPr lang="en-US" dirty="0">
              <a:latin typeface="Goudy Old Style" panose="02020502050305020303" pitchFamily="18" charset="0"/>
            </a:endParaRPr>
          </a:p>
          <a:p>
            <a:pPr marL="285750" indent="-285750">
              <a:buFont typeface="Arial" panose="020B0604020202020204" pitchFamily="34" charset="0"/>
              <a:buChar char="•"/>
            </a:pPr>
            <a:r>
              <a:rPr lang="en-US" dirty="0">
                <a:latin typeface="Goudy Old Style" panose="02020502050305020303" pitchFamily="18" charset="0"/>
              </a:rPr>
              <a:t>Observations from RAP MSE berm construction.</a:t>
            </a:r>
          </a:p>
          <a:p>
            <a:endParaRPr lang="en-US" dirty="0">
              <a:latin typeface="Goudy Old Style" panose="02020502050305020303" pitchFamily="18" charset="0"/>
            </a:endParaRPr>
          </a:p>
          <a:p>
            <a:pPr marL="285750" indent="-285750">
              <a:buFont typeface="Arial" panose="020B0604020202020204" pitchFamily="34" charset="0"/>
              <a:buChar char="•"/>
            </a:pPr>
            <a:r>
              <a:rPr lang="en-US" dirty="0">
                <a:latin typeface="Goudy Old Style" panose="02020502050305020303" pitchFamily="18" charset="0"/>
              </a:rPr>
              <a:t>Summary of the RAP MSE berm economics.</a:t>
            </a:r>
          </a:p>
          <a:p>
            <a:pPr marL="285750" indent="-285750">
              <a:buFont typeface="Arial" panose="020B0604020202020204" pitchFamily="34" charset="0"/>
              <a:buChar char="•"/>
            </a:pPr>
            <a:endParaRPr lang="en-US" dirty="0">
              <a:latin typeface="Goudy Old Style" panose="02020502050305020303" pitchFamily="18" charset="0"/>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7" name="Picture 6" descr="A high angle view of a road&#10;&#10;Description automatically generated with low confidence">
            <a:extLst>
              <a:ext uri="{FF2B5EF4-FFF2-40B4-BE49-F238E27FC236}">
                <a16:creationId xmlns:a16="http://schemas.microsoft.com/office/drawing/2014/main" xmlns="" id="{C3203908-1BEB-4810-876E-76719AE868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089"/>
          <a:stretch/>
        </p:blipFill>
        <p:spPr>
          <a:xfrm>
            <a:off x="3581400" y="1603938"/>
            <a:ext cx="5261177" cy="36576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29424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EBFF4019-1016-4319-A8D4-44D705A8F2CB}"/>
              </a:ext>
            </a:extLst>
          </p:cNvPr>
          <p:cNvSpPr>
            <a:spLocks noGrp="1"/>
          </p:cNvSpPr>
          <p:nvPr>
            <p:ph type="sldNum" sz="quarter" idx="12"/>
          </p:nvPr>
        </p:nvSpPr>
        <p:spPr>
          <a:xfrm>
            <a:off x="8686800" y="6492875"/>
            <a:ext cx="4572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B832D07-4F91-4F56-B76D-80ADB531C705}" type="slidenum">
              <a:rPr kumimoji="0" lang="en-US" sz="1800" b="0" i="0" u="none" strike="noStrike" kern="1200" cap="none" spc="0" normalizeH="0" baseline="0" noProof="0" smtClean="0">
                <a:ln>
                  <a:noFill/>
                </a:ln>
                <a:solidFill>
                  <a:prstClr val="black"/>
                </a:solidFill>
                <a:effectLst/>
                <a:uLnTx/>
                <a:uFillTx/>
                <a:latin typeface="Book Antiqua" panose="02040602050305030304"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20</a:t>
            </a:fld>
            <a:endParaRPr kumimoji="0" lang="en-US" sz="18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endParaRPr>
          </a:p>
        </p:txBody>
      </p:sp>
      <p:sp>
        <p:nvSpPr>
          <p:cNvPr id="6" name="TextBox 5">
            <a:extLst>
              <a:ext uri="{FF2B5EF4-FFF2-40B4-BE49-F238E27FC236}">
                <a16:creationId xmlns:a16="http://schemas.microsoft.com/office/drawing/2014/main" xmlns="" id="{1B85D117-5F66-45A2-8C32-93C74FC684CF}"/>
              </a:ext>
            </a:extLst>
          </p:cNvPr>
          <p:cNvSpPr txBox="1"/>
          <p:nvPr/>
        </p:nvSpPr>
        <p:spPr>
          <a:xfrm>
            <a:off x="0" y="72462"/>
            <a:ext cx="9144000" cy="765738"/>
          </a:xfrm>
          <a:prstGeom prst="rect">
            <a:avLst/>
          </a:prstGeom>
          <a:noFill/>
        </p:spPr>
        <p:txBody>
          <a:bodyPr wrap="square" lIns="69465" tIns="34733" rIns="69465" bIns="34733" rtlCol="0">
            <a:noAutofit/>
          </a:bodyPr>
          <a:lstStyle/>
          <a:p>
            <a:pPr marL="0" marR="0" lvl="0" indent="0" algn="ctr" defTabSz="694634" rtl="0" eaLnBrk="1" fontAlgn="auto" latinLnBrk="0" hangingPunct="1">
              <a:lnSpc>
                <a:spcPct val="120000"/>
              </a:lnSpc>
              <a:spcBef>
                <a:spcPts val="0"/>
              </a:spcBef>
              <a:spcAft>
                <a:spcPts val="0"/>
              </a:spcAft>
              <a:buClrTx/>
              <a:buSzTx/>
              <a:buFontTx/>
              <a:buNone/>
              <a:tabLst/>
              <a:defRPr/>
            </a:pPr>
            <a:r>
              <a:rPr lang="en-US" sz="3600" b="1" dirty="0">
                <a:solidFill>
                  <a:prstClr val="white"/>
                </a:solidFill>
                <a:effectLst>
                  <a:outerShdw blurRad="38100" dist="38100" dir="2700000" algn="tl">
                    <a:srgbClr val="000000">
                      <a:alpha val="43137"/>
                    </a:srgbClr>
                  </a:outerShdw>
                </a:effectLst>
                <a:latin typeface="Goudy Old Style" panose="02020502050305020303" pitchFamily="18" charset="0"/>
              </a:rPr>
              <a:t>Thank You</a:t>
            </a: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oudy Old Style" panose="02020502050305020303" pitchFamily="18" charset="0"/>
              <a:ea typeface="+mn-ea"/>
              <a:cs typeface="+mn-cs"/>
            </a:endParaRPr>
          </a:p>
        </p:txBody>
      </p:sp>
      <p:sp>
        <p:nvSpPr>
          <p:cNvPr id="9" name="TextBox 8">
            <a:extLst>
              <a:ext uri="{FF2B5EF4-FFF2-40B4-BE49-F238E27FC236}">
                <a16:creationId xmlns:a16="http://schemas.microsoft.com/office/drawing/2014/main" xmlns="" id="{81078675-5CC6-4C0A-8250-90C5164F76B8}"/>
              </a:ext>
            </a:extLst>
          </p:cNvPr>
          <p:cNvSpPr txBox="1"/>
          <p:nvPr/>
        </p:nvSpPr>
        <p:spPr>
          <a:xfrm>
            <a:off x="762000" y="1568006"/>
            <a:ext cx="7772400" cy="1846659"/>
          </a:xfrm>
          <a:prstGeom prst="rect">
            <a:avLst/>
          </a:prstGeom>
          <a:noFill/>
        </p:spPr>
        <p:txBody>
          <a:bodyPr wrap="square" rtlCol="0">
            <a:spAutoFit/>
          </a:bodyPr>
          <a:lstStyle/>
          <a:p>
            <a:pPr algn="ctr"/>
            <a:r>
              <a:rPr lang="en-US" sz="2400" b="1" dirty="0">
                <a:solidFill>
                  <a:srgbClr val="2A4591"/>
                </a:solidFill>
                <a:latin typeface="Goudy Old Style" panose="02020502050305020303" pitchFamily="18" charset="0"/>
              </a:rPr>
              <a:t>Benjamin S. Allen, P.E. </a:t>
            </a:r>
            <a:r>
              <a:rPr lang="en-US" sz="2400" b="1" i="1" dirty="0">
                <a:solidFill>
                  <a:srgbClr val="2A4591"/>
                </a:solidFill>
                <a:latin typeface="Goudy Old Style" panose="02020502050305020303" pitchFamily="18" charset="0"/>
              </a:rPr>
              <a:t>(NJ, PA)</a:t>
            </a:r>
          </a:p>
          <a:p>
            <a:pPr algn="ctr"/>
            <a:r>
              <a:rPr lang="en-US" sz="2400" dirty="0">
                <a:solidFill>
                  <a:srgbClr val="2A4591"/>
                </a:solidFill>
                <a:latin typeface="Goudy Old Style" panose="02020502050305020303" pitchFamily="18" charset="0"/>
              </a:rPr>
              <a:t>Senior Engineer</a:t>
            </a:r>
          </a:p>
          <a:p>
            <a:pPr algn="ctr"/>
            <a:r>
              <a:rPr lang="en-US" sz="2400" dirty="0">
                <a:solidFill>
                  <a:srgbClr val="2A4591"/>
                </a:solidFill>
                <a:latin typeface="Goudy Old Style" panose="02020502050305020303" pitchFamily="18" charset="0"/>
              </a:rPr>
              <a:t>Phone: 717-250-5581          </a:t>
            </a:r>
          </a:p>
          <a:p>
            <a:pPr algn="ctr"/>
            <a:r>
              <a:rPr lang="en-US" sz="2400" dirty="0">
                <a:solidFill>
                  <a:srgbClr val="2A4591"/>
                </a:solidFill>
                <a:latin typeface="Goudy Old Style" panose="02020502050305020303" pitchFamily="18" charset="0"/>
              </a:rPr>
              <a:t>Email: ballen@armgroup.net</a:t>
            </a:r>
          </a:p>
          <a:p>
            <a:pPr algn="ctr"/>
            <a:endParaRPr lang="en-US" dirty="0"/>
          </a:p>
        </p:txBody>
      </p:sp>
      <p:pic>
        <p:nvPicPr>
          <p:cNvPr id="12" name="Picture 11" descr="A picture containing text&#10;&#10;Description automatically generated">
            <a:extLst>
              <a:ext uri="{FF2B5EF4-FFF2-40B4-BE49-F238E27FC236}">
                <a16:creationId xmlns:a16="http://schemas.microsoft.com/office/drawing/2014/main" xmlns="" id="{B4D17B1E-1647-465C-9E98-2C3F2116DA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3968" y="3383801"/>
            <a:ext cx="3496063" cy="965566"/>
          </a:xfrm>
          <a:prstGeom prst="rect">
            <a:avLst/>
          </a:prstGeom>
        </p:spPr>
      </p:pic>
      <p:sp>
        <p:nvSpPr>
          <p:cNvPr id="29" name="TextBox 28">
            <a:extLst>
              <a:ext uri="{FF2B5EF4-FFF2-40B4-BE49-F238E27FC236}">
                <a16:creationId xmlns:a16="http://schemas.microsoft.com/office/drawing/2014/main" xmlns="" id="{13C22C18-B5A5-4D84-B398-53BEAC86CA2A}"/>
              </a:ext>
            </a:extLst>
          </p:cNvPr>
          <p:cNvSpPr txBox="1"/>
          <p:nvPr/>
        </p:nvSpPr>
        <p:spPr>
          <a:xfrm>
            <a:off x="762000" y="4718553"/>
            <a:ext cx="7772400" cy="1107996"/>
          </a:xfrm>
          <a:prstGeom prst="rect">
            <a:avLst/>
          </a:prstGeom>
          <a:noFill/>
        </p:spPr>
        <p:txBody>
          <a:bodyPr wrap="square" rtlCol="0">
            <a:spAutoFit/>
          </a:bodyPr>
          <a:lstStyle/>
          <a:p>
            <a:pPr algn="ctr"/>
            <a:r>
              <a:rPr lang="en-US" sz="2400" dirty="0">
                <a:solidFill>
                  <a:srgbClr val="2A4591"/>
                </a:solidFill>
                <a:latin typeface="Goudy Old Style" panose="02020502050305020303" pitchFamily="18" charset="0"/>
              </a:rPr>
              <a:t>11 Eves Drive, Suite 190</a:t>
            </a:r>
          </a:p>
          <a:p>
            <a:pPr algn="ctr"/>
            <a:r>
              <a:rPr lang="en-US" sz="2400" dirty="0">
                <a:solidFill>
                  <a:srgbClr val="2A4591"/>
                </a:solidFill>
                <a:latin typeface="Goudy Old Style" panose="02020502050305020303" pitchFamily="18" charset="0"/>
              </a:rPr>
              <a:t>Marlton, NJ 08053</a:t>
            </a:r>
          </a:p>
          <a:p>
            <a:pPr algn="ctr"/>
            <a:endParaRPr lang="en-US" dirty="0"/>
          </a:p>
        </p:txBody>
      </p:sp>
    </p:spTree>
    <p:extLst>
      <p:ext uri="{BB962C8B-B14F-4D97-AF65-F5344CB8AC3E}">
        <p14:creationId xmlns:p14="http://schemas.microsoft.com/office/powerpoint/2010/main" val="1071503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EBFF4019-1016-4319-A8D4-44D705A8F2CB}"/>
              </a:ext>
            </a:extLst>
          </p:cNvPr>
          <p:cNvSpPr>
            <a:spLocks noGrp="1"/>
          </p:cNvSpPr>
          <p:nvPr>
            <p:ph type="sldNum" sz="quarter" idx="12"/>
          </p:nvPr>
        </p:nvSpPr>
        <p:spPr>
          <a:xfrm>
            <a:off x="8763000" y="6492875"/>
            <a:ext cx="3810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B832D07-4F91-4F56-B76D-80ADB531C705}" type="slidenum">
              <a:rPr kumimoji="0" lang="en-US" sz="1800" b="0" i="0" u="none" strike="noStrike" kern="1200" cap="none" spc="0" normalizeH="0" baseline="0" noProof="0" smtClean="0">
                <a:ln>
                  <a:noFill/>
                </a:ln>
                <a:solidFill>
                  <a:prstClr val="black"/>
                </a:solidFill>
                <a:effectLst/>
                <a:uLnTx/>
                <a:uFillTx/>
                <a:latin typeface="Book Antiqua" panose="02040602050305030304"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3</a:t>
            </a:fld>
            <a:endParaRPr kumimoji="0" lang="en-US" sz="18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endParaRPr>
          </a:p>
        </p:txBody>
      </p:sp>
      <p:sp>
        <p:nvSpPr>
          <p:cNvPr id="6" name="TextBox 5">
            <a:extLst>
              <a:ext uri="{FF2B5EF4-FFF2-40B4-BE49-F238E27FC236}">
                <a16:creationId xmlns:a16="http://schemas.microsoft.com/office/drawing/2014/main" xmlns="" id="{1B85D117-5F66-45A2-8C32-93C74FC684CF}"/>
              </a:ext>
            </a:extLst>
          </p:cNvPr>
          <p:cNvSpPr txBox="1"/>
          <p:nvPr/>
        </p:nvSpPr>
        <p:spPr>
          <a:xfrm>
            <a:off x="0" y="72462"/>
            <a:ext cx="9144000" cy="765738"/>
          </a:xfrm>
          <a:prstGeom prst="rect">
            <a:avLst/>
          </a:prstGeom>
          <a:noFill/>
        </p:spPr>
        <p:txBody>
          <a:bodyPr wrap="square" lIns="69465" tIns="34733" rIns="69465" bIns="34733" rtlCol="0">
            <a:noAutofit/>
          </a:bodyPr>
          <a:lstStyle/>
          <a:p>
            <a:pPr marL="0" marR="0" lvl="0" indent="0" algn="ctr" defTabSz="694634"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oudy Old Style" panose="02020502050305020303" pitchFamily="18" charset="0"/>
                <a:ea typeface="+mn-ea"/>
                <a:cs typeface="+mn-cs"/>
              </a:rPr>
              <a:t>Soil Availability Near Site</a:t>
            </a:r>
          </a:p>
        </p:txBody>
      </p:sp>
      <p:sp>
        <p:nvSpPr>
          <p:cNvPr id="10" name="TextBox 9">
            <a:extLst>
              <a:ext uri="{FF2B5EF4-FFF2-40B4-BE49-F238E27FC236}">
                <a16:creationId xmlns:a16="http://schemas.microsoft.com/office/drawing/2014/main" xmlns="" id="{779F41FE-D521-470A-B39B-3267561B7CFF}"/>
              </a:ext>
            </a:extLst>
          </p:cNvPr>
          <p:cNvSpPr txBox="1"/>
          <p:nvPr/>
        </p:nvSpPr>
        <p:spPr>
          <a:xfrm>
            <a:off x="539328" y="1070484"/>
            <a:ext cx="2127672" cy="646331"/>
          </a:xfrm>
          <a:prstGeom prst="rect">
            <a:avLst/>
          </a:prstGeom>
          <a:noFill/>
        </p:spPr>
        <p:txBody>
          <a:bodyPr wrap="square">
            <a:spAutoFit/>
          </a:bodyPr>
          <a:lstStyle/>
          <a:p>
            <a:pPr algn="ctr"/>
            <a:r>
              <a:rPr lang="en-US" sz="1800" b="0" i="0" dirty="0">
                <a:solidFill>
                  <a:schemeClr val="bg1"/>
                </a:solidFill>
                <a:effectLst/>
                <a:latin typeface="Goudy Old Style" panose="02020502050305020303" pitchFamily="18" charset="0"/>
              </a:rPr>
              <a:t>#354</a:t>
            </a:r>
            <a:br>
              <a:rPr lang="en-US" sz="1800" b="0" i="0" dirty="0">
                <a:solidFill>
                  <a:schemeClr val="bg1"/>
                </a:solidFill>
                <a:effectLst/>
                <a:latin typeface="Goudy Old Style" panose="02020502050305020303" pitchFamily="18" charset="0"/>
              </a:rPr>
            </a:br>
            <a:r>
              <a:rPr lang="en-US" sz="1800" b="0" i="0" dirty="0">
                <a:solidFill>
                  <a:schemeClr val="bg1"/>
                </a:solidFill>
                <a:effectLst/>
                <a:latin typeface="Goudy Old Style" panose="02020502050305020303" pitchFamily="18" charset="0"/>
              </a:rPr>
              <a:t>May 2020</a:t>
            </a:r>
            <a:endParaRPr lang="en-US" sz="1800" dirty="0">
              <a:solidFill>
                <a:schemeClr val="bg1"/>
              </a:solidFill>
              <a:latin typeface="Goudy Old Style" panose="02020502050305020303" pitchFamily="18" charset="0"/>
            </a:endParaRPr>
          </a:p>
        </p:txBody>
      </p:sp>
      <p:sp>
        <p:nvSpPr>
          <p:cNvPr id="4" name="TextBox 3">
            <a:extLst>
              <a:ext uri="{FF2B5EF4-FFF2-40B4-BE49-F238E27FC236}">
                <a16:creationId xmlns:a16="http://schemas.microsoft.com/office/drawing/2014/main" xmlns="" id="{495EB5B8-543E-4A42-9B29-B24F06CEC6A8}"/>
              </a:ext>
            </a:extLst>
          </p:cNvPr>
          <p:cNvSpPr txBox="1"/>
          <p:nvPr/>
        </p:nvSpPr>
        <p:spPr>
          <a:xfrm>
            <a:off x="298872" y="875467"/>
            <a:ext cx="4425528" cy="5601533"/>
          </a:xfrm>
          <a:prstGeom prst="rect">
            <a:avLst/>
          </a:prstGeom>
          <a:noFill/>
        </p:spPr>
        <p:txBody>
          <a:bodyPr wrap="square" rtlCol="0">
            <a:spAutoFit/>
          </a:bodyPr>
          <a:lstStyle/>
          <a:p>
            <a:r>
              <a:rPr lang="en-US" b="1" u="sng" dirty="0">
                <a:latin typeface="Goudy Old Style" panose="02020502050305020303" pitchFamily="18" charset="0"/>
              </a:rPr>
              <a:t>The Problem:</a:t>
            </a:r>
          </a:p>
          <a:p>
            <a:pPr marL="285750" indent="-285750">
              <a:buFont typeface="Arial" panose="020B0604020202020204" pitchFamily="34" charset="0"/>
              <a:buChar char="•"/>
            </a:pPr>
            <a:r>
              <a:rPr lang="en-US" dirty="0">
                <a:latin typeface="Goudy Old Style" panose="02020502050305020303" pitchFamily="18" charset="0"/>
              </a:rPr>
              <a:t>Limited accessibility to large amounts of soil suitable for MSE berm construction.  Closest source was 10 miles from the site. Backup sources were 20-25 miles from the site. </a:t>
            </a:r>
          </a:p>
          <a:p>
            <a:endParaRPr lang="en-US" sz="1000" dirty="0">
              <a:latin typeface="Goudy Old Style" panose="02020502050305020303" pitchFamily="18" charset="0"/>
            </a:endParaRPr>
          </a:p>
          <a:p>
            <a:pPr marL="285750" indent="-285750">
              <a:buFont typeface="Arial" panose="020B0604020202020204" pitchFamily="34" charset="0"/>
              <a:buChar char="•"/>
            </a:pPr>
            <a:r>
              <a:rPr lang="en-US" dirty="0">
                <a:latin typeface="Goudy Old Style" panose="02020502050305020303" pitchFamily="18" charset="0"/>
              </a:rPr>
              <a:t>MSE berms use a considerable amount of soil (&gt;250,000 CY for recent projects) that needs to meet various engineering properties.</a:t>
            </a:r>
            <a:br>
              <a:rPr lang="en-US" dirty="0">
                <a:latin typeface="Goudy Old Style" panose="02020502050305020303" pitchFamily="18" charset="0"/>
              </a:rPr>
            </a:br>
            <a:endParaRPr lang="en-US" dirty="0">
              <a:latin typeface="Goudy Old Style" panose="02020502050305020303" pitchFamily="18" charset="0"/>
            </a:endParaRPr>
          </a:p>
          <a:p>
            <a:endParaRPr lang="en-US" sz="600" dirty="0">
              <a:latin typeface="Goudy Old Style" panose="02020502050305020303" pitchFamily="18" charset="0"/>
            </a:endParaRPr>
          </a:p>
          <a:p>
            <a:r>
              <a:rPr lang="en-US" b="1" u="sng" dirty="0">
                <a:latin typeface="Goudy Old Style" panose="02020502050305020303" pitchFamily="18" charset="0"/>
              </a:rPr>
              <a:t>The Solution:</a:t>
            </a:r>
          </a:p>
          <a:p>
            <a:pPr marL="285750" indent="-285750">
              <a:buFont typeface="Arial" panose="020B0604020202020204" pitchFamily="34" charset="0"/>
              <a:buChar char="•"/>
            </a:pPr>
            <a:r>
              <a:rPr lang="en-US" dirty="0">
                <a:latin typeface="Goudy Old Style" panose="02020502050305020303" pitchFamily="18" charset="0"/>
              </a:rPr>
              <a:t>Recycled or reclaimed asphalt pavement (RAP) is readily available in large stockpiles proximal to the site (≈1 mile from the site).</a:t>
            </a:r>
          </a:p>
          <a:p>
            <a:pPr marL="285750" indent="-285750">
              <a:buFont typeface="Arial" panose="020B0604020202020204" pitchFamily="34" charset="0"/>
              <a:buChar char="•"/>
            </a:pPr>
            <a:endParaRPr lang="en-US" dirty="0">
              <a:latin typeface="Goudy Old Style" panose="02020502050305020303" pitchFamily="18" charset="0"/>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8" name="TextBox 7">
            <a:extLst>
              <a:ext uri="{FF2B5EF4-FFF2-40B4-BE49-F238E27FC236}">
                <a16:creationId xmlns:a16="http://schemas.microsoft.com/office/drawing/2014/main" xmlns="" id="{711B5A98-7812-4460-AF26-6ECA3EB1045F}"/>
              </a:ext>
            </a:extLst>
          </p:cNvPr>
          <p:cNvSpPr txBox="1"/>
          <p:nvPr/>
        </p:nvSpPr>
        <p:spPr>
          <a:xfrm>
            <a:off x="5105400" y="4800600"/>
            <a:ext cx="3739728" cy="276999"/>
          </a:xfrm>
          <a:prstGeom prst="rect">
            <a:avLst/>
          </a:prstGeom>
          <a:noFill/>
        </p:spPr>
        <p:txBody>
          <a:bodyPr wrap="square" rtlCol="0">
            <a:spAutoFit/>
          </a:bodyPr>
          <a:lstStyle/>
          <a:p>
            <a:pPr algn="ctr"/>
            <a:r>
              <a:rPr lang="en-US" sz="1200" b="1" i="1" dirty="0">
                <a:latin typeface="Goudy Old Style" panose="02020502050305020303" pitchFamily="18" charset="0"/>
              </a:rPr>
              <a:t>Soil and RAP sources in relation to the project site.</a:t>
            </a:r>
          </a:p>
        </p:txBody>
      </p:sp>
      <p:pic>
        <p:nvPicPr>
          <p:cNvPr id="11" name="Picture 10">
            <a:extLst>
              <a:ext uri="{FF2B5EF4-FFF2-40B4-BE49-F238E27FC236}">
                <a16:creationId xmlns:a16="http://schemas.microsoft.com/office/drawing/2014/main" xmlns="" id="{74F08F34-522B-4128-BDC6-A919E80904C9}"/>
              </a:ext>
            </a:extLst>
          </p:cNvPr>
          <p:cNvPicPr>
            <a:picLocks noChangeAspect="1"/>
          </p:cNvPicPr>
          <p:nvPr/>
        </p:nvPicPr>
        <p:blipFill>
          <a:blip r:embed="rId3"/>
          <a:stretch>
            <a:fillRect/>
          </a:stretch>
        </p:blipFill>
        <p:spPr>
          <a:xfrm>
            <a:off x="5105400" y="1617732"/>
            <a:ext cx="3739728" cy="319686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44929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EBFF4019-1016-4319-A8D4-44D705A8F2CB}"/>
              </a:ext>
            </a:extLst>
          </p:cNvPr>
          <p:cNvSpPr>
            <a:spLocks noGrp="1"/>
          </p:cNvSpPr>
          <p:nvPr>
            <p:ph type="sldNum" sz="quarter" idx="12"/>
          </p:nvPr>
        </p:nvSpPr>
        <p:spPr>
          <a:xfrm>
            <a:off x="8763000" y="6492875"/>
            <a:ext cx="3810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B832D07-4F91-4F56-B76D-80ADB531C705}" type="slidenum">
              <a:rPr kumimoji="0" lang="en-US" sz="1800" b="0" i="0" u="none" strike="noStrike" kern="1200" cap="none" spc="0" normalizeH="0" baseline="0" noProof="0" smtClean="0">
                <a:ln>
                  <a:noFill/>
                </a:ln>
                <a:solidFill>
                  <a:prstClr val="black"/>
                </a:solidFill>
                <a:effectLst/>
                <a:uLnTx/>
                <a:uFillTx/>
                <a:latin typeface="Book Antiqua" panose="02040602050305030304"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a:t>
            </a:fld>
            <a:endParaRPr kumimoji="0" lang="en-US" sz="18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endParaRPr>
          </a:p>
        </p:txBody>
      </p:sp>
      <p:sp>
        <p:nvSpPr>
          <p:cNvPr id="6" name="TextBox 5">
            <a:extLst>
              <a:ext uri="{FF2B5EF4-FFF2-40B4-BE49-F238E27FC236}">
                <a16:creationId xmlns:a16="http://schemas.microsoft.com/office/drawing/2014/main" xmlns="" id="{1B85D117-5F66-45A2-8C32-93C74FC684CF}"/>
              </a:ext>
            </a:extLst>
          </p:cNvPr>
          <p:cNvSpPr txBox="1"/>
          <p:nvPr/>
        </p:nvSpPr>
        <p:spPr>
          <a:xfrm>
            <a:off x="0" y="72462"/>
            <a:ext cx="9144000" cy="765738"/>
          </a:xfrm>
          <a:prstGeom prst="rect">
            <a:avLst/>
          </a:prstGeom>
          <a:noFill/>
        </p:spPr>
        <p:txBody>
          <a:bodyPr wrap="square" lIns="69465" tIns="34733" rIns="69465" bIns="34733" rtlCol="0">
            <a:noAutofit/>
          </a:bodyPr>
          <a:lstStyle/>
          <a:p>
            <a:pPr marL="0" marR="0" lvl="0" indent="0" algn="ctr" defTabSz="694634" rtl="0" eaLnBrk="1" fontAlgn="auto" latinLnBrk="0" hangingPunct="1">
              <a:lnSpc>
                <a:spcPct val="120000"/>
              </a:lnSpc>
              <a:spcBef>
                <a:spcPts val="0"/>
              </a:spcBef>
              <a:spcAft>
                <a:spcPts val="0"/>
              </a:spcAft>
              <a:buClrTx/>
              <a:buSzTx/>
              <a:buFontTx/>
              <a:buNone/>
              <a:tabLst/>
              <a:defRPr/>
            </a:pPr>
            <a:r>
              <a:rPr lang="en-US" sz="3600" b="1" dirty="0">
                <a:solidFill>
                  <a:prstClr val="white"/>
                </a:solidFill>
                <a:effectLst>
                  <a:outerShdw blurRad="38100" dist="38100" dir="2700000" algn="tl">
                    <a:srgbClr val="000000">
                      <a:alpha val="43137"/>
                    </a:srgbClr>
                  </a:outerShdw>
                </a:effectLst>
                <a:latin typeface="Goudy Old Style" panose="02020502050305020303" pitchFamily="18" charset="0"/>
              </a:rPr>
              <a:t>RAP Overview</a:t>
            </a: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oudy Old Style" panose="02020502050305020303" pitchFamily="18" charset="0"/>
              <a:ea typeface="+mn-ea"/>
              <a:cs typeface="+mn-cs"/>
            </a:endParaRPr>
          </a:p>
        </p:txBody>
      </p:sp>
      <p:sp>
        <p:nvSpPr>
          <p:cNvPr id="10" name="TextBox 9">
            <a:extLst>
              <a:ext uri="{FF2B5EF4-FFF2-40B4-BE49-F238E27FC236}">
                <a16:creationId xmlns:a16="http://schemas.microsoft.com/office/drawing/2014/main" xmlns="" id="{779F41FE-D521-470A-B39B-3267561B7CFF}"/>
              </a:ext>
            </a:extLst>
          </p:cNvPr>
          <p:cNvSpPr txBox="1"/>
          <p:nvPr/>
        </p:nvSpPr>
        <p:spPr>
          <a:xfrm>
            <a:off x="539328" y="1070484"/>
            <a:ext cx="2127672" cy="646331"/>
          </a:xfrm>
          <a:prstGeom prst="rect">
            <a:avLst/>
          </a:prstGeom>
          <a:noFill/>
        </p:spPr>
        <p:txBody>
          <a:bodyPr wrap="square">
            <a:spAutoFit/>
          </a:bodyPr>
          <a:lstStyle/>
          <a:p>
            <a:pPr algn="ctr"/>
            <a:r>
              <a:rPr lang="en-US" sz="1800" b="0" i="0" dirty="0">
                <a:solidFill>
                  <a:schemeClr val="bg1"/>
                </a:solidFill>
                <a:effectLst/>
                <a:latin typeface="Goudy Old Style" panose="02020502050305020303" pitchFamily="18" charset="0"/>
              </a:rPr>
              <a:t>#354</a:t>
            </a:r>
            <a:br>
              <a:rPr lang="en-US" sz="1800" b="0" i="0" dirty="0">
                <a:solidFill>
                  <a:schemeClr val="bg1"/>
                </a:solidFill>
                <a:effectLst/>
                <a:latin typeface="Goudy Old Style" panose="02020502050305020303" pitchFamily="18" charset="0"/>
              </a:rPr>
            </a:br>
            <a:r>
              <a:rPr lang="en-US" sz="1800" b="0" i="0" dirty="0">
                <a:solidFill>
                  <a:schemeClr val="bg1"/>
                </a:solidFill>
                <a:effectLst/>
                <a:latin typeface="Goudy Old Style" panose="02020502050305020303" pitchFamily="18" charset="0"/>
              </a:rPr>
              <a:t>May 2020</a:t>
            </a:r>
            <a:endParaRPr lang="en-US" sz="1800" dirty="0">
              <a:solidFill>
                <a:schemeClr val="bg1"/>
              </a:solidFill>
              <a:latin typeface="Goudy Old Style" panose="02020502050305020303" pitchFamily="18" charset="0"/>
            </a:endParaRPr>
          </a:p>
        </p:txBody>
      </p:sp>
      <p:sp>
        <p:nvSpPr>
          <p:cNvPr id="4" name="TextBox 3">
            <a:extLst>
              <a:ext uri="{FF2B5EF4-FFF2-40B4-BE49-F238E27FC236}">
                <a16:creationId xmlns:a16="http://schemas.microsoft.com/office/drawing/2014/main" xmlns="" id="{495EB5B8-543E-4A42-9B29-B24F06CEC6A8}"/>
              </a:ext>
            </a:extLst>
          </p:cNvPr>
          <p:cNvSpPr txBox="1"/>
          <p:nvPr/>
        </p:nvSpPr>
        <p:spPr>
          <a:xfrm>
            <a:off x="609600" y="1397675"/>
            <a:ext cx="7995072" cy="203132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Goudy Old Style" panose="02020502050305020303" pitchFamily="18" charset="0"/>
              </a:rPr>
              <a:t>RAP is obtained through milling and removal of existing pavement surfaces. </a:t>
            </a:r>
          </a:p>
          <a:p>
            <a:endParaRPr lang="en-US" b="1" dirty="0">
              <a:latin typeface="Goudy Old Style" panose="02020502050305020303" pitchFamily="18" charset="0"/>
            </a:endParaRPr>
          </a:p>
          <a:p>
            <a:pPr marL="285750" indent="-285750">
              <a:buFont typeface="Arial" panose="020B0604020202020204" pitchFamily="34" charset="0"/>
              <a:buChar char="•"/>
            </a:pPr>
            <a:r>
              <a:rPr lang="en-US" dirty="0">
                <a:latin typeface="Goudy Old Style" panose="02020502050305020303" pitchFamily="18" charset="0"/>
              </a:rPr>
              <a:t>The New Jersey Department of Transportation (NJDOT) historically limited the use of RAP.  RAP was not allowable in unbound applications.</a:t>
            </a:r>
          </a:p>
          <a:p>
            <a:pPr marL="285750" indent="-285750">
              <a:buFont typeface="Arial" panose="020B0604020202020204" pitchFamily="34" charset="0"/>
              <a:buChar char="•"/>
            </a:pPr>
            <a:endParaRPr lang="en-US" dirty="0">
              <a:latin typeface="Goudy Old Style" panose="02020502050305020303" pitchFamily="18" charset="0"/>
            </a:endParaRPr>
          </a:p>
          <a:p>
            <a:pPr marL="285750" indent="-285750">
              <a:buFont typeface="Arial" panose="020B0604020202020204" pitchFamily="34" charset="0"/>
              <a:buChar char="•"/>
            </a:pPr>
            <a:r>
              <a:rPr lang="en-US" dirty="0">
                <a:latin typeface="Goudy Old Style" panose="02020502050305020303" pitchFamily="18" charset="0"/>
              </a:rPr>
              <a:t>Historical limitations on the allowable uses for RAP has led to excessive stockpiles of RAP throughout the state. </a:t>
            </a:r>
          </a:p>
        </p:txBody>
      </p:sp>
      <p:pic>
        <p:nvPicPr>
          <p:cNvPr id="8" name="Picture 7">
            <a:extLst>
              <a:ext uri="{FF2B5EF4-FFF2-40B4-BE49-F238E27FC236}">
                <a16:creationId xmlns:a16="http://schemas.microsoft.com/office/drawing/2014/main" xmlns="" id="{FA9DB83B-5099-4DF9-8A97-7383E5BD8E9F}"/>
              </a:ext>
            </a:extLst>
          </p:cNvPr>
          <p:cNvPicPr>
            <a:picLocks noChangeAspect="1"/>
          </p:cNvPicPr>
          <p:nvPr/>
        </p:nvPicPr>
        <p:blipFill>
          <a:blip r:embed="rId3"/>
          <a:stretch>
            <a:fillRect/>
          </a:stretch>
        </p:blipFill>
        <p:spPr>
          <a:xfrm>
            <a:off x="1905000" y="3466723"/>
            <a:ext cx="5372100" cy="2494190"/>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xmlns="" id="{EF3512C5-4032-44EF-823A-59EB507C83CE}"/>
              </a:ext>
            </a:extLst>
          </p:cNvPr>
          <p:cNvSpPr txBox="1"/>
          <p:nvPr/>
        </p:nvSpPr>
        <p:spPr>
          <a:xfrm>
            <a:off x="6172200" y="3572976"/>
            <a:ext cx="990600" cy="830997"/>
          </a:xfrm>
          <a:prstGeom prst="rect">
            <a:avLst/>
          </a:prstGeom>
          <a:solidFill>
            <a:schemeClr val="bg1"/>
          </a:solidFill>
          <a:ln>
            <a:solidFill>
              <a:schemeClr val="tx1"/>
            </a:solidFill>
          </a:ln>
        </p:spPr>
        <p:txBody>
          <a:bodyPr wrap="square" rtlCol="0">
            <a:spAutoFit/>
          </a:bodyPr>
          <a:lstStyle/>
          <a:p>
            <a:r>
              <a:rPr lang="en-US" sz="1200" b="1" i="1" dirty="0">
                <a:latin typeface="Goudy Old Style" panose="02020502050305020303" pitchFamily="18" charset="0"/>
              </a:rPr>
              <a:t>RAP stockpile near the project site.</a:t>
            </a:r>
          </a:p>
        </p:txBody>
      </p:sp>
    </p:spTree>
    <p:extLst>
      <p:ext uri="{BB962C8B-B14F-4D97-AF65-F5344CB8AC3E}">
        <p14:creationId xmlns:p14="http://schemas.microsoft.com/office/powerpoint/2010/main" val="4120087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EBFF4019-1016-4319-A8D4-44D705A8F2CB}"/>
              </a:ext>
            </a:extLst>
          </p:cNvPr>
          <p:cNvSpPr>
            <a:spLocks noGrp="1"/>
          </p:cNvSpPr>
          <p:nvPr>
            <p:ph type="sldNum" sz="quarter" idx="12"/>
          </p:nvPr>
        </p:nvSpPr>
        <p:spPr>
          <a:xfrm>
            <a:off x="8763000" y="6477000"/>
            <a:ext cx="3810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B832D07-4F91-4F56-B76D-80ADB531C705}" type="slidenum">
              <a:rPr kumimoji="0" lang="en-US" sz="1800" b="0" i="0" u="none" strike="noStrike" kern="1200" cap="none" spc="0" normalizeH="0" baseline="0" noProof="0" smtClean="0">
                <a:ln>
                  <a:noFill/>
                </a:ln>
                <a:solidFill>
                  <a:prstClr val="black"/>
                </a:solidFill>
                <a:effectLst/>
                <a:uLnTx/>
                <a:uFillTx/>
                <a:latin typeface="Book Antiqua" panose="02040602050305030304"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a:t>
            </a:fld>
            <a:endParaRPr kumimoji="0" lang="en-US" sz="18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endParaRPr>
          </a:p>
        </p:txBody>
      </p:sp>
      <p:sp>
        <p:nvSpPr>
          <p:cNvPr id="6" name="TextBox 5">
            <a:extLst>
              <a:ext uri="{FF2B5EF4-FFF2-40B4-BE49-F238E27FC236}">
                <a16:creationId xmlns:a16="http://schemas.microsoft.com/office/drawing/2014/main" xmlns="" id="{1B85D117-5F66-45A2-8C32-93C74FC684CF}"/>
              </a:ext>
            </a:extLst>
          </p:cNvPr>
          <p:cNvSpPr txBox="1"/>
          <p:nvPr/>
        </p:nvSpPr>
        <p:spPr>
          <a:xfrm>
            <a:off x="0" y="72462"/>
            <a:ext cx="9144000" cy="765738"/>
          </a:xfrm>
          <a:prstGeom prst="rect">
            <a:avLst/>
          </a:prstGeom>
          <a:noFill/>
        </p:spPr>
        <p:txBody>
          <a:bodyPr wrap="square" lIns="69465" tIns="34733" rIns="69465" bIns="34733" rtlCol="0">
            <a:noAutofit/>
          </a:bodyPr>
          <a:lstStyle/>
          <a:p>
            <a:pPr marL="0" marR="0" lvl="0" indent="0" algn="ctr" defTabSz="694634" rtl="0" eaLnBrk="1" fontAlgn="auto" latinLnBrk="0" hangingPunct="1">
              <a:lnSpc>
                <a:spcPct val="120000"/>
              </a:lnSpc>
              <a:spcBef>
                <a:spcPts val="0"/>
              </a:spcBef>
              <a:spcAft>
                <a:spcPts val="0"/>
              </a:spcAft>
              <a:buClrTx/>
              <a:buSzTx/>
              <a:buFontTx/>
              <a:buNone/>
              <a:tabLst/>
              <a:defRPr/>
            </a:pPr>
            <a:r>
              <a:rPr lang="en-US" sz="3600" b="1" dirty="0">
                <a:solidFill>
                  <a:prstClr val="white"/>
                </a:solidFill>
                <a:effectLst>
                  <a:outerShdw blurRad="38100" dist="38100" dir="2700000" algn="tl">
                    <a:srgbClr val="000000">
                      <a:alpha val="43137"/>
                    </a:srgbClr>
                  </a:outerShdw>
                </a:effectLst>
                <a:latin typeface="Goudy Old Style" panose="02020502050305020303" pitchFamily="18" charset="0"/>
              </a:rPr>
              <a:t>RAP Overview</a:t>
            </a: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oudy Old Style" panose="02020502050305020303" pitchFamily="18" charset="0"/>
              <a:ea typeface="+mn-ea"/>
              <a:cs typeface="+mn-cs"/>
            </a:endParaRPr>
          </a:p>
        </p:txBody>
      </p:sp>
      <p:sp>
        <p:nvSpPr>
          <p:cNvPr id="10" name="TextBox 9">
            <a:extLst>
              <a:ext uri="{FF2B5EF4-FFF2-40B4-BE49-F238E27FC236}">
                <a16:creationId xmlns:a16="http://schemas.microsoft.com/office/drawing/2014/main" xmlns="" id="{779F41FE-D521-470A-B39B-3267561B7CFF}"/>
              </a:ext>
            </a:extLst>
          </p:cNvPr>
          <p:cNvSpPr txBox="1"/>
          <p:nvPr/>
        </p:nvSpPr>
        <p:spPr>
          <a:xfrm>
            <a:off x="539328" y="1070484"/>
            <a:ext cx="2127672" cy="646331"/>
          </a:xfrm>
          <a:prstGeom prst="rect">
            <a:avLst/>
          </a:prstGeom>
          <a:noFill/>
        </p:spPr>
        <p:txBody>
          <a:bodyPr wrap="square">
            <a:spAutoFit/>
          </a:bodyPr>
          <a:lstStyle/>
          <a:p>
            <a:pPr algn="ctr"/>
            <a:r>
              <a:rPr lang="en-US" sz="1800" b="0" i="0" dirty="0">
                <a:solidFill>
                  <a:schemeClr val="bg1"/>
                </a:solidFill>
                <a:effectLst/>
                <a:latin typeface="Goudy Old Style" panose="02020502050305020303" pitchFamily="18" charset="0"/>
              </a:rPr>
              <a:t>#354</a:t>
            </a:r>
            <a:br>
              <a:rPr lang="en-US" sz="1800" b="0" i="0" dirty="0">
                <a:solidFill>
                  <a:schemeClr val="bg1"/>
                </a:solidFill>
                <a:effectLst/>
                <a:latin typeface="Goudy Old Style" panose="02020502050305020303" pitchFamily="18" charset="0"/>
              </a:rPr>
            </a:br>
            <a:r>
              <a:rPr lang="en-US" sz="1800" b="0" i="0" dirty="0">
                <a:solidFill>
                  <a:schemeClr val="bg1"/>
                </a:solidFill>
                <a:effectLst/>
                <a:latin typeface="Goudy Old Style" panose="02020502050305020303" pitchFamily="18" charset="0"/>
              </a:rPr>
              <a:t>May 2020</a:t>
            </a:r>
            <a:endParaRPr lang="en-US" sz="1800" dirty="0">
              <a:solidFill>
                <a:schemeClr val="bg1"/>
              </a:solidFill>
              <a:latin typeface="Goudy Old Style" panose="02020502050305020303" pitchFamily="18" charset="0"/>
            </a:endParaRPr>
          </a:p>
        </p:txBody>
      </p:sp>
      <p:sp>
        <p:nvSpPr>
          <p:cNvPr id="4" name="TextBox 3">
            <a:extLst>
              <a:ext uri="{FF2B5EF4-FFF2-40B4-BE49-F238E27FC236}">
                <a16:creationId xmlns:a16="http://schemas.microsoft.com/office/drawing/2014/main" xmlns="" id="{495EB5B8-543E-4A42-9B29-B24F06CEC6A8}"/>
              </a:ext>
            </a:extLst>
          </p:cNvPr>
          <p:cNvSpPr txBox="1"/>
          <p:nvPr/>
        </p:nvSpPr>
        <p:spPr>
          <a:xfrm>
            <a:off x="762000" y="1524000"/>
            <a:ext cx="7772400" cy="452431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Goudy Old Style" panose="02020502050305020303" pitchFamily="18" charset="0"/>
              </a:rPr>
              <a:t>NJDOT and the Federal Highway Administration (FHWA) sponsored a study on the environmental impacts of RAP, which was published in May 2017 (FHWA-NJ-2017-008). </a:t>
            </a:r>
          </a:p>
          <a:p>
            <a:pPr marL="285750" indent="-285750">
              <a:buFont typeface="Arial" panose="020B0604020202020204" pitchFamily="34" charset="0"/>
              <a:buChar char="•"/>
            </a:pPr>
            <a:endParaRPr lang="en-US" dirty="0">
              <a:latin typeface="Goudy Old Style" panose="02020502050305020303" pitchFamily="18" charset="0"/>
            </a:endParaRPr>
          </a:p>
          <a:p>
            <a:pPr marL="285750" indent="-285750">
              <a:buFont typeface="Arial" panose="020B0604020202020204" pitchFamily="34" charset="0"/>
              <a:buChar char="•"/>
            </a:pPr>
            <a:r>
              <a:rPr lang="en-US" dirty="0">
                <a:latin typeface="Goudy Old Style" panose="02020502050305020303" pitchFamily="18" charset="0"/>
              </a:rPr>
              <a:t>The study recommended that “RAP may be used as an unbound material in all environments except those which are highly acidic (pH ≤4).”</a:t>
            </a:r>
          </a:p>
          <a:p>
            <a:pPr marL="285750" indent="-285750">
              <a:buFont typeface="Arial" panose="020B0604020202020204" pitchFamily="34" charset="0"/>
              <a:buChar char="•"/>
            </a:pPr>
            <a:endParaRPr lang="en-US" dirty="0">
              <a:latin typeface="Goudy Old Style" panose="02020502050305020303" pitchFamily="18" charset="0"/>
            </a:endParaRPr>
          </a:p>
          <a:p>
            <a:pPr marL="285750" indent="-285750">
              <a:buFont typeface="Arial" panose="020B0604020202020204" pitchFamily="34" charset="0"/>
              <a:buChar char="•"/>
            </a:pPr>
            <a:r>
              <a:rPr lang="en-US" dirty="0">
                <a:latin typeface="Goudy Old Style" panose="02020502050305020303" pitchFamily="18" charset="0"/>
              </a:rPr>
              <a:t>The NJ Senate and General Assembly subsequently signed into law P.L. 2017, Chapter 325, Senate No. 3521 allowing the expanded use of RAP, including “unbound or mixed with other materials for use as a base or subbase material in accordance with applicable engineering designs.”</a:t>
            </a:r>
          </a:p>
          <a:p>
            <a:endParaRPr lang="en-US" dirty="0">
              <a:latin typeface="Goudy Old Style" panose="02020502050305020303" pitchFamily="18" charset="0"/>
            </a:endParaRPr>
          </a:p>
          <a:p>
            <a:pPr marL="285750" indent="-285750">
              <a:buFont typeface="Arial" panose="020B0604020202020204" pitchFamily="34" charset="0"/>
              <a:buChar char="•"/>
            </a:pPr>
            <a:r>
              <a:rPr lang="en-US" dirty="0">
                <a:latin typeface="Goudy Old Style" panose="02020502050305020303" pitchFamily="18" charset="0"/>
              </a:rPr>
              <a:t>The legislation and NJDOT study provided an avenue for the RAP to be used as backfill for an MSE berm.</a:t>
            </a:r>
          </a:p>
          <a:p>
            <a:pPr marL="285750" indent="-285750">
              <a:buFont typeface="Arial" panose="020B0604020202020204" pitchFamily="34" charset="0"/>
              <a:buChar char="•"/>
            </a:pPr>
            <a:endParaRPr lang="en-US" dirty="0">
              <a:latin typeface="Goudy Old Style" panose="02020502050305020303" pitchFamily="18" charset="0"/>
            </a:endParaRPr>
          </a:p>
          <a:p>
            <a:pPr marL="285750" indent="-285750">
              <a:buFont typeface="Arial" panose="020B0604020202020204" pitchFamily="34" charset="0"/>
              <a:buChar char="•"/>
            </a:pPr>
            <a:endParaRPr lang="en-US" dirty="0">
              <a:latin typeface="Goudy Old Style" panose="02020502050305020303" pitchFamily="18" charset="0"/>
            </a:endParaRPr>
          </a:p>
        </p:txBody>
      </p:sp>
    </p:spTree>
    <p:extLst>
      <p:ext uri="{BB962C8B-B14F-4D97-AF65-F5344CB8AC3E}">
        <p14:creationId xmlns:p14="http://schemas.microsoft.com/office/powerpoint/2010/main" val="1535548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EBFF4019-1016-4319-A8D4-44D705A8F2CB}"/>
              </a:ext>
            </a:extLst>
          </p:cNvPr>
          <p:cNvSpPr>
            <a:spLocks noGrp="1"/>
          </p:cNvSpPr>
          <p:nvPr>
            <p:ph type="sldNum" sz="quarter" idx="12"/>
          </p:nvPr>
        </p:nvSpPr>
        <p:spPr>
          <a:xfrm>
            <a:off x="8763000" y="6492875"/>
            <a:ext cx="3810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B832D07-4F91-4F56-B76D-80ADB531C705}" type="slidenum">
              <a:rPr kumimoji="0" lang="en-US" sz="1800" b="0" i="0" u="none" strike="noStrike" kern="1200" cap="none" spc="0" normalizeH="0" baseline="0" noProof="0" smtClean="0">
                <a:ln>
                  <a:noFill/>
                </a:ln>
                <a:solidFill>
                  <a:prstClr val="black"/>
                </a:solidFill>
                <a:effectLst/>
                <a:uLnTx/>
                <a:uFillTx/>
                <a:latin typeface="Book Antiqua" panose="02040602050305030304"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6</a:t>
            </a:fld>
            <a:endParaRPr kumimoji="0" lang="en-US" sz="18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endParaRPr>
          </a:p>
        </p:txBody>
      </p:sp>
      <p:sp>
        <p:nvSpPr>
          <p:cNvPr id="6" name="TextBox 5">
            <a:extLst>
              <a:ext uri="{FF2B5EF4-FFF2-40B4-BE49-F238E27FC236}">
                <a16:creationId xmlns:a16="http://schemas.microsoft.com/office/drawing/2014/main" xmlns="" id="{1B85D117-5F66-45A2-8C32-93C74FC684CF}"/>
              </a:ext>
            </a:extLst>
          </p:cNvPr>
          <p:cNvSpPr txBox="1"/>
          <p:nvPr/>
        </p:nvSpPr>
        <p:spPr>
          <a:xfrm>
            <a:off x="0" y="72462"/>
            <a:ext cx="9144000" cy="765738"/>
          </a:xfrm>
          <a:prstGeom prst="rect">
            <a:avLst/>
          </a:prstGeom>
          <a:noFill/>
        </p:spPr>
        <p:txBody>
          <a:bodyPr wrap="square" lIns="69465" tIns="34733" rIns="69465" bIns="34733" rtlCol="0">
            <a:noAutofit/>
          </a:bodyPr>
          <a:lstStyle/>
          <a:p>
            <a:pPr marL="0" marR="0" lvl="0" indent="0" algn="ctr" defTabSz="694634"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oudy Old Style" panose="02020502050305020303" pitchFamily="18" charset="0"/>
                <a:ea typeface="+mn-ea"/>
                <a:cs typeface="+mn-cs"/>
              </a:rPr>
              <a:t>RAP Laboratory Testing</a:t>
            </a:r>
          </a:p>
        </p:txBody>
      </p:sp>
      <p:sp>
        <p:nvSpPr>
          <p:cNvPr id="4" name="TextBox 3">
            <a:extLst>
              <a:ext uri="{FF2B5EF4-FFF2-40B4-BE49-F238E27FC236}">
                <a16:creationId xmlns:a16="http://schemas.microsoft.com/office/drawing/2014/main" xmlns="" id="{495EB5B8-543E-4A42-9B29-B24F06CEC6A8}"/>
              </a:ext>
            </a:extLst>
          </p:cNvPr>
          <p:cNvSpPr txBox="1"/>
          <p:nvPr/>
        </p:nvSpPr>
        <p:spPr>
          <a:xfrm>
            <a:off x="533400" y="1752124"/>
            <a:ext cx="8153400" cy="3431709"/>
          </a:xfrm>
          <a:prstGeom prst="rect">
            <a:avLst/>
          </a:prstGeom>
          <a:noFill/>
        </p:spPr>
        <p:txBody>
          <a:bodyPr wrap="square" rtlCol="0">
            <a:spAutoFit/>
          </a:bodyPr>
          <a:lstStyle/>
          <a:p>
            <a:pPr marL="285750" indent="-285750">
              <a:buFont typeface="Arial" panose="020B0604020202020204" pitchFamily="34" charset="0"/>
              <a:buChar char="•"/>
            </a:pPr>
            <a:r>
              <a:rPr lang="en-US" sz="1800" dirty="0">
                <a:effectLst/>
                <a:latin typeface="Goudy Old Style" panose="02020502050305020303" pitchFamily="18" charset="0"/>
                <a:ea typeface="Calibri" panose="020F0502020204030204" pitchFamily="34" charset="0"/>
                <a:cs typeface="Arial" panose="020B0604020202020204" pitchFamily="34" charset="0"/>
              </a:rPr>
              <a:t>A series of index tests were first performed on the RAP material, followed by a series of mechanical tests to determine appropriate design parameters. </a:t>
            </a:r>
          </a:p>
          <a:p>
            <a:pPr lvl="1"/>
            <a:r>
              <a:rPr lang="en-US" sz="1400" dirty="0">
                <a:effectLst/>
                <a:latin typeface="Goudy Old Style" panose="02020502050305020303" pitchFamily="18" charset="0"/>
                <a:ea typeface="Calibri" panose="020F0502020204030204" pitchFamily="34" charset="0"/>
                <a:cs typeface="Arial" panose="020B0604020202020204" pitchFamily="34" charset="0"/>
              </a:rPr>
              <a:t/>
            </a:r>
            <a:br>
              <a:rPr lang="en-US" sz="1400" dirty="0">
                <a:effectLst/>
                <a:latin typeface="Goudy Old Style" panose="02020502050305020303" pitchFamily="18" charset="0"/>
                <a:ea typeface="Calibri" panose="020F0502020204030204" pitchFamily="34" charset="0"/>
                <a:cs typeface="Arial" panose="020B0604020202020204" pitchFamily="34" charset="0"/>
              </a:rPr>
            </a:br>
            <a:r>
              <a:rPr lang="en-US" sz="1400" dirty="0">
                <a:effectLst/>
                <a:latin typeface="Goudy Old Style" panose="02020502050305020303" pitchFamily="18" charset="0"/>
                <a:ea typeface="Calibri" panose="020F0502020204030204" pitchFamily="34" charset="0"/>
                <a:cs typeface="Arial" panose="020B0604020202020204" pitchFamily="34" charset="0"/>
              </a:rPr>
              <a:t/>
            </a:r>
            <a:br>
              <a:rPr lang="en-US" sz="1400" dirty="0">
                <a:effectLst/>
                <a:latin typeface="Goudy Old Style" panose="02020502050305020303" pitchFamily="18" charset="0"/>
                <a:ea typeface="Calibri" panose="020F0502020204030204" pitchFamily="34" charset="0"/>
                <a:cs typeface="Arial" panose="020B0604020202020204" pitchFamily="34" charset="0"/>
              </a:rPr>
            </a:br>
            <a:r>
              <a:rPr lang="en-US" sz="1400" dirty="0">
                <a:effectLst/>
                <a:latin typeface="Goudy Old Style" panose="02020502050305020303" pitchFamily="18" charset="0"/>
                <a:ea typeface="Calibri" panose="020F0502020204030204" pitchFamily="34" charset="0"/>
                <a:cs typeface="Arial" panose="020B0604020202020204" pitchFamily="34" charset="0"/>
              </a:rPr>
              <a:t/>
            </a:r>
            <a:br>
              <a:rPr lang="en-US" sz="1400" dirty="0">
                <a:effectLst/>
                <a:latin typeface="Goudy Old Style" panose="02020502050305020303" pitchFamily="18" charset="0"/>
                <a:ea typeface="Calibri" panose="020F0502020204030204" pitchFamily="34" charset="0"/>
                <a:cs typeface="Arial" panose="020B0604020202020204" pitchFamily="34" charset="0"/>
              </a:rPr>
            </a:br>
            <a:r>
              <a:rPr lang="en-US" sz="1400" dirty="0">
                <a:effectLst/>
                <a:latin typeface="Goudy Old Style" panose="02020502050305020303" pitchFamily="18" charset="0"/>
                <a:ea typeface="Calibri" panose="020F0502020204030204" pitchFamily="34" charset="0"/>
                <a:cs typeface="Arial" panose="020B0604020202020204" pitchFamily="34" charset="0"/>
              </a:rPr>
              <a:t/>
            </a:r>
            <a:br>
              <a:rPr lang="en-US" sz="1400" dirty="0">
                <a:effectLst/>
                <a:latin typeface="Goudy Old Style" panose="02020502050305020303" pitchFamily="18" charset="0"/>
                <a:ea typeface="Calibri" panose="020F0502020204030204" pitchFamily="34" charset="0"/>
                <a:cs typeface="Arial" panose="020B0604020202020204" pitchFamily="34" charset="0"/>
              </a:rPr>
            </a:br>
            <a:endParaRPr lang="en-US" sz="1400" dirty="0">
              <a:latin typeface="Goudy Old Style" panose="02020502050305020303" pitchFamily="18"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US" sz="1800" dirty="0">
              <a:effectLst/>
              <a:latin typeface="Goudy Old Style" panose="02020502050305020303" pitchFamily="18"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800" dirty="0">
                <a:effectLst/>
                <a:latin typeface="Goudy Old Style" panose="02020502050305020303" pitchFamily="18" charset="0"/>
                <a:ea typeface="Calibri" panose="020F0502020204030204" pitchFamily="34" charset="0"/>
                <a:cs typeface="Arial" panose="020B0604020202020204" pitchFamily="34" charset="0"/>
              </a:rPr>
              <a:t>A chemical analysis was completed to determine the leaching potential of the RAP contaminating the groundwater.</a:t>
            </a:r>
            <a:br>
              <a:rPr lang="en-US" sz="1800" dirty="0">
                <a:effectLst/>
                <a:latin typeface="Goudy Old Style" panose="02020502050305020303" pitchFamily="18" charset="0"/>
                <a:ea typeface="Calibri" panose="020F0502020204030204" pitchFamily="34" charset="0"/>
                <a:cs typeface="Arial" panose="020B0604020202020204" pitchFamily="34" charset="0"/>
              </a:rPr>
            </a:br>
            <a:endParaRPr lang="en-US" sz="700" dirty="0">
              <a:effectLst/>
              <a:latin typeface="Goudy Old Style" panose="02020502050305020303" pitchFamily="18" charset="0"/>
              <a:ea typeface="Calibri" panose="020F0502020204030204" pitchFamily="34" charset="0"/>
              <a:cs typeface="Arial" panose="020B0604020202020204" pitchFamily="34" charset="0"/>
            </a:endParaRPr>
          </a:p>
          <a:p>
            <a:pPr marL="742950" lvl="1" indent="-285750">
              <a:buFont typeface="Arial" panose="020B0604020202020204" pitchFamily="34" charset="0"/>
              <a:buChar char="•"/>
            </a:pPr>
            <a:r>
              <a:rPr lang="en-US" sz="1600" dirty="0">
                <a:effectLst/>
                <a:latin typeface="Goudy Old Style" panose="02020502050305020303" pitchFamily="18" charset="0"/>
                <a:ea typeface="Calibri" panose="020F0502020204030204" pitchFamily="34" charset="0"/>
                <a:cs typeface="Arial" panose="020B0604020202020204" pitchFamily="34" charset="0"/>
              </a:rPr>
              <a:t>Synthetic Precipitation Leaching Procedure (SPLP)</a:t>
            </a:r>
          </a:p>
          <a:p>
            <a:pPr marL="742950" lvl="1" indent="-285750">
              <a:buFont typeface="Arial" panose="020B0604020202020204" pitchFamily="34" charset="0"/>
              <a:buChar char="•"/>
            </a:pPr>
            <a:r>
              <a:rPr lang="en-US" sz="1600" dirty="0">
                <a:latin typeface="Goudy Old Style" panose="02020502050305020303" pitchFamily="18" charset="0"/>
                <a:ea typeface="Calibri" panose="020F0502020204030204" pitchFamily="34" charset="0"/>
                <a:cs typeface="Arial" panose="020B0604020202020204" pitchFamily="34" charset="0"/>
              </a:rPr>
              <a:t>P</a:t>
            </a:r>
            <a:r>
              <a:rPr lang="en-US" sz="1600" dirty="0">
                <a:effectLst/>
                <a:latin typeface="Goudy Old Style" panose="02020502050305020303" pitchFamily="18" charset="0"/>
                <a:ea typeface="Calibri" panose="020F0502020204030204" pitchFamily="34" charset="0"/>
                <a:cs typeface="Arial" panose="020B0604020202020204" pitchFamily="34" charset="0"/>
              </a:rPr>
              <a:t>olynuclear </a:t>
            </a:r>
            <a:r>
              <a:rPr lang="en-US" sz="1600" dirty="0">
                <a:latin typeface="Goudy Old Style" panose="02020502050305020303" pitchFamily="18" charset="0"/>
                <a:ea typeface="Calibri" panose="020F0502020204030204" pitchFamily="34" charset="0"/>
                <a:cs typeface="Arial" panose="020B0604020202020204" pitchFamily="34" charset="0"/>
              </a:rPr>
              <a:t>A</a:t>
            </a:r>
            <a:r>
              <a:rPr lang="en-US" sz="1600" dirty="0">
                <a:effectLst/>
                <a:latin typeface="Goudy Old Style" panose="02020502050305020303" pitchFamily="18" charset="0"/>
                <a:ea typeface="Calibri" panose="020F0502020204030204" pitchFamily="34" charset="0"/>
                <a:cs typeface="Arial" panose="020B0604020202020204" pitchFamily="34" charset="0"/>
              </a:rPr>
              <a:t>romatic </a:t>
            </a:r>
            <a:r>
              <a:rPr lang="en-US" sz="1600" dirty="0">
                <a:latin typeface="Goudy Old Style" panose="02020502050305020303" pitchFamily="18" charset="0"/>
                <a:ea typeface="Calibri" panose="020F0502020204030204" pitchFamily="34" charset="0"/>
                <a:cs typeface="Arial" panose="020B0604020202020204" pitchFamily="34" charset="0"/>
              </a:rPr>
              <a:t>H</a:t>
            </a:r>
            <a:r>
              <a:rPr lang="en-US" sz="1600" dirty="0">
                <a:effectLst/>
                <a:latin typeface="Goudy Old Style" panose="02020502050305020303" pitchFamily="18" charset="0"/>
                <a:ea typeface="Calibri" panose="020F0502020204030204" pitchFamily="34" charset="0"/>
                <a:cs typeface="Arial" panose="020B0604020202020204" pitchFamily="34" charset="0"/>
              </a:rPr>
              <a:t>ydrocarbons (PAHs)</a:t>
            </a:r>
          </a:p>
          <a:p>
            <a:pPr marL="285750" indent="-285750">
              <a:buFont typeface="Arial" panose="020B0604020202020204" pitchFamily="34" charset="0"/>
              <a:buChar char="•"/>
            </a:pPr>
            <a:endParaRPr lang="en-US" sz="1800" dirty="0">
              <a:effectLst/>
              <a:latin typeface="Goudy Old Style" panose="02020502050305020303" pitchFamily="18"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B30618B9-E74A-4857-A4A0-C95C4AAA0727}"/>
              </a:ext>
            </a:extLst>
          </p:cNvPr>
          <p:cNvSpPr txBox="1"/>
          <p:nvPr/>
        </p:nvSpPr>
        <p:spPr>
          <a:xfrm>
            <a:off x="509155" y="2386171"/>
            <a:ext cx="8610600" cy="990600"/>
          </a:xfrm>
          <a:prstGeom prst="rect">
            <a:avLst/>
          </a:prstGeom>
          <a:noFill/>
        </p:spPr>
        <p:txBody>
          <a:bodyPr wrap="square" numCol="3">
            <a:noAutofit/>
          </a:bodyPr>
          <a:lstStyle/>
          <a:p>
            <a:pPr marL="742950" lvl="1" indent="-285750">
              <a:buFont typeface="Arial" panose="020B0604020202020204" pitchFamily="34" charset="0"/>
              <a:buChar char="•"/>
            </a:pPr>
            <a:r>
              <a:rPr lang="en-US" sz="1600" b="0" i="0" u="none" strike="noStrike" baseline="0" dirty="0">
                <a:latin typeface="Goudy Old Style" panose="02020502050305020303" pitchFamily="18" charset="0"/>
                <a:cs typeface="Arial" panose="020B0604020202020204" pitchFamily="34" charset="0"/>
              </a:rPr>
              <a:t>Grain Size Analysis </a:t>
            </a:r>
          </a:p>
          <a:p>
            <a:pPr marL="742950" lvl="1" indent="-285750">
              <a:buFont typeface="Arial" panose="020B0604020202020204" pitchFamily="34" charset="0"/>
              <a:buChar char="•"/>
            </a:pPr>
            <a:r>
              <a:rPr lang="en-US" sz="1600" b="0" i="0" u="none" strike="noStrike" baseline="0" dirty="0">
                <a:latin typeface="Goudy Old Style" panose="02020502050305020303" pitchFamily="18" charset="0"/>
                <a:cs typeface="Arial" panose="020B0604020202020204" pitchFamily="34" charset="0"/>
              </a:rPr>
              <a:t>Atterberg Limits </a:t>
            </a:r>
          </a:p>
          <a:p>
            <a:pPr marL="742950" lvl="1" indent="-285750">
              <a:buFont typeface="Arial" panose="020B0604020202020204" pitchFamily="34" charset="0"/>
              <a:buChar char="•"/>
            </a:pPr>
            <a:r>
              <a:rPr lang="en-US" sz="1600" dirty="0">
                <a:latin typeface="Goudy Old Style" panose="02020502050305020303" pitchFamily="18" charset="0"/>
                <a:cs typeface="Arial" panose="020B0604020202020204" pitchFamily="34" charset="0"/>
              </a:rPr>
              <a:t>Specific Gravity</a:t>
            </a:r>
          </a:p>
          <a:p>
            <a:pPr marL="742950" lvl="1" indent="-285750">
              <a:buFont typeface="Arial" panose="020B0604020202020204" pitchFamily="34" charset="0"/>
              <a:buChar char="•"/>
            </a:pPr>
            <a:r>
              <a:rPr lang="en-US" sz="1600" b="0" i="0" u="none" strike="noStrike" baseline="0" dirty="0">
                <a:latin typeface="Goudy Old Style" panose="02020502050305020303" pitchFamily="18" charset="0"/>
                <a:cs typeface="Arial" panose="020B0604020202020204" pitchFamily="34" charset="0"/>
              </a:rPr>
              <a:t>Absorption</a:t>
            </a:r>
          </a:p>
          <a:p>
            <a:pPr marL="742950" lvl="1" indent="-285750">
              <a:buFont typeface="Arial" panose="020B0604020202020204" pitchFamily="34" charset="0"/>
              <a:buChar char="•"/>
            </a:pPr>
            <a:r>
              <a:rPr lang="en-US" sz="1600" dirty="0">
                <a:latin typeface="Goudy Old Style" panose="02020502050305020303" pitchFamily="18" charset="0"/>
                <a:cs typeface="Arial" panose="020B0604020202020204" pitchFamily="34" charset="0"/>
              </a:rPr>
              <a:t>Asphalt Content</a:t>
            </a:r>
          </a:p>
          <a:p>
            <a:pPr marL="742950" lvl="1" indent="-285750">
              <a:buFont typeface="Arial" panose="020B0604020202020204" pitchFamily="34" charset="0"/>
              <a:buChar char="•"/>
            </a:pPr>
            <a:r>
              <a:rPr lang="en-US" sz="1600" b="0" i="0" u="none" strike="noStrike" baseline="0" dirty="0">
                <a:latin typeface="Goudy Old Style" panose="02020502050305020303" pitchFamily="18" charset="0"/>
                <a:cs typeface="Arial" panose="020B0604020202020204" pitchFamily="34" charset="0"/>
              </a:rPr>
              <a:t>Modified Proctor (at multiple temperatures)</a:t>
            </a:r>
          </a:p>
          <a:p>
            <a:pPr marL="742950" lvl="1" indent="-285750">
              <a:buFont typeface="Arial" panose="020B0604020202020204" pitchFamily="34" charset="0"/>
              <a:buChar char="•"/>
            </a:pPr>
            <a:r>
              <a:rPr lang="en-US" sz="1600" b="0" i="0" u="none" strike="noStrike" baseline="0" dirty="0">
                <a:latin typeface="Goudy Old Style" panose="02020502050305020303" pitchFamily="18" charset="0"/>
                <a:cs typeface="Arial" panose="020B0604020202020204" pitchFamily="34" charset="0"/>
              </a:rPr>
              <a:t>Direct Shear</a:t>
            </a:r>
          </a:p>
          <a:p>
            <a:pPr marL="742950" lvl="1" indent="-285750">
              <a:buFont typeface="Arial" panose="020B0604020202020204" pitchFamily="34" charset="0"/>
              <a:buChar char="•"/>
            </a:pPr>
            <a:r>
              <a:rPr lang="en-US" sz="1600" dirty="0">
                <a:latin typeface="Goudy Old Style" panose="02020502050305020303" pitchFamily="18" charset="0"/>
                <a:cs typeface="Arial" panose="020B0604020202020204" pitchFamily="34" charset="0"/>
              </a:rPr>
              <a:t>Pullout (with creep)</a:t>
            </a:r>
          </a:p>
          <a:p>
            <a:pPr marL="742950" lvl="1" indent="-285750">
              <a:buFont typeface="Arial" panose="020B0604020202020204" pitchFamily="34" charset="0"/>
              <a:buChar char="•"/>
            </a:pPr>
            <a:r>
              <a:rPr lang="en-US" sz="1600" b="0" i="0" u="none" strike="noStrike" baseline="0" dirty="0">
                <a:latin typeface="Goudy Old Style" panose="02020502050305020303" pitchFamily="18" charset="0"/>
                <a:cs typeface="Arial" panose="020B0604020202020204" pitchFamily="34" charset="0"/>
              </a:rPr>
              <a:t>Triaxial</a:t>
            </a:r>
          </a:p>
          <a:p>
            <a:pPr marL="742950" lvl="1" indent="-285750">
              <a:buFont typeface="Arial" panose="020B0604020202020204" pitchFamily="34" charset="0"/>
              <a:buChar char="•"/>
            </a:pPr>
            <a:r>
              <a:rPr lang="en-US" sz="1600" dirty="0" err="1">
                <a:latin typeface="Goudy Old Style" panose="02020502050305020303" pitchFamily="18" charset="0"/>
                <a:cs typeface="Arial" panose="020B0604020202020204" pitchFamily="34" charset="0"/>
              </a:rPr>
              <a:t>Deviotic</a:t>
            </a:r>
            <a:r>
              <a:rPr lang="en-US" sz="1600" dirty="0">
                <a:latin typeface="Goudy Old Style" panose="02020502050305020303" pitchFamily="18" charset="0"/>
                <a:cs typeface="Arial" panose="020B0604020202020204" pitchFamily="34" charset="0"/>
              </a:rPr>
              <a:t> Creep</a:t>
            </a:r>
          </a:p>
          <a:p>
            <a:pPr marL="742950" lvl="1" indent="-285750">
              <a:buFont typeface="Arial" panose="020B0604020202020204" pitchFamily="34" charset="0"/>
              <a:buChar char="•"/>
            </a:pPr>
            <a:r>
              <a:rPr lang="en-US" sz="1600" b="0" i="0" u="none" strike="noStrike" baseline="0" dirty="0">
                <a:latin typeface="Goudy Old Style" panose="02020502050305020303" pitchFamily="18" charset="0"/>
                <a:cs typeface="Arial" panose="020B0604020202020204" pitchFamily="34" charset="0"/>
              </a:rPr>
              <a:t>Installation </a:t>
            </a:r>
            <a:r>
              <a:rPr lang="en-US" sz="1600" dirty="0">
                <a:latin typeface="Goudy Old Style" panose="02020502050305020303" pitchFamily="18" charset="0"/>
                <a:cs typeface="Arial" panose="020B0604020202020204" pitchFamily="34" charset="0"/>
              </a:rPr>
              <a:t>Damage</a:t>
            </a:r>
            <a:endParaRPr lang="en-US" sz="1400" b="0" i="0" u="none" strike="noStrike" baseline="0" dirty="0">
              <a:latin typeface="Goudy Old Style" panose="02020502050305020303" pitchFamily="18" charset="0"/>
              <a:cs typeface="Arial" panose="020B0604020202020204" pitchFamily="34" charset="0"/>
            </a:endParaRPr>
          </a:p>
        </p:txBody>
      </p:sp>
    </p:spTree>
    <p:extLst>
      <p:ext uri="{BB962C8B-B14F-4D97-AF65-F5344CB8AC3E}">
        <p14:creationId xmlns:p14="http://schemas.microsoft.com/office/powerpoint/2010/main" val="736762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EBFF4019-1016-4319-A8D4-44D705A8F2CB}"/>
              </a:ext>
            </a:extLst>
          </p:cNvPr>
          <p:cNvSpPr>
            <a:spLocks noGrp="1"/>
          </p:cNvSpPr>
          <p:nvPr>
            <p:ph type="sldNum" sz="quarter" idx="12"/>
          </p:nvPr>
        </p:nvSpPr>
        <p:spPr>
          <a:xfrm>
            <a:off x="8763000" y="6492875"/>
            <a:ext cx="3810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B832D07-4F91-4F56-B76D-80ADB531C705}" type="slidenum">
              <a:rPr kumimoji="0" lang="en-US" sz="1800" b="0" i="0" u="none" strike="noStrike" kern="1200" cap="none" spc="0" normalizeH="0" baseline="0" noProof="0" smtClean="0">
                <a:ln>
                  <a:noFill/>
                </a:ln>
                <a:solidFill>
                  <a:prstClr val="black"/>
                </a:solidFill>
                <a:effectLst/>
                <a:uLnTx/>
                <a:uFillTx/>
                <a:latin typeface="Book Antiqua" panose="02040602050305030304"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7</a:t>
            </a:fld>
            <a:endParaRPr kumimoji="0" lang="en-US" sz="18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endParaRPr>
          </a:p>
        </p:txBody>
      </p:sp>
      <p:sp>
        <p:nvSpPr>
          <p:cNvPr id="6" name="TextBox 5">
            <a:extLst>
              <a:ext uri="{FF2B5EF4-FFF2-40B4-BE49-F238E27FC236}">
                <a16:creationId xmlns:a16="http://schemas.microsoft.com/office/drawing/2014/main" xmlns="" id="{1B85D117-5F66-45A2-8C32-93C74FC684CF}"/>
              </a:ext>
            </a:extLst>
          </p:cNvPr>
          <p:cNvSpPr txBox="1"/>
          <p:nvPr/>
        </p:nvSpPr>
        <p:spPr>
          <a:xfrm>
            <a:off x="0" y="72462"/>
            <a:ext cx="9144000" cy="765738"/>
          </a:xfrm>
          <a:prstGeom prst="rect">
            <a:avLst/>
          </a:prstGeom>
          <a:noFill/>
        </p:spPr>
        <p:txBody>
          <a:bodyPr wrap="square" lIns="69465" tIns="34733" rIns="69465" bIns="34733" rtlCol="0">
            <a:noAutofit/>
          </a:bodyPr>
          <a:lstStyle/>
          <a:p>
            <a:pPr marL="0" marR="0" lvl="0" indent="0" algn="ctr" defTabSz="694634"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oudy Old Style" panose="02020502050305020303" pitchFamily="18" charset="0"/>
                <a:ea typeface="+mn-ea"/>
                <a:cs typeface="+mn-cs"/>
              </a:rPr>
              <a:t>RAP Laboratory Testing</a:t>
            </a:r>
          </a:p>
        </p:txBody>
      </p:sp>
      <p:sp>
        <p:nvSpPr>
          <p:cNvPr id="10" name="TextBox 9">
            <a:extLst>
              <a:ext uri="{FF2B5EF4-FFF2-40B4-BE49-F238E27FC236}">
                <a16:creationId xmlns:a16="http://schemas.microsoft.com/office/drawing/2014/main" xmlns="" id="{779F41FE-D521-470A-B39B-3267561B7CFF}"/>
              </a:ext>
            </a:extLst>
          </p:cNvPr>
          <p:cNvSpPr txBox="1"/>
          <p:nvPr/>
        </p:nvSpPr>
        <p:spPr>
          <a:xfrm>
            <a:off x="539328" y="1070484"/>
            <a:ext cx="2127672" cy="646331"/>
          </a:xfrm>
          <a:prstGeom prst="rect">
            <a:avLst/>
          </a:prstGeom>
          <a:noFill/>
        </p:spPr>
        <p:txBody>
          <a:bodyPr wrap="square">
            <a:spAutoFit/>
          </a:bodyPr>
          <a:lstStyle/>
          <a:p>
            <a:pPr algn="ctr"/>
            <a:r>
              <a:rPr lang="en-US" sz="1800" b="0" i="0" dirty="0">
                <a:solidFill>
                  <a:schemeClr val="bg1"/>
                </a:solidFill>
                <a:effectLst/>
                <a:latin typeface="Goudy Old Style" panose="02020502050305020303" pitchFamily="18" charset="0"/>
              </a:rPr>
              <a:t>#354</a:t>
            </a:r>
            <a:br>
              <a:rPr lang="en-US" sz="1800" b="0" i="0" dirty="0">
                <a:solidFill>
                  <a:schemeClr val="bg1"/>
                </a:solidFill>
                <a:effectLst/>
                <a:latin typeface="Goudy Old Style" panose="02020502050305020303" pitchFamily="18" charset="0"/>
              </a:rPr>
            </a:br>
            <a:r>
              <a:rPr lang="en-US" sz="1800" b="0" i="0" dirty="0">
                <a:solidFill>
                  <a:schemeClr val="bg1"/>
                </a:solidFill>
                <a:effectLst/>
                <a:latin typeface="Goudy Old Style" panose="02020502050305020303" pitchFamily="18" charset="0"/>
              </a:rPr>
              <a:t>May 2020</a:t>
            </a:r>
            <a:endParaRPr lang="en-US" sz="1800" dirty="0">
              <a:solidFill>
                <a:schemeClr val="bg1"/>
              </a:solidFill>
              <a:latin typeface="Goudy Old Style" panose="02020502050305020303" pitchFamily="18" charset="0"/>
            </a:endParaRPr>
          </a:p>
        </p:txBody>
      </p:sp>
      <p:sp>
        <p:nvSpPr>
          <p:cNvPr id="4" name="TextBox 3">
            <a:extLst>
              <a:ext uri="{FF2B5EF4-FFF2-40B4-BE49-F238E27FC236}">
                <a16:creationId xmlns:a16="http://schemas.microsoft.com/office/drawing/2014/main" xmlns="" id="{495EB5B8-543E-4A42-9B29-B24F06CEC6A8}"/>
              </a:ext>
            </a:extLst>
          </p:cNvPr>
          <p:cNvSpPr txBox="1"/>
          <p:nvPr/>
        </p:nvSpPr>
        <p:spPr>
          <a:xfrm>
            <a:off x="381000" y="1487269"/>
            <a:ext cx="7162800" cy="646331"/>
          </a:xfrm>
          <a:prstGeom prst="rect">
            <a:avLst/>
          </a:prstGeom>
          <a:noFill/>
        </p:spPr>
        <p:txBody>
          <a:bodyPr wrap="square" rtlCol="0">
            <a:spAutoFit/>
          </a:bodyPr>
          <a:lstStyle/>
          <a:p>
            <a:pPr marL="342900" marR="0" lvl="0" indent="-342900">
              <a:spcBef>
                <a:spcPts val="0"/>
              </a:spcBef>
              <a:spcAft>
                <a:spcPts val="0"/>
              </a:spcAft>
              <a:buFont typeface="Symbol" panose="05050102010706020507" pitchFamily="18" charset="2"/>
              <a:buChar char=""/>
            </a:pPr>
            <a:r>
              <a:rPr lang="en-US" sz="1800" dirty="0">
                <a:effectLst/>
                <a:latin typeface="Goudy Old Style" panose="02020502050305020303" pitchFamily="18" charset="0"/>
                <a:ea typeface="Calibri" panose="020F0502020204030204" pitchFamily="34" charset="0"/>
                <a:cs typeface="Arial" panose="020B0604020202020204" pitchFamily="34" charset="0"/>
              </a:rPr>
              <a:t>Chemical analysis indicated PAHs and select metals were not detected.</a:t>
            </a:r>
          </a:p>
          <a:p>
            <a:pPr marL="342900" marR="0" lvl="0" indent="-342900">
              <a:spcBef>
                <a:spcPts val="0"/>
              </a:spcBef>
              <a:spcAft>
                <a:spcPts val="0"/>
              </a:spcAft>
              <a:buFont typeface="Symbol" panose="05050102010706020507" pitchFamily="18" charset="2"/>
              <a:buChar char=""/>
            </a:pPr>
            <a:r>
              <a:rPr lang="en-US" dirty="0">
                <a:latin typeface="Goudy Old Style" panose="02020502050305020303" pitchFamily="18" charset="0"/>
                <a:ea typeface="Calibri" panose="020F0502020204030204" pitchFamily="34" charset="0"/>
                <a:cs typeface="Arial" panose="020B0604020202020204" pitchFamily="34" charset="0"/>
              </a:rPr>
              <a:t>Compaction of material is temperature dependent.</a:t>
            </a:r>
            <a:endParaRPr lang="en-US" sz="1800" dirty="0">
              <a:effectLst/>
              <a:latin typeface="Goudy Old Style" panose="02020502050305020303" pitchFamily="18" charset="0"/>
              <a:ea typeface="Calibri" panose="020F0502020204030204" pitchFamily="34" charset="0"/>
              <a:cs typeface="Arial" panose="020B0604020202020204" pitchFamily="34" charset="0"/>
            </a:endParaRPr>
          </a:p>
        </p:txBody>
      </p:sp>
      <p:pic>
        <p:nvPicPr>
          <p:cNvPr id="8" name="Picture 7">
            <a:extLst>
              <a:ext uri="{FF2B5EF4-FFF2-40B4-BE49-F238E27FC236}">
                <a16:creationId xmlns:a16="http://schemas.microsoft.com/office/drawing/2014/main" xmlns="" id="{AB6BC229-2F47-44C4-928B-C5D1F04AA9AD}"/>
              </a:ext>
            </a:extLst>
          </p:cNvPr>
          <p:cNvPicPr>
            <a:picLocks noChangeAspect="1"/>
          </p:cNvPicPr>
          <p:nvPr/>
        </p:nvPicPr>
        <p:blipFill>
          <a:blip r:embed="rId3"/>
          <a:stretch>
            <a:fillRect/>
          </a:stretch>
        </p:blipFill>
        <p:spPr>
          <a:xfrm>
            <a:off x="1905000" y="2141819"/>
            <a:ext cx="7239000" cy="3573181"/>
          </a:xfrm>
          <a:prstGeom prst="rect">
            <a:avLst/>
          </a:prstGeom>
        </p:spPr>
      </p:pic>
      <p:pic>
        <p:nvPicPr>
          <p:cNvPr id="11" name="Picture 10">
            <a:extLst>
              <a:ext uri="{FF2B5EF4-FFF2-40B4-BE49-F238E27FC236}">
                <a16:creationId xmlns:a16="http://schemas.microsoft.com/office/drawing/2014/main" xmlns="" id="{8026F938-4B8A-44E2-B40E-57193641F0AB}"/>
              </a:ext>
            </a:extLst>
          </p:cNvPr>
          <p:cNvPicPr>
            <a:picLocks noChangeAspect="1"/>
          </p:cNvPicPr>
          <p:nvPr/>
        </p:nvPicPr>
        <p:blipFill>
          <a:blip r:embed="rId4"/>
          <a:stretch>
            <a:fillRect/>
          </a:stretch>
        </p:blipFill>
        <p:spPr>
          <a:xfrm>
            <a:off x="0" y="4800600"/>
            <a:ext cx="4097573" cy="1339728"/>
          </a:xfrm>
          <a:prstGeom prst="rect">
            <a:avLst/>
          </a:prstGeom>
        </p:spPr>
      </p:pic>
      <p:sp>
        <p:nvSpPr>
          <p:cNvPr id="12" name="TextBox 11">
            <a:extLst>
              <a:ext uri="{FF2B5EF4-FFF2-40B4-BE49-F238E27FC236}">
                <a16:creationId xmlns:a16="http://schemas.microsoft.com/office/drawing/2014/main" xmlns="" id="{AABEE52F-AA96-4E28-85FF-5F3944B85411}"/>
              </a:ext>
            </a:extLst>
          </p:cNvPr>
          <p:cNvSpPr txBox="1"/>
          <p:nvPr/>
        </p:nvSpPr>
        <p:spPr>
          <a:xfrm>
            <a:off x="4648200" y="5712023"/>
            <a:ext cx="3276600" cy="276999"/>
          </a:xfrm>
          <a:prstGeom prst="rect">
            <a:avLst/>
          </a:prstGeom>
          <a:solidFill>
            <a:schemeClr val="bg1"/>
          </a:solidFill>
        </p:spPr>
        <p:txBody>
          <a:bodyPr wrap="square" rtlCol="0">
            <a:spAutoFit/>
          </a:bodyPr>
          <a:lstStyle/>
          <a:p>
            <a:pPr algn="ctr"/>
            <a:r>
              <a:rPr lang="en-US" sz="1200" b="1" i="1" dirty="0">
                <a:latin typeface="Goudy Old Style" panose="02020502050305020303" pitchFamily="18" charset="0"/>
              </a:rPr>
              <a:t>Laboratory Modified Proctor Results.</a:t>
            </a:r>
          </a:p>
        </p:txBody>
      </p:sp>
    </p:spTree>
    <p:extLst>
      <p:ext uri="{BB962C8B-B14F-4D97-AF65-F5344CB8AC3E}">
        <p14:creationId xmlns:p14="http://schemas.microsoft.com/office/powerpoint/2010/main" val="2660984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EBFF4019-1016-4319-A8D4-44D705A8F2CB}"/>
              </a:ext>
            </a:extLst>
          </p:cNvPr>
          <p:cNvSpPr>
            <a:spLocks noGrp="1"/>
          </p:cNvSpPr>
          <p:nvPr>
            <p:ph type="sldNum" sz="quarter" idx="12"/>
          </p:nvPr>
        </p:nvSpPr>
        <p:spPr>
          <a:xfrm>
            <a:off x="8763000" y="6492875"/>
            <a:ext cx="3810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B832D07-4F91-4F56-B76D-80ADB531C705}" type="slidenum">
              <a:rPr kumimoji="0" lang="en-US" sz="1800" b="0" i="0" u="none" strike="noStrike" kern="1200" cap="none" spc="0" normalizeH="0" baseline="0" noProof="0" smtClean="0">
                <a:ln>
                  <a:noFill/>
                </a:ln>
                <a:solidFill>
                  <a:prstClr val="black"/>
                </a:solidFill>
                <a:effectLst/>
                <a:uLnTx/>
                <a:uFillTx/>
                <a:latin typeface="Book Antiqua" panose="02040602050305030304"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8</a:t>
            </a:fld>
            <a:endParaRPr kumimoji="0" lang="en-US" sz="18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endParaRPr>
          </a:p>
        </p:txBody>
      </p:sp>
      <p:sp>
        <p:nvSpPr>
          <p:cNvPr id="6" name="TextBox 5">
            <a:extLst>
              <a:ext uri="{FF2B5EF4-FFF2-40B4-BE49-F238E27FC236}">
                <a16:creationId xmlns:a16="http://schemas.microsoft.com/office/drawing/2014/main" xmlns="" id="{1B85D117-5F66-45A2-8C32-93C74FC684CF}"/>
              </a:ext>
            </a:extLst>
          </p:cNvPr>
          <p:cNvSpPr txBox="1"/>
          <p:nvPr/>
        </p:nvSpPr>
        <p:spPr>
          <a:xfrm>
            <a:off x="0" y="72462"/>
            <a:ext cx="9144000" cy="765738"/>
          </a:xfrm>
          <a:prstGeom prst="rect">
            <a:avLst/>
          </a:prstGeom>
          <a:noFill/>
        </p:spPr>
        <p:txBody>
          <a:bodyPr wrap="square" lIns="69465" tIns="34733" rIns="69465" bIns="34733" rtlCol="0">
            <a:noAutofit/>
          </a:bodyPr>
          <a:lstStyle/>
          <a:p>
            <a:pPr marL="0" marR="0" lvl="0" indent="0" algn="ctr" defTabSz="694634"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oudy Old Style" panose="02020502050305020303" pitchFamily="18" charset="0"/>
                <a:ea typeface="+mn-ea"/>
                <a:cs typeface="+mn-cs"/>
              </a:rPr>
              <a:t>RAP MSE Berm Design</a:t>
            </a:r>
          </a:p>
        </p:txBody>
      </p:sp>
      <p:sp>
        <p:nvSpPr>
          <p:cNvPr id="10" name="TextBox 9">
            <a:extLst>
              <a:ext uri="{FF2B5EF4-FFF2-40B4-BE49-F238E27FC236}">
                <a16:creationId xmlns:a16="http://schemas.microsoft.com/office/drawing/2014/main" xmlns="" id="{779F41FE-D521-470A-B39B-3267561B7CFF}"/>
              </a:ext>
            </a:extLst>
          </p:cNvPr>
          <p:cNvSpPr txBox="1"/>
          <p:nvPr/>
        </p:nvSpPr>
        <p:spPr>
          <a:xfrm>
            <a:off x="539328" y="1070484"/>
            <a:ext cx="2127672" cy="646331"/>
          </a:xfrm>
          <a:prstGeom prst="rect">
            <a:avLst/>
          </a:prstGeom>
          <a:noFill/>
        </p:spPr>
        <p:txBody>
          <a:bodyPr wrap="square">
            <a:spAutoFit/>
          </a:bodyPr>
          <a:lstStyle/>
          <a:p>
            <a:pPr algn="ctr"/>
            <a:r>
              <a:rPr lang="en-US" sz="1800" b="0" i="0" dirty="0">
                <a:solidFill>
                  <a:schemeClr val="bg1"/>
                </a:solidFill>
                <a:effectLst/>
                <a:latin typeface="Goudy Old Style" panose="02020502050305020303" pitchFamily="18" charset="0"/>
              </a:rPr>
              <a:t>#354</a:t>
            </a:r>
            <a:br>
              <a:rPr lang="en-US" sz="1800" b="0" i="0" dirty="0">
                <a:solidFill>
                  <a:schemeClr val="bg1"/>
                </a:solidFill>
                <a:effectLst/>
                <a:latin typeface="Goudy Old Style" panose="02020502050305020303" pitchFamily="18" charset="0"/>
              </a:rPr>
            </a:br>
            <a:r>
              <a:rPr lang="en-US" sz="1800" b="0" i="0" dirty="0">
                <a:solidFill>
                  <a:schemeClr val="bg1"/>
                </a:solidFill>
                <a:effectLst/>
                <a:latin typeface="Goudy Old Style" panose="02020502050305020303" pitchFamily="18" charset="0"/>
              </a:rPr>
              <a:t>May 2020</a:t>
            </a:r>
            <a:endParaRPr lang="en-US" sz="1800" dirty="0">
              <a:solidFill>
                <a:schemeClr val="bg1"/>
              </a:solidFill>
              <a:latin typeface="Goudy Old Style" panose="02020502050305020303" pitchFamily="18" charset="0"/>
            </a:endParaRPr>
          </a:p>
        </p:txBody>
      </p:sp>
      <p:sp>
        <p:nvSpPr>
          <p:cNvPr id="4" name="TextBox 3">
            <a:extLst>
              <a:ext uri="{FF2B5EF4-FFF2-40B4-BE49-F238E27FC236}">
                <a16:creationId xmlns:a16="http://schemas.microsoft.com/office/drawing/2014/main" xmlns="" id="{495EB5B8-543E-4A42-9B29-B24F06CEC6A8}"/>
              </a:ext>
            </a:extLst>
          </p:cNvPr>
          <p:cNvSpPr txBox="1"/>
          <p:nvPr/>
        </p:nvSpPr>
        <p:spPr>
          <a:xfrm>
            <a:off x="419100" y="1466671"/>
            <a:ext cx="8534400" cy="1200329"/>
          </a:xfrm>
          <a:prstGeom prst="rect">
            <a:avLst/>
          </a:prstGeom>
          <a:noFill/>
        </p:spPr>
        <p:txBody>
          <a:bodyPr wrap="square" rtlCol="0">
            <a:spAutoFit/>
          </a:bodyPr>
          <a:lstStyle/>
          <a:p>
            <a:pPr marL="342900" marR="0" lvl="0" indent="-342900">
              <a:spcBef>
                <a:spcPts val="0"/>
              </a:spcBef>
              <a:spcAft>
                <a:spcPts val="0"/>
              </a:spcAft>
              <a:buFont typeface="Symbol" panose="05050102010706020507" pitchFamily="18" charset="2"/>
              <a:buChar char=""/>
            </a:pPr>
            <a:r>
              <a:rPr lang="en-US" dirty="0">
                <a:latin typeface="Goudy Old Style" panose="02020502050305020303" pitchFamily="18" charset="0"/>
                <a:ea typeface="Calibri" panose="020F0502020204030204" pitchFamily="34" charset="0"/>
                <a:cs typeface="Arial" panose="020B0604020202020204" pitchFamily="34" charset="0"/>
              </a:rPr>
              <a:t>Lab testing showed that RAP undergoes creep strains at stress levels close to the maximum stress at failure.</a:t>
            </a:r>
          </a:p>
          <a:p>
            <a:pPr marL="342900" marR="0" lvl="0" indent="-342900">
              <a:spcBef>
                <a:spcPts val="0"/>
              </a:spcBef>
              <a:spcAft>
                <a:spcPts val="0"/>
              </a:spcAft>
              <a:buFont typeface="Symbol" panose="05050102010706020507" pitchFamily="18" charset="2"/>
              <a:buChar char=""/>
            </a:pPr>
            <a:r>
              <a:rPr lang="en-US" sz="1800" dirty="0">
                <a:effectLst/>
                <a:latin typeface="Goudy Old Style" panose="02020502050305020303" pitchFamily="18" charset="0"/>
                <a:ea typeface="Calibri" panose="020F0502020204030204" pitchFamily="34" charset="0"/>
                <a:cs typeface="Arial" panose="020B0604020202020204" pitchFamily="34" charset="0"/>
              </a:rPr>
              <a:t>No failure due to cree</a:t>
            </a:r>
            <a:r>
              <a:rPr lang="en-US" dirty="0">
                <a:latin typeface="Goudy Old Style" panose="02020502050305020303" pitchFamily="18" charset="0"/>
                <a:ea typeface="Calibri" panose="020F0502020204030204" pitchFamily="34" charset="0"/>
                <a:cs typeface="Arial" panose="020B0604020202020204" pitchFamily="34" charset="0"/>
              </a:rPr>
              <a:t>p occurred at:</a:t>
            </a:r>
          </a:p>
          <a:p>
            <a:pPr marL="800100" lvl="1" indent="-342900">
              <a:spcBef>
                <a:spcPts val="0"/>
              </a:spcBef>
              <a:spcAft>
                <a:spcPts val="0"/>
              </a:spcAft>
              <a:buFont typeface="Symbol" panose="05050102010706020507" pitchFamily="18" charset="2"/>
              <a:buChar char=""/>
            </a:pPr>
            <a:r>
              <a:rPr lang="en-US" dirty="0">
                <a:latin typeface="Goudy Old Style" panose="02020502050305020303" pitchFamily="18" charset="0"/>
                <a:ea typeface="Calibri" panose="020F0502020204030204" pitchFamily="34" charset="0"/>
                <a:cs typeface="Arial" panose="020B0604020202020204" pitchFamily="34" charset="0"/>
              </a:rPr>
              <a:t>70% of compressive strength and 60% of pullout capacity. </a:t>
            </a:r>
            <a:endParaRPr lang="en-US" dirty="0">
              <a:effectLst/>
              <a:highlight>
                <a:srgbClr val="FFFF00"/>
              </a:highlight>
              <a:latin typeface="Goudy Old Style" panose="02020502050305020303" pitchFamily="18" charset="0"/>
              <a:ea typeface="Calibri" panose="020F0502020204030204" pitchFamily="34" charset="0"/>
              <a:cs typeface="Arial" panose="020B0604020202020204" pitchFamily="34" charset="0"/>
            </a:endParaRPr>
          </a:p>
        </p:txBody>
      </p:sp>
      <p:graphicFrame>
        <p:nvGraphicFramePr>
          <p:cNvPr id="9" name="Chart 8">
            <a:extLst>
              <a:ext uri="{FF2B5EF4-FFF2-40B4-BE49-F238E27FC236}">
                <a16:creationId xmlns:a16="http://schemas.microsoft.com/office/drawing/2014/main" xmlns="" id="{CF35FBC8-6D93-4F2A-81D0-6431E0A6528D}"/>
              </a:ext>
            </a:extLst>
          </p:cNvPr>
          <p:cNvGraphicFramePr>
            <a:graphicFrameLocks/>
          </p:cNvGraphicFramePr>
          <p:nvPr>
            <p:extLst>
              <p:ext uri="{D42A27DB-BD31-4B8C-83A1-F6EECF244321}">
                <p14:modId xmlns:p14="http://schemas.microsoft.com/office/powerpoint/2010/main" val="3809333293"/>
              </p:ext>
            </p:extLst>
          </p:nvPr>
        </p:nvGraphicFramePr>
        <p:xfrm>
          <a:off x="4876800" y="2895600"/>
          <a:ext cx="4267200" cy="289560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a:extLst>
              <a:ext uri="{FF2B5EF4-FFF2-40B4-BE49-F238E27FC236}">
                <a16:creationId xmlns:a16="http://schemas.microsoft.com/office/drawing/2014/main" xmlns="" id="{2953FF41-9BA5-48F3-89E5-3B00EA51D051}"/>
              </a:ext>
            </a:extLst>
          </p:cNvPr>
          <p:cNvPicPr>
            <a:picLocks noChangeAspect="1"/>
          </p:cNvPicPr>
          <p:nvPr/>
        </p:nvPicPr>
        <p:blipFill>
          <a:blip r:embed="rId4"/>
          <a:stretch>
            <a:fillRect/>
          </a:stretch>
        </p:blipFill>
        <p:spPr>
          <a:xfrm>
            <a:off x="-12638" y="2718472"/>
            <a:ext cx="4965638" cy="3329129"/>
          </a:xfrm>
          <a:prstGeom prst="rect">
            <a:avLst/>
          </a:prstGeom>
        </p:spPr>
      </p:pic>
      <p:sp>
        <p:nvSpPr>
          <p:cNvPr id="7" name="TextBox 6">
            <a:extLst>
              <a:ext uri="{FF2B5EF4-FFF2-40B4-BE49-F238E27FC236}">
                <a16:creationId xmlns:a16="http://schemas.microsoft.com/office/drawing/2014/main" xmlns="" id="{EC3E5C6A-2EEB-4918-9E85-FECE32922DE7}"/>
              </a:ext>
            </a:extLst>
          </p:cNvPr>
          <p:cNvSpPr txBox="1"/>
          <p:nvPr/>
        </p:nvSpPr>
        <p:spPr>
          <a:xfrm>
            <a:off x="539328" y="6047601"/>
            <a:ext cx="4152900" cy="276999"/>
          </a:xfrm>
          <a:prstGeom prst="rect">
            <a:avLst/>
          </a:prstGeom>
          <a:solidFill>
            <a:schemeClr val="bg1"/>
          </a:solidFill>
        </p:spPr>
        <p:txBody>
          <a:bodyPr wrap="square" rtlCol="0">
            <a:spAutoFit/>
          </a:bodyPr>
          <a:lstStyle/>
          <a:p>
            <a:r>
              <a:rPr lang="en-US" sz="1200" i="1" dirty="0">
                <a:latin typeface="Goudy Old Style" panose="02020502050305020303" pitchFamily="18" charset="0"/>
              </a:rPr>
              <a:t>Axial creep strain vs. time in compacted RAP at different stress levels.</a:t>
            </a:r>
          </a:p>
        </p:txBody>
      </p:sp>
    </p:spTree>
    <p:extLst>
      <p:ext uri="{BB962C8B-B14F-4D97-AF65-F5344CB8AC3E}">
        <p14:creationId xmlns:p14="http://schemas.microsoft.com/office/powerpoint/2010/main" val="2574986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EBFF4019-1016-4319-A8D4-44D705A8F2CB}"/>
              </a:ext>
            </a:extLst>
          </p:cNvPr>
          <p:cNvSpPr>
            <a:spLocks noGrp="1"/>
          </p:cNvSpPr>
          <p:nvPr>
            <p:ph type="sldNum" sz="quarter" idx="12"/>
          </p:nvPr>
        </p:nvSpPr>
        <p:spPr>
          <a:xfrm>
            <a:off x="8763000" y="6492875"/>
            <a:ext cx="3810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B832D07-4F91-4F56-B76D-80ADB531C705}" type="slidenum">
              <a:rPr kumimoji="0" lang="en-US" sz="1800" b="0" i="0" u="none" strike="noStrike" kern="1200" cap="none" spc="0" normalizeH="0" baseline="0" noProof="0" smtClean="0">
                <a:ln>
                  <a:noFill/>
                </a:ln>
                <a:solidFill>
                  <a:prstClr val="black"/>
                </a:solidFill>
                <a:effectLst/>
                <a:uLnTx/>
                <a:uFillTx/>
                <a:latin typeface="Book Antiqua" panose="02040602050305030304"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9</a:t>
            </a:fld>
            <a:endParaRPr kumimoji="0" lang="en-US" sz="18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endParaRPr>
          </a:p>
        </p:txBody>
      </p:sp>
      <p:sp>
        <p:nvSpPr>
          <p:cNvPr id="6" name="TextBox 5">
            <a:extLst>
              <a:ext uri="{FF2B5EF4-FFF2-40B4-BE49-F238E27FC236}">
                <a16:creationId xmlns:a16="http://schemas.microsoft.com/office/drawing/2014/main" xmlns="" id="{1B85D117-5F66-45A2-8C32-93C74FC684CF}"/>
              </a:ext>
            </a:extLst>
          </p:cNvPr>
          <p:cNvSpPr txBox="1"/>
          <p:nvPr/>
        </p:nvSpPr>
        <p:spPr>
          <a:xfrm>
            <a:off x="0" y="72462"/>
            <a:ext cx="9144000" cy="765738"/>
          </a:xfrm>
          <a:prstGeom prst="rect">
            <a:avLst/>
          </a:prstGeom>
          <a:noFill/>
        </p:spPr>
        <p:txBody>
          <a:bodyPr wrap="square" lIns="69465" tIns="34733" rIns="69465" bIns="34733" rtlCol="0">
            <a:noAutofit/>
          </a:bodyPr>
          <a:lstStyle/>
          <a:p>
            <a:pPr marL="0" marR="0" lvl="0" indent="0" algn="ctr" defTabSz="694634"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oudy Old Style" panose="02020502050305020303" pitchFamily="18" charset="0"/>
                <a:ea typeface="+mn-ea"/>
                <a:cs typeface="+mn-cs"/>
              </a:rPr>
              <a:t>RAP MSE Berm </a:t>
            </a:r>
            <a:r>
              <a:rPr lang="en-US" sz="3600" b="1" dirty="0">
                <a:solidFill>
                  <a:prstClr val="white"/>
                </a:solidFill>
                <a:effectLst>
                  <a:outerShdw blurRad="38100" dist="38100" dir="2700000" algn="tl">
                    <a:srgbClr val="000000">
                      <a:alpha val="43137"/>
                    </a:srgbClr>
                  </a:outerShdw>
                </a:effectLst>
                <a:latin typeface="Goudy Old Style" panose="02020502050305020303" pitchFamily="18" charset="0"/>
              </a:rPr>
              <a:t>De</a:t>
            </a: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oudy Old Style" panose="02020502050305020303" pitchFamily="18" charset="0"/>
                <a:ea typeface="+mn-ea"/>
                <a:cs typeface="+mn-cs"/>
              </a:rPr>
              <a:t>sign</a:t>
            </a:r>
          </a:p>
        </p:txBody>
      </p:sp>
      <p:sp>
        <p:nvSpPr>
          <p:cNvPr id="10" name="TextBox 9">
            <a:extLst>
              <a:ext uri="{FF2B5EF4-FFF2-40B4-BE49-F238E27FC236}">
                <a16:creationId xmlns:a16="http://schemas.microsoft.com/office/drawing/2014/main" xmlns="" id="{779F41FE-D521-470A-B39B-3267561B7CFF}"/>
              </a:ext>
            </a:extLst>
          </p:cNvPr>
          <p:cNvSpPr txBox="1"/>
          <p:nvPr/>
        </p:nvSpPr>
        <p:spPr>
          <a:xfrm>
            <a:off x="539328" y="1070484"/>
            <a:ext cx="2127672" cy="646331"/>
          </a:xfrm>
          <a:prstGeom prst="rect">
            <a:avLst/>
          </a:prstGeom>
          <a:noFill/>
        </p:spPr>
        <p:txBody>
          <a:bodyPr wrap="square">
            <a:spAutoFit/>
          </a:bodyPr>
          <a:lstStyle/>
          <a:p>
            <a:pPr algn="ctr"/>
            <a:r>
              <a:rPr lang="en-US" sz="1800" b="0" i="0" dirty="0">
                <a:solidFill>
                  <a:schemeClr val="bg1"/>
                </a:solidFill>
                <a:effectLst/>
                <a:latin typeface="Goudy Old Style" panose="02020502050305020303" pitchFamily="18" charset="0"/>
              </a:rPr>
              <a:t>#354</a:t>
            </a:r>
            <a:br>
              <a:rPr lang="en-US" sz="1800" b="0" i="0" dirty="0">
                <a:solidFill>
                  <a:schemeClr val="bg1"/>
                </a:solidFill>
                <a:effectLst/>
                <a:latin typeface="Goudy Old Style" panose="02020502050305020303" pitchFamily="18" charset="0"/>
              </a:rPr>
            </a:br>
            <a:r>
              <a:rPr lang="en-US" sz="1800" b="0" i="0" dirty="0">
                <a:solidFill>
                  <a:schemeClr val="bg1"/>
                </a:solidFill>
                <a:effectLst/>
                <a:latin typeface="Goudy Old Style" panose="02020502050305020303" pitchFamily="18" charset="0"/>
              </a:rPr>
              <a:t>May 2020</a:t>
            </a:r>
            <a:endParaRPr lang="en-US" sz="1800" dirty="0">
              <a:solidFill>
                <a:schemeClr val="bg1"/>
              </a:solidFill>
              <a:latin typeface="Goudy Old Style" panose="02020502050305020303" pitchFamily="18" charset="0"/>
            </a:endParaRPr>
          </a:p>
        </p:txBody>
      </p:sp>
      <p:sp>
        <p:nvSpPr>
          <p:cNvPr id="4" name="TextBox 3">
            <a:extLst>
              <a:ext uri="{FF2B5EF4-FFF2-40B4-BE49-F238E27FC236}">
                <a16:creationId xmlns:a16="http://schemas.microsoft.com/office/drawing/2014/main" xmlns="" id="{495EB5B8-543E-4A42-9B29-B24F06CEC6A8}"/>
              </a:ext>
            </a:extLst>
          </p:cNvPr>
          <p:cNvSpPr txBox="1"/>
          <p:nvPr/>
        </p:nvSpPr>
        <p:spPr>
          <a:xfrm>
            <a:off x="381000" y="1196618"/>
            <a:ext cx="3383585" cy="4801314"/>
          </a:xfrm>
          <a:prstGeom prst="rect">
            <a:avLst/>
          </a:prstGeom>
          <a:noFill/>
        </p:spPr>
        <p:txBody>
          <a:bodyPr wrap="square" rtlCol="0">
            <a:spAutoFit/>
          </a:bodyPr>
          <a:lstStyle/>
          <a:p>
            <a:pPr marL="342900" indent="-342900">
              <a:spcBef>
                <a:spcPts val="0"/>
              </a:spcBef>
              <a:spcAft>
                <a:spcPts val="0"/>
              </a:spcAft>
              <a:buFont typeface="Symbol" panose="05050102010706020507" pitchFamily="18" charset="2"/>
              <a:buChar char=""/>
            </a:pPr>
            <a:r>
              <a:rPr lang="en-US" sz="1800" dirty="0">
                <a:effectLst/>
                <a:latin typeface="Goudy Old Style" panose="02020502050305020303" pitchFamily="18" charset="0"/>
                <a:ea typeface="Calibri" panose="020F0502020204030204" pitchFamily="34" charset="0"/>
                <a:cs typeface="Arial" panose="020B0604020202020204" pitchFamily="34" charset="0"/>
              </a:rPr>
              <a:t>Slide and MSEW computer software programs were utilized to evaluate internal and external stability.</a:t>
            </a:r>
          </a:p>
          <a:p>
            <a:pPr>
              <a:spcBef>
                <a:spcPts val="0"/>
              </a:spcBef>
              <a:spcAft>
                <a:spcPts val="0"/>
              </a:spcAft>
            </a:pPr>
            <a:endParaRPr lang="en-US" sz="1800" dirty="0">
              <a:effectLst/>
              <a:latin typeface="Goudy Old Style" panose="02020502050305020303" pitchFamily="18" charset="0"/>
              <a:ea typeface="Calibri" panose="020F0502020204030204" pitchFamily="34" charset="0"/>
              <a:cs typeface="Arial" panose="020B0604020202020204" pitchFamily="34" charset="0"/>
            </a:endParaRPr>
          </a:p>
          <a:p>
            <a:pPr marL="342900" indent="-342900">
              <a:spcBef>
                <a:spcPts val="0"/>
              </a:spcBef>
              <a:spcAft>
                <a:spcPts val="0"/>
              </a:spcAft>
              <a:buFont typeface="Symbol" panose="05050102010706020507" pitchFamily="18" charset="2"/>
              <a:buChar char=""/>
            </a:pPr>
            <a:r>
              <a:rPr lang="en-US" sz="1800" dirty="0">
                <a:effectLst/>
                <a:latin typeface="Goudy Old Style" panose="02020502050305020303" pitchFamily="18" charset="0"/>
                <a:ea typeface="Calibri" panose="020F0502020204030204" pitchFamily="34" charset="0"/>
                <a:cs typeface="Arial" panose="020B0604020202020204" pitchFamily="34" charset="0"/>
              </a:rPr>
              <a:t>Analyzed circular and translational failure surfaces using both the Spencer method and GLE/Morgenstern-Price methods. </a:t>
            </a:r>
          </a:p>
          <a:p>
            <a:pPr>
              <a:spcBef>
                <a:spcPts val="0"/>
              </a:spcBef>
              <a:spcAft>
                <a:spcPts val="0"/>
              </a:spcAft>
            </a:pPr>
            <a:endParaRPr lang="en-US" sz="1800" dirty="0">
              <a:effectLst/>
              <a:latin typeface="Goudy Old Style" panose="02020502050305020303" pitchFamily="18" charset="0"/>
              <a:ea typeface="Calibri" panose="020F0502020204030204" pitchFamily="34" charset="0"/>
              <a:cs typeface="Arial" panose="020B0604020202020204" pitchFamily="34" charset="0"/>
            </a:endParaRPr>
          </a:p>
          <a:p>
            <a:pPr marL="342900" indent="-342900">
              <a:spcBef>
                <a:spcPts val="0"/>
              </a:spcBef>
              <a:spcAft>
                <a:spcPts val="0"/>
              </a:spcAft>
              <a:buFont typeface="Symbol" panose="05050102010706020507" pitchFamily="18" charset="2"/>
              <a:buChar char=""/>
            </a:pPr>
            <a:r>
              <a:rPr lang="en-US" sz="1800" dirty="0">
                <a:effectLst/>
                <a:latin typeface="Goudy Old Style" panose="02020502050305020303" pitchFamily="18" charset="0"/>
                <a:ea typeface="Calibri" panose="020F0502020204030204" pitchFamily="34" charset="0"/>
                <a:cs typeface="Arial" panose="020B0604020202020204" pitchFamily="34" charset="0"/>
              </a:rPr>
              <a:t>Global </a:t>
            </a:r>
            <a:r>
              <a:rPr lang="en-US" dirty="0">
                <a:latin typeface="Goudy Old Style" panose="02020502050305020303" pitchFamily="18" charset="0"/>
                <a:ea typeface="Calibri" panose="020F0502020204030204" pitchFamily="34" charset="0"/>
                <a:cs typeface="Arial" panose="020B0604020202020204" pitchFamily="34" charset="0"/>
              </a:rPr>
              <a:t>stability factors of safety were greater than 1.5 for static conditions and 1.1 for seismic conditions.</a:t>
            </a:r>
            <a:endParaRPr lang="en-US" sz="1800" dirty="0">
              <a:effectLst/>
              <a:latin typeface="Goudy Old Style" panose="02020502050305020303" pitchFamily="18" charset="0"/>
              <a:ea typeface="Calibri" panose="020F0502020204030204" pitchFamily="34" charset="0"/>
              <a:cs typeface="Arial" panose="020B0604020202020204" pitchFamily="34" charset="0"/>
            </a:endParaRPr>
          </a:p>
          <a:p>
            <a:pPr marL="342900" indent="-342900">
              <a:spcBef>
                <a:spcPts val="0"/>
              </a:spcBef>
              <a:spcAft>
                <a:spcPts val="0"/>
              </a:spcAft>
              <a:buFont typeface="Symbol" panose="05050102010706020507" pitchFamily="18" charset="2"/>
              <a:buChar char=""/>
            </a:pPr>
            <a:endParaRPr lang="en-US" sz="1800" dirty="0">
              <a:effectLst/>
              <a:latin typeface="Goudy Old Style" panose="02020502050305020303" pitchFamily="18"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endParaRPr lang="en-US" sz="1800" dirty="0">
              <a:effectLst/>
              <a:latin typeface="Goudy Old Style" panose="02020502050305020303" pitchFamily="18"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8743F2C1-C8B1-49CC-BFE1-EBB7E386E7AC}"/>
              </a:ext>
            </a:extLst>
          </p:cNvPr>
          <p:cNvPicPr>
            <a:picLocks noChangeAspect="1"/>
          </p:cNvPicPr>
          <p:nvPr/>
        </p:nvPicPr>
        <p:blipFill rotWithShape="1">
          <a:blip r:embed="rId3"/>
          <a:srcRect t="11228"/>
          <a:stretch/>
        </p:blipFill>
        <p:spPr>
          <a:xfrm>
            <a:off x="3764585" y="1600200"/>
            <a:ext cx="5076825" cy="3614656"/>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xmlns="" id="{266158F8-74B0-4EC6-8B75-622ABF2C7376}"/>
              </a:ext>
            </a:extLst>
          </p:cNvPr>
          <p:cNvSpPr txBox="1"/>
          <p:nvPr/>
        </p:nvSpPr>
        <p:spPr>
          <a:xfrm>
            <a:off x="4512297" y="5257800"/>
            <a:ext cx="3581400" cy="276999"/>
          </a:xfrm>
          <a:prstGeom prst="rect">
            <a:avLst/>
          </a:prstGeom>
          <a:noFill/>
        </p:spPr>
        <p:txBody>
          <a:bodyPr wrap="square" rtlCol="0">
            <a:spAutoFit/>
          </a:bodyPr>
          <a:lstStyle/>
          <a:p>
            <a:pPr algn="ctr"/>
            <a:r>
              <a:rPr lang="en-US" sz="1200" b="1" i="1" dirty="0">
                <a:latin typeface="Goudy Old Style" panose="02020502050305020303" pitchFamily="18" charset="0"/>
              </a:rPr>
              <a:t>Slope stability analysis in Slide.</a:t>
            </a:r>
            <a:endParaRPr lang="en-US" sz="1600" b="1" i="1" dirty="0">
              <a:latin typeface="Goudy Old Style" panose="02020502050305020303" pitchFamily="18" charset="0"/>
            </a:endParaRPr>
          </a:p>
        </p:txBody>
      </p:sp>
    </p:spTree>
    <p:extLst>
      <p:ext uri="{BB962C8B-B14F-4D97-AF65-F5344CB8AC3E}">
        <p14:creationId xmlns:p14="http://schemas.microsoft.com/office/powerpoint/2010/main" val="93697397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plate 1">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85A2CC5CA9A3F42B8897D826551D1F7" ma:contentTypeVersion="2" ma:contentTypeDescription="Create a new document." ma:contentTypeScope="" ma:versionID="a52ed55bf25d0a883496071334b89253">
  <xsd:schema xmlns:xsd="http://www.w3.org/2001/XMLSchema" xmlns:xs="http://www.w3.org/2001/XMLSchema" xmlns:p="http://schemas.microsoft.com/office/2006/metadata/properties" xmlns:ns2="b401ce10-f764-4f4d-8d71-89ba572a20b5" targetNamespace="http://schemas.microsoft.com/office/2006/metadata/properties" ma:root="true" ma:fieldsID="e6be6cf2d1f6bd755c431cf0db1918f3" ns2:_="">
    <xsd:import namespace="b401ce10-f764-4f4d-8d71-89ba572a20b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01ce10-f764-4f4d-8d71-89ba572a2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DEE695-EEA8-44A4-BB21-765D8919CDB4}">
  <ds:schemaRefs>
    <ds:schemaRef ds:uri="http://schemas.microsoft.com/sharepoint/v3/contenttype/forms"/>
  </ds:schemaRefs>
</ds:datastoreItem>
</file>

<file path=customXml/itemProps2.xml><?xml version="1.0" encoding="utf-8"?>
<ds:datastoreItem xmlns:ds="http://schemas.openxmlformats.org/officeDocument/2006/customXml" ds:itemID="{8657463F-B912-4FAE-8C73-96D7899B2478}">
  <ds:schemaRefs>
    <ds:schemaRef ds:uri="b401ce10-f764-4f4d-8d71-89ba572a20b5"/>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www.w3.org/XML/1998/namespace"/>
    <ds:schemaRef ds:uri="http://purl.org/dc/dcmitype/"/>
  </ds:schemaRefs>
</ds:datastoreItem>
</file>

<file path=customXml/itemProps3.xml><?xml version="1.0" encoding="utf-8"?>
<ds:datastoreItem xmlns:ds="http://schemas.openxmlformats.org/officeDocument/2006/customXml" ds:itemID="{0DFD5608-2B7F-4E9D-B215-47761606DB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01ce10-f764-4f4d-8d71-89ba572a20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10425</TotalTime>
  <Words>1114</Words>
  <Application>Microsoft Office PowerPoint</Application>
  <PresentationFormat>On-screen Show (4:3)</PresentationFormat>
  <Paragraphs>212</Paragraphs>
  <Slides>20</Slides>
  <Notes>19</Notes>
  <HiddenSlides>0</HiddenSlides>
  <MMClips>0</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1_Office Theme</vt:lpstr>
      <vt:lpstr>Template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Ecology in Engineering</dc:title>
  <dc:creator>Nicole Strike</dc:creator>
  <cp:lastModifiedBy>leehartman</cp:lastModifiedBy>
  <cp:revision>206</cp:revision>
  <cp:lastPrinted>2022-04-27T20:44:17Z</cp:lastPrinted>
  <dcterms:created xsi:type="dcterms:W3CDTF">2020-07-06T18:15:34Z</dcterms:created>
  <dcterms:modified xsi:type="dcterms:W3CDTF">2022-05-05T12:52:17Z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0x010100385A2CC5CA9A3F42B8897D826551D1F7</vt:lpwstr>
  </property>
</Properties>
</file>