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4" r:id="rId2"/>
    <p:sldId id="322" r:id="rId3"/>
    <p:sldId id="352" r:id="rId4"/>
    <p:sldId id="340" r:id="rId5"/>
    <p:sldId id="363" r:id="rId6"/>
    <p:sldId id="353" r:id="rId7"/>
    <p:sldId id="364" r:id="rId8"/>
    <p:sldId id="354" r:id="rId9"/>
    <p:sldId id="355" r:id="rId10"/>
    <p:sldId id="357" r:id="rId11"/>
    <p:sldId id="356" r:id="rId12"/>
    <p:sldId id="362" r:id="rId13"/>
    <p:sldId id="359" r:id="rId14"/>
    <p:sldId id="360" r:id="rId15"/>
    <p:sldId id="358" r:id="rId16"/>
    <p:sldId id="338" r:id="rId17"/>
  </p:sldIdLst>
  <p:sldSz cx="100584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2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4" userDrawn="1">
          <p15:clr>
            <a:srgbClr val="A4A3A4"/>
          </p15:clr>
        </p15:guide>
        <p15:guide id="2" pos="2324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DB"/>
    <a:srgbClr val="5F8F8D"/>
    <a:srgbClr val="8BAA00"/>
    <a:srgbClr val="FFFFFF"/>
    <a:srgbClr val="7CA8A7"/>
    <a:srgbClr val="769A1E"/>
    <a:srgbClr val="486C6B"/>
    <a:srgbClr val="547E7D"/>
    <a:srgbClr val="A5C5C4"/>
    <a:srgbClr val="6A9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2475" autoAdjust="0"/>
  </p:normalViewPr>
  <p:slideViewPr>
    <p:cSldViewPr snapToGrid="0">
      <p:cViewPr varScale="1">
        <p:scale>
          <a:sx n="88" d="100"/>
          <a:sy n="88" d="100"/>
        </p:scale>
        <p:origin x="1056" y="62"/>
      </p:cViewPr>
      <p:guideLst>
        <p:guide orient="horz" pos="2136"/>
        <p:guide pos="3840"/>
        <p:guide orient="horz" pos="2172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294" y="-102"/>
      </p:cViewPr>
      <p:guideLst>
        <p:guide orient="horz" pos="3044"/>
        <p:guide pos="2324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r>
              <a:rPr lang="en-US" dirty="0"/>
              <a:t>Business Development Training | Introduction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B828588A-5C4E-401A-AECC-B6F63A9DE9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r">
              <a:defRPr sz="1300"/>
            </a:lvl1pPr>
          </a:lstStyle>
          <a:p>
            <a:fld id="{1A4C5DC6-1594-414D-9341-ABA08739246C}" type="datetimeFigureOut">
              <a:rPr lang="en-US"/>
              <a:pPr/>
              <a:t>5/4/2022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1200150"/>
            <a:ext cx="47498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30" rIns="96658" bIns="4833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8" tIns="48330" rIns="96658" bIns="4833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77542409-6A04-4DC6-AC3A-D3758287A8F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2700" y="1200150"/>
            <a:ext cx="4749800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6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6484" b="3905"/>
          <a:stretch/>
        </p:blipFill>
        <p:spPr bwMode="auto">
          <a:xfrm>
            <a:off x="1" y="5524500"/>
            <a:ext cx="10058400" cy="11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74" y="2334596"/>
            <a:ext cx="3998214" cy="264520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374" y="4977300"/>
            <a:ext cx="3998214" cy="49639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6224419"/>
            <a:ext cx="5940552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073" y="919616"/>
            <a:ext cx="3931920" cy="25163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345" y="915923"/>
            <a:ext cx="5120640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2073" y="3446397"/>
            <a:ext cx="3931920" cy="2518711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p:transition spd="med">
    <p:fade thruBlk="1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76087"/>
            <a:ext cx="9088581" cy="11835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056" y="1566000"/>
            <a:ext cx="9088580" cy="48902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4625" y="453746"/>
            <a:ext cx="1697355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3746"/>
            <a:ext cx="7384473" cy="59864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0164" y="1900052"/>
            <a:ext cx="5939749" cy="4045293"/>
          </a:xfrm>
          <a:prstGeom prst="rect">
            <a:avLst/>
          </a:prstGeom>
          <a:solidFill>
            <a:schemeClr val="accent1">
              <a:alpha val="572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216" y="2263914"/>
            <a:ext cx="5733288" cy="314339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216" y="5381894"/>
            <a:ext cx="5733288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20164" y="1333500"/>
            <a:ext cx="5939749" cy="495305"/>
          </a:xfrm>
          <a:prstGeom prst="rect">
            <a:avLst/>
          </a:prstGeom>
          <a:solidFill>
            <a:schemeClr val="accent3"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40471" y="1559418"/>
            <a:ext cx="6583680" cy="1251217"/>
            <a:chOff x="291782" y="2540317"/>
            <a:chExt cx="9474835" cy="1777365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559117" y="2540317"/>
              <a:ext cx="8545195" cy="1777365"/>
            </a:xfrm>
            <a:prstGeom prst="rect">
              <a:avLst/>
            </a:prstGeom>
            <a:solidFill>
              <a:srgbClr val="CED3BD">
                <a:alpha val="64706"/>
              </a:srgbClr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291782" y="2551112"/>
              <a:ext cx="9474835" cy="1026795"/>
              <a:chOff x="0" y="0"/>
              <a:chExt cx="9474835" cy="1027266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143838" y="0"/>
                <a:ext cx="8686800" cy="914400"/>
                <a:chOff x="0" y="0"/>
                <a:chExt cx="8686800" cy="914400"/>
              </a:xfrm>
            </p:grpSpPr>
            <p:sp>
              <p:nvSpPr>
                <p:cNvPr id="14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438150" y="0"/>
                  <a:ext cx="7840345" cy="660646"/>
                </a:xfrm>
                <a:prstGeom prst="rect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Isosceles Triangle 14"/>
                <p:cNvSpPr/>
                <p:nvPr userDrawn="1"/>
              </p:nvSpPr>
              <p:spPr>
                <a:xfrm>
                  <a:off x="0" y="457200"/>
                  <a:ext cx="8686800" cy="457200"/>
                </a:xfrm>
                <a:prstGeom prst="triangle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 rot="531627">
                <a:off x="0" y="523982"/>
                <a:ext cx="9474835" cy="503284"/>
              </a:xfrm>
              <a:custGeom>
                <a:avLst/>
                <a:gdLst>
                  <a:gd name="T0" fmla="*/ 0 w 13571"/>
                  <a:gd name="T1" fmla="*/ 1599 h 1883"/>
                  <a:gd name="T2" fmla="*/ 2750 w 13571"/>
                  <a:gd name="T3" fmla="*/ 1286 h 1883"/>
                  <a:gd name="T4" fmla="*/ 7790 w 13571"/>
                  <a:gd name="T5" fmla="*/ 1821 h 1883"/>
                  <a:gd name="T6" fmla="*/ 12275 w 13571"/>
                  <a:gd name="T7" fmla="*/ 916 h 1883"/>
                  <a:gd name="T8" fmla="*/ 13386 w 13571"/>
                  <a:gd name="T9" fmla="*/ 113 h 1883"/>
                  <a:gd name="T10" fmla="*/ 13386 w 13571"/>
                  <a:gd name="T11" fmla="*/ 237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71" h="1883">
                    <a:moveTo>
                      <a:pt x="0" y="1599"/>
                    </a:moveTo>
                    <a:cubicBezTo>
                      <a:pt x="726" y="1424"/>
                      <a:pt x="1452" y="1249"/>
                      <a:pt x="2750" y="1286"/>
                    </a:cubicBezTo>
                    <a:cubicBezTo>
                      <a:pt x="4048" y="1323"/>
                      <a:pt x="6203" y="1883"/>
                      <a:pt x="7790" y="1821"/>
                    </a:cubicBezTo>
                    <a:cubicBezTo>
                      <a:pt x="9377" y="1759"/>
                      <a:pt x="11342" y="1201"/>
                      <a:pt x="12275" y="916"/>
                    </a:cubicBezTo>
                    <a:cubicBezTo>
                      <a:pt x="13208" y="631"/>
                      <a:pt x="13201" y="226"/>
                      <a:pt x="13386" y="113"/>
                    </a:cubicBezTo>
                    <a:cubicBezTo>
                      <a:pt x="13571" y="0"/>
                      <a:pt x="13478" y="118"/>
                      <a:pt x="13386" y="23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10" y="6021545"/>
            <a:ext cx="5940552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p:transition spd="med">
    <p:fade thruBlk="1"/>
  </p:transition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6087"/>
            <a:ext cx="9157855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566001"/>
            <a:ext cx="9143999" cy="4620682"/>
          </a:xfrm>
        </p:spPr>
        <p:txBody>
          <a:bodyPr/>
          <a:lstStyle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rgbClr val="EAEFDB"/>
          </a:solidFill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276087"/>
            <a:ext cx="9157855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3345" y="1556281"/>
            <a:ext cx="4522990" cy="462068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92065" y="1556281"/>
            <a:ext cx="4522989" cy="462068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p:transition spd="med">
    <p:fade thruBlk="1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087"/>
            <a:ext cx="9185564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1055" y="1554480"/>
            <a:ext cx="457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55" y="2378393"/>
            <a:ext cx="45720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92064" y="1554480"/>
            <a:ext cx="457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4" y="2378393"/>
            <a:ext cx="45720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p:transition spd="med">
    <p:fade thruBlk="1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276087"/>
            <a:ext cx="9157854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276087"/>
            <a:ext cx="9157854" cy="118356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2899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17" y="919616"/>
            <a:ext cx="405079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915923"/>
            <a:ext cx="4982101" cy="50840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1817" y="3446397"/>
            <a:ext cx="405079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EAEFDB"/>
          </a:solidFill>
        </p:spPr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p:transition spd="med">
    <p:fade thruBlk="1"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237183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962024" y="6629400"/>
            <a:ext cx="9096376" cy="247650"/>
          </a:xfrm>
          <a:prstGeom prst="rect">
            <a:avLst/>
          </a:prstGeom>
          <a:blipFill dpi="0" rotWithShape="1">
            <a:blip r:embed="rId14"/>
            <a:srcRect/>
            <a:stretch>
              <a:fillRect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sz="105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3272" y="276087"/>
            <a:ext cx="7731858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272" y="1566001"/>
            <a:ext cx="7731857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3858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5658" y="6629400"/>
            <a:ext cx="82554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5047013" cy="275208"/>
          </a:xfrm>
          <a:prstGeom prst="rect">
            <a:avLst/>
          </a:prstGeom>
          <a:solidFill>
            <a:srgbClr val="769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-92884" y="-15537"/>
            <a:ext cx="6940863" cy="306283"/>
            <a:chOff x="143838" y="0"/>
            <a:chExt cx="8686800" cy="1777365"/>
          </a:xfrm>
        </p:grpSpPr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267128" y="0"/>
              <a:ext cx="8545195" cy="1777365"/>
            </a:xfrm>
            <a:prstGeom prst="rect">
              <a:avLst/>
            </a:prstGeom>
            <a:solidFill>
              <a:srgbClr val="CED3BD">
                <a:alpha val="64706"/>
              </a:srgbClr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143838" y="10274"/>
              <a:ext cx="8686800" cy="1137350"/>
              <a:chOff x="143838" y="0"/>
              <a:chExt cx="8686800" cy="1137350"/>
            </a:xfrm>
          </p:grpSpPr>
          <p:grpSp>
            <p:nvGrpSpPr>
              <p:cNvPr id="15" name="Group 14"/>
              <p:cNvGrpSpPr/>
              <p:nvPr userDrawn="1"/>
            </p:nvGrpSpPr>
            <p:grpSpPr>
              <a:xfrm>
                <a:off x="143838" y="0"/>
                <a:ext cx="8686800" cy="914400"/>
                <a:chOff x="0" y="0"/>
                <a:chExt cx="8686800" cy="914400"/>
              </a:xfrm>
            </p:grpSpPr>
            <p:sp>
              <p:nvSpPr>
                <p:cNvPr id="19" name="Rectangle 18"/>
                <p:cNvSpPr>
                  <a:spLocks noChangeArrowheads="1"/>
                </p:cNvSpPr>
                <p:nvPr userDrawn="1"/>
              </p:nvSpPr>
              <p:spPr bwMode="auto">
                <a:xfrm>
                  <a:off x="438150" y="0"/>
                  <a:ext cx="7840345" cy="660646"/>
                </a:xfrm>
                <a:prstGeom prst="rect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Isosceles Triangle 19"/>
                <p:cNvSpPr/>
                <p:nvPr userDrawn="1"/>
              </p:nvSpPr>
              <p:spPr>
                <a:xfrm>
                  <a:off x="0" y="457200"/>
                  <a:ext cx="8686800" cy="457200"/>
                </a:xfrm>
                <a:prstGeom prst="triangle">
                  <a:avLst/>
                </a:prstGeom>
                <a:solidFill>
                  <a:srgbClr val="CED3BD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 rot="531627" flipV="1">
                <a:off x="2497052" y="680525"/>
                <a:ext cx="2174384" cy="456825"/>
              </a:xfrm>
              <a:custGeom>
                <a:avLst/>
                <a:gdLst>
                  <a:gd name="T0" fmla="*/ 0 w 13571"/>
                  <a:gd name="T1" fmla="*/ 1599 h 1883"/>
                  <a:gd name="T2" fmla="*/ 2750 w 13571"/>
                  <a:gd name="T3" fmla="*/ 1286 h 1883"/>
                  <a:gd name="T4" fmla="*/ 7790 w 13571"/>
                  <a:gd name="T5" fmla="*/ 1821 h 1883"/>
                  <a:gd name="T6" fmla="*/ 12275 w 13571"/>
                  <a:gd name="T7" fmla="*/ 916 h 1883"/>
                  <a:gd name="T8" fmla="*/ 13386 w 13571"/>
                  <a:gd name="T9" fmla="*/ 113 h 1883"/>
                  <a:gd name="T10" fmla="*/ 13386 w 13571"/>
                  <a:gd name="T11" fmla="*/ 237 h 1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71" h="1883">
                    <a:moveTo>
                      <a:pt x="0" y="1599"/>
                    </a:moveTo>
                    <a:cubicBezTo>
                      <a:pt x="726" y="1424"/>
                      <a:pt x="1452" y="1249"/>
                      <a:pt x="2750" y="1286"/>
                    </a:cubicBezTo>
                    <a:cubicBezTo>
                      <a:pt x="4048" y="1323"/>
                      <a:pt x="6203" y="1883"/>
                      <a:pt x="7790" y="1821"/>
                    </a:cubicBezTo>
                    <a:cubicBezTo>
                      <a:pt x="9377" y="1759"/>
                      <a:pt x="11342" y="1201"/>
                      <a:pt x="12275" y="916"/>
                    </a:cubicBezTo>
                    <a:cubicBezTo>
                      <a:pt x="13208" y="631"/>
                      <a:pt x="13201" y="226"/>
                      <a:pt x="13386" y="113"/>
                    </a:cubicBezTo>
                    <a:cubicBezTo>
                      <a:pt x="13571" y="0"/>
                      <a:pt x="13478" y="118"/>
                      <a:pt x="13386" y="23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04" y="6652260"/>
            <a:ext cx="18084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 thruBlk="1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8936" y="0"/>
            <a:ext cx="4149090" cy="5889008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216" y="1132761"/>
            <a:ext cx="3762810" cy="321977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Management Challenges Associated w/ High Moisture Content in Landfills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663397"/>
            <a:ext cx="3553170" cy="496398"/>
          </a:xfrm>
        </p:spPr>
        <p:txBody>
          <a:bodyPr>
            <a:noAutofit/>
          </a:bodyPr>
          <a:lstStyle/>
          <a:p>
            <a:r>
              <a:rPr lang="en-US" dirty="0" smtClean="0"/>
              <a:t>VRA + SWANA Conference</a:t>
            </a:r>
          </a:p>
          <a:p>
            <a:r>
              <a:rPr lang="en-US" dirty="0" smtClean="0"/>
              <a:t>VA Beach, Virginia</a:t>
            </a:r>
          </a:p>
          <a:p>
            <a:r>
              <a:rPr lang="en-US" dirty="0" smtClean="0"/>
              <a:t>May 4,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33858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www.swanava.org/s/cc_images/cache_905046905.jpg?t=16420302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9234" r="5613" b="14652"/>
          <a:stretch/>
        </p:blipFill>
        <p:spPr bwMode="auto">
          <a:xfrm>
            <a:off x="8230318" y="268403"/>
            <a:ext cx="1526147" cy="13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dirty="0" smtClean="0"/>
              <a:t>Inventory of Primary Challenges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Landfill capable of handling/disposing of extracted liquids?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Storage</a:t>
            </a:r>
          </a:p>
          <a:p>
            <a:pPr marL="0" indent="0">
              <a:buNone/>
            </a:pPr>
            <a:r>
              <a:rPr lang="en-US" dirty="0" smtClean="0"/>
              <a:t>	- Transport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Treatment</a:t>
            </a:r>
          </a:p>
          <a:p>
            <a:pPr marL="0" indent="0">
              <a:buNone/>
            </a:pPr>
            <a:r>
              <a:rPr lang="en-US" dirty="0" smtClean="0"/>
              <a:t>	- Discharge/Disposal)</a:t>
            </a:r>
          </a:p>
          <a:p>
            <a:r>
              <a:rPr lang="en-US" dirty="0" smtClean="0"/>
              <a:t>Limitation on Storage Tank Capacity</a:t>
            </a:r>
          </a:p>
          <a:p>
            <a:r>
              <a:rPr lang="en-US" dirty="0" smtClean="0"/>
              <a:t>Limitation on Transport (Tanker Truck) Capabilities</a:t>
            </a:r>
          </a:p>
          <a:p>
            <a:r>
              <a:rPr lang="en-US" dirty="0" smtClean="0"/>
              <a:t>Leachate Quantity Limitations</a:t>
            </a:r>
          </a:p>
          <a:p>
            <a:r>
              <a:rPr lang="en-US" dirty="0" smtClean="0"/>
              <a:t>Leachate Quality Limitations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Solutions &amp; Protocols to Improve Leachate Extraction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r>
              <a:rPr lang="en-US" dirty="0" smtClean="0"/>
              <a:t>Mezzanine Leachate Collection Layers</a:t>
            </a:r>
          </a:p>
          <a:p>
            <a:pPr lvl="1"/>
            <a:r>
              <a:rPr lang="en-US" dirty="0" smtClean="0"/>
              <a:t>GDN, Aggregate, Sand, Perforated Piping</a:t>
            </a:r>
          </a:p>
          <a:p>
            <a:r>
              <a:rPr lang="en-US" dirty="0" smtClean="0"/>
              <a:t>Infrastructure to Enhance Liquids Movement</a:t>
            </a:r>
          </a:p>
          <a:p>
            <a:r>
              <a:rPr lang="en-US" dirty="0" smtClean="0"/>
              <a:t>Bottom Liner Augmentation Features</a:t>
            </a:r>
          </a:p>
          <a:p>
            <a:r>
              <a:rPr lang="en-US" dirty="0" smtClean="0"/>
              <a:t>Deep Dewatering Wells</a:t>
            </a:r>
          </a:p>
          <a:p>
            <a:r>
              <a:rPr lang="en-US" dirty="0" smtClean="0"/>
              <a:t>Multiple Sump Locations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dirty="0"/>
              <a:t>Dewatering Liquids </a:t>
            </a:r>
            <a:r>
              <a:rPr lang="en-US" dirty="0" smtClean="0"/>
              <a:t>Infrastructure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/>
          <a:lstStyle/>
          <a:p>
            <a:r>
              <a:rPr lang="en-US" dirty="0" smtClean="0"/>
              <a:t>Dedicated Pneumatic Pump</a:t>
            </a:r>
          </a:p>
          <a:p>
            <a:r>
              <a:rPr lang="en-US" dirty="0" smtClean="0"/>
              <a:t>Air Supply Line &amp; Regulator</a:t>
            </a:r>
          </a:p>
          <a:p>
            <a:r>
              <a:rPr lang="en-US" dirty="0" smtClean="0"/>
              <a:t>Liquids Discharge </a:t>
            </a:r>
            <a:r>
              <a:rPr lang="en-US" dirty="0" err="1" smtClean="0"/>
              <a:t>Forcemain</a:t>
            </a:r>
            <a:endParaRPr lang="en-US" dirty="0" smtClean="0"/>
          </a:p>
          <a:p>
            <a:r>
              <a:rPr lang="en-US" dirty="0" smtClean="0"/>
              <a:t>Isolation Valves</a:t>
            </a:r>
          </a:p>
          <a:p>
            <a:r>
              <a:rPr lang="en-US" dirty="0" smtClean="0"/>
              <a:t>Air Release Valve</a:t>
            </a:r>
          </a:p>
          <a:p>
            <a:r>
              <a:rPr lang="en-US" dirty="0" smtClean="0"/>
              <a:t>Air Compressor</a:t>
            </a:r>
          </a:p>
          <a:p>
            <a:r>
              <a:rPr lang="en-US" dirty="0" smtClean="0"/>
              <a:t>Pump Stations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7765104" y="3493821"/>
          <a:ext cx="2293296" cy="305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11428571" imgH="15238095" progId="Acrobat.Document.2017">
                  <p:embed/>
                </p:oleObj>
              </mc:Choice>
              <mc:Fallback>
                <p:oleObj name="Acrobat Document" r:id="rId3" imgW="11428571" imgH="15238095" progId="Acrobat.Document.2017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104" y="3493821"/>
                        <a:ext cx="2293296" cy="3057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4" y="4427444"/>
            <a:ext cx="1651467" cy="22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SC0011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4738407"/>
            <a:ext cx="3361765" cy="18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SC0012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61" y="3010618"/>
            <a:ext cx="2035803" cy="36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 fontScale="90000"/>
          </a:bodyPr>
          <a:lstStyle/>
          <a:p>
            <a:r>
              <a:rPr lang="en-US" dirty="0"/>
              <a:t>Bottom Liner Augmentation Features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0"/>
            <a:ext cx="9124949" cy="5063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Objective: Enhanced </a:t>
            </a:r>
            <a:r>
              <a:rPr lang="en-US" dirty="0"/>
              <a:t>LFG Extraction Combined with Passive Liquids Drainage</a:t>
            </a:r>
          </a:p>
          <a:p>
            <a:r>
              <a:rPr lang="en-US" dirty="0"/>
              <a:t>LFG Well Aggregate Target Pile</a:t>
            </a:r>
            <a:endParaRPr lang="en-US" altLang="en-US" sz="2471" dirty="0"/>
          </a:p>
          <a:p>
            <a:pPr lvl="1"/>
            <a:r>
              <a:rPr lang="en-US" dirty="0"/>
              <a:t>“Rock Points” / “Gabion Cube” </a:t>
            </a:r>
          </a:p>
          <a:p>
            <a:r>
              <a:rPr lang="en-US" dirty="0"/>
              <a:t>Slope Collector Stub-Up Pipe</a:t>
            </a:r>
          </a:p>
          <a:p>
            <a:r>
              <a:rPr lang="en-US" dirty="0"/>
              <a:t>Bottom-Up Tiered Collectors</a:t>
            </a:r>
          </a:p>
          <a:p>
            <a:pPr lvl="1"/>
            <a:r>
              <a:rPr lang="en-US" dirty="0"/>
              <a:t>Chimney </a:t>
            </a:r>
            <a:r>
              <a:rPr lang="en-US" dirty="0" smtClean="0"/>
              <a:t>Drains; Caisson </a:t>
            </a:r>
            <a:r>
              <a:rPr lang="en-US" dirty="0"/>
              <a:t>Wells</a:t>
            </a:r>
          </a:p>
          <a:p>
            <a:endParaRPr lang="en-US" dirty="0" smtClean="0"/>
          </a:p>
          <a:p>
            <a:r>
              <a:rPr lang="en-US" dirty="0" smtClean="0"/>
              <a:t>Sustainable </a:t>
            </a:r>
            <a:r>
              <a:rPr lang="en-US" dirty="0"/>
              <a:t>Imperatives &amp; Initiatives Achieved:</a:t>
            </a:r>
          </a:p>
          <a:p>
            <a:pPr lvl="1"/>
            <a:r>
              <a:rPr lang="en-US" dirty="0" smtClean="0"/>
              <a:t>Reduced LFG &amp; GHG fugitive emissions</a:t>
            </a:r>
          </a:p>
          <a:p>
            <a:pPr lvl="1"/>
            <a:r>
              <a:rPr lang="en-US" dirty="0" smtClean="0"/>
              <a:t>Reduced environmental risk (leachate seeps)</a:t>
            </a:r>
          </a:p>
          <a:p>
            <a:pPr lvl="1"/>
            <a:r>
              <a:rPr lang="en-US" dirty="0" smtClean="0"/>
              <a:t>Reduced energy consumption (fewer dewatering pumps)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2168434"/>
            <a:ext cx="3814355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 fontScale="90000"/>
          </a:bodyPr>
          <a:lstStyle/>
          <a:p>
            <a:r>
              <a:rPr lang="en-US" dirty="0"/>
              <a:t>Leachate Collection &amp; Liquid Management </a:t>
            </a:r>
            <a:r>
              <a:rPr lang="en-US" dirty="0" smtClean="0"/>
              <a:t>Systems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0"/>
            <a:ext cx="7204709" cy="506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Frequency of Cleaning:</a:t>
            </a:r>
            <a:endParaRPr lang="en-US" altLang="en-US" sz="2471" dirty="0"/>
          </a:p>
          <a:p>
            <a:pPr lvl="1"/>
            <a:r>
              <a:rPr lang="en-US" dirty="0"/>
              <a:t>Jetting &amp; Chemical Cleaning of Piping</a:t>
            </a:r>
          </a:p>
          <a:p>
            <a:pPr lvl="1"/>
            <a:r>
              <a:rPr lang="en-US" dirty="0"/>
              <a:t>Cleaning &amp; Servicing </a:t>
            </a:r>
            <a:r>
              <a:rPr lang="en-US" dirty="0" smtClean="0"/>
              <a:t>Wastewater </a:t>
            </a:r>
            <a:r>
              <a:rPr lang="en-US" dirty="0"/>
              <a:t>Pumps</a:t>
            </a:r>
          </a:p>
          <a:p>
            <a:pPr lvl="1"/>
            <a:r>
              <a:rPr lang="en-US" dirty="0"/>
              <a:t>Cleaning &amp; Debris Removal within </a:t>
            </a:r>
            <a:r>
              <a:rPr lang="en-US" dirty="0" smtClean="0"/>
              <a:t>Sumps</a:t>
            </a:r>
          </a:p>
          <a:p>
            <a:r>
              <a:rPr lang="en-US" dirty="0" smtClean="0"/>
              <a:t>More Cleanouts &amp; Access Points</a:t>
            </a:r>
          </a:p>
          <a:p>
            <a:r>
              <a:rPr lang="en-US" dirty="0" smtClean="0"/>
              <a:t>Anti-Foam </a:t>
            </a:r>
            <a:r>
              <a:rPr lang="en-US" dirty="0"/>
              <a:t>Agent Injection from Totes</a:t>
            </a:r>
          </a:p>
          <a:p>
            <a:r>
              <a:rPr lang="en-US" dirty="0"/>
              <a:t>Electronic </a:t>
            </a:r>
            <a:r>
              <a:rPr lang="en-US" dirty="0" smtClean="0"/>
              <a:t>Descaling</a:t>
            </a:r>
          </a:p>
          <a:p>
            <a:endParaRPr lang="en-US" dirty="0" smtClean="0"/>
          </a:p>
          <a:p>
            <a:r>
              <a:rPr lang="en-US" dirty="0"/>
              <a:t>Sustainable Imperatives &amp; Initiatives Achieved: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environmental </a:t>
            </a:r>
            <a:r>
              <a:rPr lang="en-US" dirty="0" smtClean="0"/>
              <a:t>risk of leachate release</a:t>
            </a:r>
            <a:endParaRPr lang="en-US" dirty="0"/>
          </a:p>
          <a:p>
            <a:pPr lvl="1"/>
            <a:r>
              <a:rPr lang="en-US" dirty="0"/>
              <a:t>Reduced energy </a:t>
            </a:r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Increased resiliency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51" y="1459653"/>
            <a:ext cx="2477750" cy="185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6660" y="3966262"/>
            <a:ext cx="3305729" cy="24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Solutions &amp; Protocols to Improve Handling/Treatment/Disposal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Solidify</a:t>
            </a:r>
          </a:p>
          <a:p>
            <a:r>
              <a:rPr lang="en-US" dirty="0" smtClean="0"/>
              <a:t>Install Pre-Treatment Plant</a:t>
            </a:r>
            <a:endParaRPr lang="en-US" dirty="0"/>
          </a:p>
          <a:p>
            <a:pPr lvl="1"/>
            <a:r>
              <a:rPr lang="en-US" dirty="0" smtClean="0"/>
              <a:t>Nitrogen (NH3, TKN)</a:t>
            </a:r>
            <a:endParaRPr lang="en-US" dirty="0"/>
          </a:p>
          <a:p>
            <a:pPr lvl="1"/>
            <a:r>
              <a:rPr lang="en-US" dirty="0" smtClean="0"/>
              <a:t>BOD / COD</a:t>
            </a:r>
            <a:endParaRPr lang="en-US" dirty="0"/>
          </a:p>
          <a:p>
            <a:pPr lvl="1"/>
            <a:r>
              <a:rPr lang="en-US" dirty="0" smtClean="0"/>
              <a:t>TSS, TDS</a:t>
            </a:r>
          </a:p>
          <a:p>
            <a:pPr lvl="1"/>
            <a:r>
              <a:rPr lang="en-US" dirty="0" smtClean="0"/>
              <a:t>Other Constituents (PFAS, VOCs, etc.)</a:t>
            </a:r>
            <a:endParaRPr lang="en-US" dirty="0"/>
          </a:p>
          <a:p>
            <a:r>
              <a:rPr lang="en-US" dirty="0" smtClean="0"/>
              <a:t>Leachate Evaporators</a:t>
            </a:r>
          </a:p>
          <a:p>
            <a:pPr lvl="1"/>
            <a:r>
              <a:rPr lang="en-US" dirty="0" smtClean="0"/>
              <a:t>VA - 6 Heartland Units</a:t>
            </a:r>
          </a:p>
          <a:p>
            <a:pPr lvl="1"/>
            <a:r>
              <a:rPr lang="en-US" dirty="0" smtClean="0"/>
              <a:t>SC – 2 Heartland Units &amp; 4 </a:t>
            </a:r>
            <a:r>
              <a:rPr lang="en-US" dirty="0" err="1" smtClean="0"/>
              <a:t>Aptim</a:t>
            </a:r>
            <a:r>
              <a:rPr lang="en-US" dirty="0" smtClean="0"/>
              <a:t> Units</a:t>
            </a:r>
          </a:p>
          <a:p>
            <a:pPr lvl="1"/>
            <a:r>
              <a:rPr lang="en-US" dirty="0" smtClean="0"/>
              <a:t>NC – 1 </a:t>
            </a:r>
            <a:r>
              <a:rPr lang="en-US" dirty="0" err="1" smtClean="0"/>
              <a:t>Aptim</a:t>
            </a:r>
            <a:r>
              <a:rPr lang="en-US" dirty="0" smtClean="0"/>
              <a:t> Unit</a:t>
            </a:r>
          </a:p>
          <a:p>
            <a:r>
              <a:rPr lang="en-US" dirty="0" smtClean="0"/>
              <a:t>Incur Additional Cost for T&amp;D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r>
              <a:rPr lang="en-US" dirty="0" smtClean="0"/>
              <a:t>High-Moisture Conditions will continue to plague landfills</a:t>
            </a:r>
          </a:p>
          <a:p>
            <a:r>
              <a:rPr lang="en-US" dirty="0" smtClean="0"/>
              <a:t>Some aspects are more within our control</a:t>
            </a:r>
          </a:p>
          <a:p>
            <a:r>
              <a:rPr lang="en-US" dirty="0" smtClean="0"/>
              <a:t>Consider implementing BMPs both for liquids extraction as well as </a:t>
            </a:r>
            <a:r>
              <a:rPr lang="en-US" smtClean="0"/>
              <a:t>subsequent handling/disposal</a:t>
            </a: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Overview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Causes of High-Moisture “Wet” Landfills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Inventory of Primary Challenges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Circumstances Associated with Challenges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Potential Solutions &amp; Protocols to Improve Circumstances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sz="2800" dirty="0"/>
              <a:t>Why are landfills retaining substantial quantities of free liquids elevated within waste matrix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Reduced Porosity/Permeability Due to Waste Characteristics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Increased Waste Densities</a:t>
            </a:r>
          </a:p>
          <a:p>
            <a:endParaRPr lang="en-US" dirty="0" smtClean="0"/>
          </a:p>
          <a:p>
            <a:r>
              <a:rPr lang="en-US" dirty="0" smtClean="0"/>
              <a:t>Enhanced Biological Decomposition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Increased Quantities of Plastic Waste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close up of a dry grass field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3662"/>
          <a:stretch/>
        </p:blipFill>
        <p:spPr>
          <a:xfrm>
            <a:off x="6595485" y="2037806"/>
            <a:ext cx="3462915" cy="19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sz="2800" dirty="0"/>
              <a:t>Why are landfills retaining substantial quantities of free liquids elevated within waste matrix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Impermeable Zones Due to Design / Operations</a:t>
            </a:r>
          </a:p>
          <a:p>
            <a:r>
              <a:rPr lang="en-US" dirty="0" smtClean="0"/>
              <a:t>“Protective Cover” - Placement of relatively low-permeable soil above the leachate drainage layer (typically a </a:t>
            </a:r>
            <a:r>
              <a:rPr lang="en-US" dirty="0" err="1" smtClean="0"/>
              <a:t>Geocomposite</a:t>
            </a:r>
            <a:r>
              <a:rPr lang="en-US" dirty="0" smtClean="0"/>
              <a:t> Drainage Net) and below the initial “fluff lift” of waste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picture containing outdoor, sky, nature, highland&#10;&#10;Description automatically generated">
            <a:extLst>
              <a:ext uri="{FF2B5EF4-FFF2-40B4-BE49-F238E27FC236}">
                <a16:creationId xmlns:a16="http://schemas.microsoft.com/office/drawing/2014/main" id="{DEAD402B-C345-4D0B-8CBF-8B5A35604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12" y="4622291"/>
            <a:ext cx="2934788" cy="200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" y="3657201"/>
            <a:ext cx="4270156" cy="3200799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4397829" y="3241766"/>
            <a:ext cx="5656449" cy="3263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Compacted Daily / Intermediate Cover Soil Layers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sz="2800" dirty="0"/>
              <a:t>Why are landfills retaining substantial quantities of free liquids elevated within waste matrix</a:t>
            </a:r>
            <a:r>
              <a:rPr lang="en-US" sz="2800" dirty="0" smtClean="0"/>
              <a:t>?</a:t>
            </a:r>
            <a:r>
              <a:rPr lang="en-US" dirty="0" smtClean="0"/>
              <a:t> 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513206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Precipitation Infiltration</a:t>
            </a:r>
          </a:p>
          <a:p>
            <a:endParaRPr lang="en-US" dirty="0" smtClean="0"/>
          </a:p>
          <a:p>
            <a:r>
              <a:rPr lang="en-US" dirty="0" smtClean="0"/>
              <a:t>Delayed Timing of Final Cap Installation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Reluctance to Utilize EGCs as Interim Cover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4101033"/>
            <a:ext cx="3370217" cy="2528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91" y="1445669"/>
            <a:ext cx="4518809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10058400" cy="56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/>
          </a:bodyPr>
          <a:lstStyle/>
          <a:p>
            <a:r>
              <a:rPr lang="en-US" dirty="0" smtClean="0"/>
              <a:t>Inventory of Primary Challenges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r>
              <a:rPr lang="en-US" dirty="0" smtClean="0"/>
              <a:t>Extraction of Liquids From Waste Mass</a:t>
            </a:r>
          </a:p>
          <a:p>
            <a:r>
              <a:rPr lang="en-US" dirty="0" smtClean="0"/>
              <a:t>Handling / Disposal of Extracted Liquids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2440" y="276087"/>
            <a:ext cx="9128760" cy="1183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Circumstances Associated with Challenges – Secondary Problems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6250" y="1566001"/>
            <a:ext cx="9124949" cy="4620682"/>
          </a:xfrm>
        </p:spPr>
        <p:txBody>
          <a:bodyPr>
            <a:normAutofit/>
          </a:bodyPr>
          <a:lstStyle/>
          <a:p>
            <a:r>
              <a:rPr lang="en-US" dirty="0" smtClean="0"/>
              <a:t>Insufficient LFG Collection System Effectiveness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Odors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Reduced LFGE Fuel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Forcemain</a:t>
            </a:r>
            <a:r>
              <a:rPr lang="en-US" dirty="0" smtClean="0"/>
              <a:t> Clogging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Non-Compliance</a:t>
            </a:r>
          </a:p>
          <a:p>
            <a:r>
              <a:rPr lang="en-US" dirty="0" smtClean="0"/>
              <a:t>Slope Stability</a:t>
            </a:r>
          </a:p>
          <a:p>
            <a:r>
              <a:rPr lang="en-US" smtClean="0"/>
              <a:t>Leachate Seeps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S_Engineers_PPT_Template">
  <a:themeElements>
    <a:clrScheme name="SCS Engineers">
      <a:dk1>
        <a:sysClr val="windowText" lastClr="000000"/>
      </a:dk1>
      <a:lt1>
        <a:sysClr val="window" lastClr="FFFFFF"/>
      </a:lt1>
      <a:dk2>
        <a:srgbClr val="5F8F8D"/>
      </a:dk2>
      <a:lt2>
        <a:srgbClr val="EAEFDB"/>
      </a:lt2>
      <a:accent1>
        <a:srgbClr val="5F8F8D"/>
      </a:accent1>
      <a:accent2>
        <a:srgbClr val="910029"/>
      </a:accent2>
      <a:accent3>
        <a:srgbClr val="999933"/>
      </a:accent3>
      <a:accent4>
        <a:srgbClr val="CED3BD"/>
      </a:accent4>
      <a:accent5>
        <a:srgbClr val="5E6669"/>
      </a:accent5>
      <a:accent6>
        <a:srgbClr val="CEC896"/>
      </a:accent6>
      <a:hlink>
        <a:srgbClr val="0000FF"/>
      </a:hlink>
      <a:folHlink>
        <a:srgbClr val="5E6669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S_Engineers_Blank_Powerpoint_Template-JULY-2018" id="{E6874BAA-4553-44E5-9687-BA62AC7943A8}" vid="{9520016F-0C23-49FF-A475-DD27186F4966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SCS_Powerpoint_Template</Template>
  <TotalTime>1166</TotalTime>
  <Words>542</Words>
  <Application>Microsoft Office PowerPoint</Application>
  <PresentationFormat>Custom</PresentationFormat>
  <Paragraphs>125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Corbel</vt:lpstr>
      <vt:lpstr>SCS_Engineers_PPT_Template</vt:lpstr>
      <vt:lpstr>Acrobat Document</vt:lpstr>
      <vt:lpstr> Management Challenges Associated w/ High Moisture Content in Landfills</vt:lpstr>
      <vt:lpstr>Overview </vt:lpstr>
      <vt:lpstr>Why are landfills retaining substantial quantities of free liquids elevated within waste matrix? </vt:lpstr>
      <vt:lpstr>Why are landfills retaining substantial quantities of free liquids elevated within waste matrix? </vt:lpstr>
      <vt:lpstr>PowerPoint Presentation</vt:lpstr>
      <vt:lpstr>Why are landfills retaining substantial quantities of free liquids elevated within waste matrix? </vt:lpstr>
      <vt:lpstr>PowerPoint Presentation</vt:lpstr>
      <vt:lpstr>Inventory of Primary Challenges</vt:lpstr>
      <vt:lpstr>Circumstances Associated with Challenges – Secondary Problems</vt:lpstr>
      <vt:lpstr>Inventory of Primary Challenges</vt:lpstr>
      <vt:lpstr>Potential Solutions &amp; Protocols to Improve Leachate Extraction </vt:lpstr>
      <vt:lpstr>Dewatering Liquids Infrastructure</vt:lpstr>
      <vt:lpstr>Bottom Liner Augmentation Features</vt:lpstr>
      <vt:lpstr>Leachate Collection &amp; Liquid Management Systems</vt:lpstr>
      <vt:lpstr>Potential Solutions &amp; Protocols to Improve Handling/Treatment/Disposal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will resize depending upon length</dc:title>
  <dc:creator>Dick, Bob</dc:creator>
  <cp:lastModifiedBy>Dick, Bob</cp:lastModifiedBy>
  <cp:revision>81</cp:revision>
  <cp:lastPrinted>2022-05-03T17:55:40Z</cp:lastPrinted>
  <dcterms:created xsi:type="dcterms:W3CDTF">2021-08-22T17:50:28Z</dcterms:created>
  <dcterms:modified xsi:type="dcterms:W3CDTF">2022-05-04T12:02:58Z</dcterms:modified>
</cp:coreProperties>
</file>