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49" r:id="rId2"/>
    <p:sldId id="262" r:id="rId3"/>
    <p:sldId id="291" r:id="rId4"/>
    <p:sldId id="290" r:id="rId5"/>
    <p:sldId id="351" r:id="rId6"/>
    <p:sldId id="330" r:id="rId7"/>
    <p:sldId id="293" r:id="rId8"/>
    <p:sldId id="359" r:id="rId9"/>
    <p:sldId id="323" r:id="rId10"/>
    <p:sldId id="390" r:id="rId11"/>
    <p:sldId id="392" r:id="rId12"/>
    <p:sldId id="393" r:id="rId13"/>
    <p:sldId id="374" r:id="rId14"/>
    <p:sldId id="363" r:id="rId15"/>
    <p:sldId id="364" r:id="rId16"/>
    <p:sldId id="386" r:id="rId17"/>
    <p:sldId id="376" r:id="rId18"/>
    <p:sldId id="372" r:id="rId19"/>
    <p:sldId id="344" r:id="rId20"/>
    <p:sldId id="267" r:id="rId21"/>
    <p:sldId id="380" r:id="rId22"/>
    <p:sldId id="385" r:id="rId23"/>
    <p:sldId id="336" r:id="rId24"/>
    <p:sldId id="315" r:id="rId25"/>
    <p:sldId id="346" r:id="rId26"/>
    <p:sldId id="389" r:id="rId27"/>
    <p:sldId id="288" r:id="rId28"/>
    <p:sldId id="391" r:id="rId29"/>
    <p:sldId id="394" r:id="rId30"/>
    <p:sldId id="395" r:id="rId31"/>
    <p:sldId id="396" r:id="rId32"/>
    <p:sldId id="397" r:id="rId33"/>
    <p:sldId id="398" r:id="rId34"/>
    <p:sldId id="399" r:id="rId35"/>
    <p:sldId id="400" r:id="rId36"/>
    <p:sldId id="401" r:id="rId37"/>
    <p:sldId id="402" r:id="rId38"/>
    <p:sldId id="266"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3DA"/>
    <a:srgbClr val="D1E6B5"/>
    <a:srgbClr val="CCDED6"/>
    <a:srgbClr val="EE0000"/>
    <a:srgbClr val="198569"/>
    <a:srgbClr val="F09C06"/>
    <a:srgbClr val="F9A40B"/>
    <a:srgbClr val="3333CC"/>
    <a:srgbClr val="FDD901"/>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1449" autoAdjust="0"/>
  </p:normalViewPr>
  <p:slideViewPr>
    <p:cSldViewPr snapToGrid="0">
      <p:cViewPr varScale="1">
        <p:scale>
          <a:sx n="74" d="100"/>
          <a:sy n="74" d="100"/>
        </p:scale>
        <p:origin x="936" y="6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4F4F9-4A98-4734-BB16-7CAFCDA004E2}"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22741C-9989-4D55-8D28-2D36B5CA382C}">
      <dgm:prSet phldrT="[Text]" custT="1"/>
      <dgm:spPr/>
      <dgm:t>
        <a:bodyPr/>
        <a:lstStyle/>
        <a:p>
          <a:r>
            <a:rPr lang="en-US" sz="2600" dirty="0" smtClean="0"/>
            <a:t>DEQ Leadership Updates</a:t>
          </a:r>
          <a:endParaRPr lang="en-US" sz="2600" dirty="0"/>
        </a:p>
      </dgm:t>
    </dgm:pt>
    <dgm:pt modelId="{73AEED8B-6724-4860-B311-FD168E8A0876}" type="parTrans" cxnId="{513F6438-7F88-47B7-8839-910B05902122}">
      <dgm:prSet/>
      <dgm:spPr/>
      <dgm:t>
        <a:bodyPr/>
        <a:lstStyle/>
        <a:p>
          <a:endParaRPr lang="en-US"/>
        </a:p>
      </dgm:t>
    </dgm:pt>
    <dgm:pt modelId="{8E4E116F-8FCE-4292-A94F-5B17D4AA35A8}" type="sibTrans" cxnId="{513F6438-7F88-47B7-8839-910B05902122}">
      <dgm:prSet/>
      <dgm:spPr/>
      <dgm:t>
        <a:bodyPr/>
        <a:lstStyle/>
        <a:p>
          <a:endParaRPr lang="en-US"/>
        </a:p>
      </dgm:t>
    </dgm:pt>
    <dgm:pt modelId="{6F868E1E-9EF7-47B8-80C5-F97B5BB6B86F}">
      <dgm:prSet phldrT="[Text]" custT="1"/>
      <dgm:spPr/>
      <dgm:t>
        <a:bodyPr/>
        <a:lstStyle/>
        <a:p>
          <a:r>
            <a:rPr lang="en-US" sz="2600" dirty="0" smtClean="0"/>
            <a:t>2022 Virginia General Assembly Update</a:t>
          </a:r>
          <a:endParaRPr lang="en-US" sz="2600" dirty="0"/>
        </a:p>
      </dgm:t>
    </dgm:pt>
    <dgm:pt modelId="{85D4BE41-0403-4615-84A3-987AA7370347}" type="parTrans" cxnId="{C7BBA6F3-5633-47A0-9EED-57DF1006155A}">
      <dgm:prSet/>
      <dgm:spPr/>
      <dgm:t>
        <a:bodyPr/>
        <a:lstStyle/>
        <a:p>
          <a:endParaRPr lang="en-US"/>
        </a:p>
      </dgm:t>
    </dgm:pt>
    <dgm:pt modelId="{9F0C7EB4-C1D7-4636-9758-42BCBA56B756}" type="sibTrans" cxnId="{C7BBA6F3-5633-47A0-9EED-57DF1006155A}">
      <dgm:prSet/>
      <dgm:spPr/>
      <dgm:t>
        <a:bodyPr/>
        <a:lstStyle/>
        <a:p>
          <a:endParaRPr lang="en-US"/>
        </a:p>
      </dgm:t>
    </dgm:pt>
    <dgm:pt modelId="{837C98F3-ED99-420C-BEC9-861D0FC53F2D}">
      <dgm:prSet phldrT="[Text]" custT="1"/>
      <dgm:spPr/>
      <dgm:t>
        <a:bodyPr/>
        <a:lstStyle/>
        <a:p>
          <a:r>
            <a:rPr lang="en-US" sz="2600" dirty="0" smtClean="0"/>
            <a:t>Regulatory Amendments</a:t>
          </a:r>
          <a:endParaRPr lang="en-US" sz="2600" dirty="0"/>
        </a:p>
      </dgm:t>
    </dgm:pt>
    <dgm:pt modelId="{DB8DDD42-65CD-4129-A43B-C9F2F84705BF}" type="parTrans" cxnId="{FF757C22-7720-4EF8-AAC7-AE6B73AD760E}">
      <dgm:prSet/>
      <dgm:spPr/>
      <dgm:t>
        <a:bodyPr/>
        <a:lstStyle/>
        <a:p>
          <a:endParaRPr lang="en-US"/>
        </a:p>
      </dgm:t>
    </dgm:pt>
    <dgm:pt modelId="{72F46D2E-4FA7-4FC7-8250-11C24816128D}" type="sibTrans" cxnId="{FF757C22-7720-4EF8-AAC7-AE6B73AD760E}">
      <dgm:prSet/>
      <dgm:spPr/>
      <dgm:t>
        <a:bodyPr/>
        <a:lstStyle/>
        <a:p>
          <a:endParaRPr lang="en-US"/>
        </a:p>
      </dgm:t>
    </dgm:pt>
    <dgm:pt modelId="{0C5EF73D-3EA0-4BE2-93EC-F74949078392}">
      <dgm:prSet phldrT="[Text]" custT="1"/>
      <dgm:spPr/>
      <dgm:t>
        <a:bodyPr/>
        <a:lstStyle/>
        <a:p>
          <a:r>
            <a:rPr lang="en-US" sz="2600" dirty="0" smtClean="0"/>
            <a:t>Other DEQ Efforts</a:t>
          </a:r>
          <a:endParaRPr lang="en-US" sz="2600" dirty="0"/>
        </a:p>
      </dgm:t>
    </dgm:pt>
    <dgm:pt modelId="{FA4DCD76-7B16-4EFE-990B-9D5E7F8C75AA}" type="parTrans" cxnId="{DA0D45A4-F9D7-4A13-8C96-4FD0D298C4A8}">
      <dgm:prSet/>
      <dgm:spPr/>
      <dgm:t>
        <a:bodyPr/>
        <a:lstStyle/>
        <a:p>
          <a:endParaRPr lang="en-US"/>
        </a:p>
      </dgm:t>
    </dgm:pt>
    <dgm:pt modelId="{BC31B252-7575-4244-B948-81F5C463109C}" type="sibTrans" cxnId="{DA0D45A4-F9D7-4A13-8C96-4FD0D298C4A8}">
      <dgm:prSet/>
      <dgm:spPr/>
      <dgm:t>
        <a:bodyPr/>
        <a:lstStyle/>
        <a:p>
          <a:endParaRPr lang="en-US"/>
        </a:p>
      </dgm:t>
    </dgm:pt>
    <dgm:pt modelId="{F6F5D82D-7E07-436F-9C9F-C6D797BB28A7}">
      <dgm:prSet phldrT="[Text]" custT="1"/>
      <dgm:spPr/>
      <dgm:t>
        <a:bodyPr/>
        <a:lstStyle/>
        <a:p>
          <a:r>
            <a:rPr lang="en-US" sz="2600" dirty="0" smtClean="0"/>
            <a:t>Guidance Updates</a:t>
          </a:r>
          <a:endParaRPr lang="en-US" sz="2600" dirty="0"/>
        </a:p>
      </dgm:t>
    </dgm:pt>
    <dgm:pt modelId="{D6E96323-74CE-4ACC-A32E-8398E0D24BA0}" type="parTrans" cxnId="{7B8B6B48-74AD-4A5B-9F0A-5C6E29DA63A4}">
      <dgm:prSet/>
      <dgm:spPr/>
      <dgm:t>
        <a:bodyPr/>
        <a:lstStyle/>
        <a:p>
          <a:endParaRPr lang="en-US"/>
        </a:p>
      </dgm:t>
    </dgm:pt>
    <dgm:pt modelId="{80A9ED86-5126-41C3-BA49-E90BEF02E496}" type="sibTrans" cxnId="{7B8B6B48-74AD-4A5B-9F0A-5C6E29DA63A4}">
      <dgm:prSet/>
      <dgm:spPr/>
      <dgm:t>
        <a:bodyPr/>
        <a:lstStyle/>
        <a:p>
          <a:endParaRPr lang="en-US"/>
        </a:p>
      </dgm:t>
    </dgm:pt>
    <dgm:pt modelId="{8E003A9D-3BE7-48BB-A6AA-4731AEE62D6E}">
      <dgm:prSet phldrT="[Text]" custT="1"/>
      <dgm:spPr/>
      <dgm:t>
        <a:bodyPr/>
        <a:lstStyle/>
        <a:p>
          <a:r>
            <a:rPr lang="en-US" sz="2600" dirty="0" smtClean="0"/>
            <a:t>SWIA, Litter Grant and Recycling </a:t>
          </a:r>
          <a:endParaRPr lang="en-US" sz="2600" dirty="0"/>
        </a:p>
      </dgm:t>
    </dgm:pt>
    <dgm:pt modelId="{D02675A4-1B90-4461-A3D2-831BC09BC746}" type="parTrans" cxnId="{8029D669-0BFF-4768-9DCA-C779DB71974B}">
      <dgm:prSet/>
      <dgm:spPr/>
      <dgm:t>
        <a:bodyPr/>
        <a:lstStyle/>
        <a:p>
          <a:endParaRPr lang="en-US"/>
        </a:p>
      </dgm:t>
    </dgm:pt>
    <dgm:pt modelId="{9662F362-2FE3-4093-A393-0C4950AA2623}" type="sibTrans" cxnId="{8029D669-0BFF-4768-9DCA-C779DB71974B}">
      <dgm:prSet/>
      <dgm:spPr/>
      <dgm:t>
        <a:bodyPr/>
        <a:lstStyle/>
        <a:p>
          <a:endParaRPr lang="en-US"/>
        </a:p>
      </dgm:t>
    </dgm:pt>
    <dgm:pt modelId="{0CB8D3FE-1E02-4F76-AD66-BABD6CB756C3}" type="pres">
      <dgm:prSet presAssocID="{EE24F4F9-4A98-4734-BB16-7CAFCDA004E2}" presName="Name0" presStyleCnt="0">
        <dgm:presLayoutVars>
          <dgm:chMax val="7"/>
          <dgm:chPref val="7"/>
          <dgm:dir/>
        </dgm:presLayoutVars>
      </dgm:prSet>
      <dgm:spPr/>
      <dgm:t>
        <a:bodyPr/>
        <a:lstStyle/>
        <a:p>
          <a:endParaRPr lang="en-US"/>
        </a:p>
      </dgm:t>
    </dgm:pt>
    <dgm:pt modelId="{3B09C24F-45DE-4E99-B532-25CF1285F283}" type="pres">
      <dgm:prSet presAssocID="{EE24F4F9-4A98-4734-BB16-7CAFCDA004E2}" presName="Name1" presStyleCnt="0"/>
      <dgm:spPr/>
      <dgm:t>
        <a:bodyPr/>
        <a:lstStyle/>
        <a:p>
          <a:endParaRPr lang="en-US"/>
        </a:p>
      </dgm:t>
    </dgm:pt>
    <dgm:pt modelId="{4EF02589-C681-4DC5-A251-FF9EBEE5A350}" type="pres">
      <dgm:prSet presAssocID="{EE24F4F9-4A98-4734-BB16-7CAFCDA004E2}" presName="cycle" presStyleCnt="0"/>
      <dgm:spPr/>
      <dgm:t>
        <a:bodyPr/>
        <a:lstStyle/>
        <a:p>
          <a:endParaRPr lang="en-US"/>
        </a:p>
      </dgm:t>
    </dgm:pt>
    <dgm:pt modelId="{B21CF047-78FC-4C7B-AE5F-817F54DB5D77}" type="pres">
      <dgm:prSet presAssocID="{EE24F4F9-4A98-4734-BB16-7CAFCDA004E2}" presName="srcNode" presStyleLbl="node1" presStyleIdx="0" presStyleCnt="6"/>
      <dgm:spPr/>
      <dgm:t>
        <a:bodyPr/>
        <a:lstStyle/>
        <a:p>
          <a:endParaRPr lang="en-US"/>
        </a:p>
      </dgm:t>
    </dgm:pt>
    <dgm:pt modelId="{DB1AA25C-2327-457F-9D5C-D72546D542C6}" type="pres">
      <dgm:prSet presAssocID="{EE24F4F9-4A98-4734-BB16-7CAFCDA004E2}" presName="conn" presStyleLbl="parChTrans1D2" presStyleIdx="0" presStyleCnt="1"/>
      <dgm:spPr/>
      <dgm:t>
        <a:bodyPr/>
        <a:lstStyle/>
        <a:p>
          <a:endParaRPr lang="en-US"/>
        </a:p>
      </dgm:t>
    </dgm:pt>
    <dgm:pt modelId="{8BFBB23C-EE84-45A3-B16A-ED959B1EB81A}" type="pres">
      <dgm:prSet presAssocID="{EE24F4F9-4A98-4734-BB16-7CAFCDA004E2}" presName="extraNode" presStyleLbl="node1" presStyleIdx="0" presStyleCnt="6"/>
      <dgm:spPr/>
      <dgm:t>
        <a:bodyPr/>
        <a:lstStyle/>
        <a:p>
          <a:endParaRPr lang="en-US"/>
        </a:p>
      </dgm:t>
    </dgm:pt>
    <dgm:pt modelId="{C0FD667A-799D-4626-A238-286475644F3D}" type="pres">
      <dgm:prSet presAssocID="{EE24F4F9-4A98-4734-BB16-7CAFCDA004E2}" presName="dstNode" presStyleLbl="node1" presStyleIdx="0" presStyleCnt="6"/>
      <dgm:spPr/>
      <dgm:t>
        <a:bodyPr/>
        <a:lstStyle/>
        <a:p>
          <a:endParaRPr lang="en-US"/>
        </a:p>
      </dgm:t>
    </dgm:pt>
    <dgm:pt modelId="{A3D5E96E-4006-48EF-9666-AEFD5E33E614}" type="pres">
      <dgm:prSet presAssocID="{1122741C-9989-4D55-8D28-2D36B5CA382C}" presName="text_1" presStyleLbl="node1" presStyleIdx="0" presStyleCnt="6">
        <dgm:presLayoutVars>
          <dgm:bulletEnabled val="1"/>
        </dgm:presLayoutVars>
      </dgm:prSet>
      <dgm:spPr/>
      <dgm:t>
        <a:bodyPr/>
        <a:lstStyle/>
        <a:p>
          <a:endParaRPr lang="en-US"/>
        </a:p>
      </dgm:t>
    </dgm:pt>
    <dgm:pt modelId="{3820881E-0A39-45EC-97B9-995B31557562}" type="pres">
      <dgm:prSet presAssocID="{1122741C-9989-4D55-8D28-2D36B5CA382C}" presName="accent_1" presStyleCnt="0"/>
      <dgm:spPr/>
      <dgm:t>
        <a:bodyPr/>
        <a:lstStyle/>
        <a:p>
          <a:endParaRPr lang="en-US"/>
        </a:p>
      </dgm:t>
    </dgm:pt>
    <dgm:pt modelId="{09B5E209-437A-4096-8B04-92280D94C5F1}" type="pres">
      <dgm:prSet presAssocID="{1122741C-9989-4D55-8D28-2D36B5CA382C}" presName="accentRepeatNode" presStyleLbl="solidFgAcc1" presStyleIdx="0" presStyleCnt="6"/>
      <dgm:spPr/>
      <dgm:t>
        <a:bodyPr/>
        <a:lstStyle/>
        <a:p>
          <a:endParaRPr lang="en-US"/>
        </a:p>
      </dgm:t>
    </dgm:pt>
    <dgm:pt modelId="{7844A605-7F8E-499F-BD79-2E3575E0541D}" type="pres">
      <dgm:prSet presAssocID="{6F868E1E-9EF7-47B8-80C5-F97B5BB6B86F}" presName="text_2" presStyleLbl="node1" presStyleIdx="1" presStyleCnt="6">
        <dgm:presLayoutVars>
          <dgm:bulletEnabled val="1"/>
        </dgm:presLayoutVars>
      </dgm:prSet>
      <dgm:spPr/>
      <dgm:t>
        <a:bodyPr/>
        <a:lstStyle/>
        <a:p>
          <a:endParaRPr lang="en-US"/>
        </a:p>
      </dgm:t>
    </dgm:pt>
    <dgm:pt modelId="{F68BFA8B-2F80-4389-93D5-F466AA0D3544}" type="pres">
      <dgm:prSet presAssocID="{6F868E1E-9EF7-47B8-80C5-F97B5BB6B86F}" presName="accent_2" presStyleCnt="0"/>
      <dgm:spPr/>
      <dgm:t>
        <a:bodyPr/>
        <a:lstStyle/>
        <a:p>
          <a:endParaRPr lang="en-US"/>
        </a:p>
      </dgm:t>
    </dgm:pt>
    <dgm:pt modelId="{FE705B75-DE95-4398-88D5-96C6DBAD853A}" type="pres">
      <dgm:prSet presAssocID="{6F868E1E-9EF7-47B8-80C5-F97B5BB6B86F}" presName="accentRepeatNode" presStyleLbl="solidFgAcc1" presStyleIdx="1" presStyleCnt="6"/>
      <dgm:spPr/>
      <dgm:t>
        <a:bodyPr/>
        <a:lstStyle/>
        <a:p>
          <a:endParaRPr lang="en-US"/>
        </a:p>
      </dgm:t>
    </dgm:pt>
    <dgm:pt modelId="{74F35317-44EB-4515-86A7-483659EF78A8}" type="pres">
      <dgm:prSet presAssocID="{837C98F3-ED99-420C-BEC9-861D0FC53F2D}" presName="text_3" presStyleLbl="node1" presStyleIdx="2" presStyleCnt="6">
        <dgm:presLayoutVars>
          <dgm:bulletEnabled val="1"/>
        </dgm:presLayoutVars>
      </dgm:prSet>
      <dgm:spPr/>
      <dgm:t>
        <a:bodyPr/>
        <a:lstStyle/>
        <a:p>
          <a:endParaRPr lang="en-US"/>
        </a:p>
      </dgm:t>
    </dgm:pt>
    <dgm:pt modelId="{4587B873-4F69-4020-83F3-4B7B9DE25A0F}" type="pres">
      <dgm:prSet presAssocID="{837C98F3-ED99-420C-BEC9-861D0FC53F2D}" presName="accent_3" presStyleCnt="0"/>
      <dgm:spPr/>
      <dgm:t>
        <a:bodyPr/>
        <a:lstStyle/>
        <a:p>
          <a:endParaRPr lang="en-US"/>
        </a:p>
      </dgm:t>
    </dgm:pt>
    <dgm:pt modelId="{749EF75C-6100-45AB-BB10-3B1CBA9D0341}" type="pres">
      <dgm:prSet presAssocID="{837C98F3-ED99-420C-BEC9-861D0FC53F2D}" presName="accentRepeatNode" presStyleLbl="solidFgAcc1" presStyleIdx="2" presStyleCnt="6"/>
      <dgm:spPr/>
      <dgm:t>
        <a:bodyPr/>
        <a:lstStyle/>
        <a:p>
          <a:endParaRPr lang="en-US"/>
        </a:p>
      </dgm:t>
    </dgm:pt>
    <dgm:pt modelId="{FDC180DA-49E3-4D66-B240-0F322BF8D3BB}" type="pres">
      <dgm:prSet presAssocID="{F6F5D82D-7E07-436F-9C9F-C6D797BB28A7}" presName="text_4" presStyleLbl="node1" presStyleIdx="3" presStyleCnt="6">
        <dgm:presLayoutVars>
          <dgm:bulletEnabled val="1"/>
        </dgm:presLayoutVars>
      </dgm:prSet>
      <dgm:spPr/>
      <dgm:t>
        <a:bodyPr/>
        <a:lstStyle/>
        <a:p>
          <a:endParaRPr lang="en-US"/>
        </a:p>
      </dgm:t>
    </dgm:pt>
    <dgm:pt modelId="{4C1C3713-8E93-4754-9F0A-5FAC539A27CC}" type="pres">
      <dgm:prSet presAssocID="{F6F5D82D-7E07-436F-9C9F-C6D797BB28A7}" presName="accent_4" presStyleCnt="0"/>
      <dgm:spPr/>
    </dgm:pt>
    <dgm:pt modelId="{B711652E-DC29-4DCA-B006-D2E4C7CFC5A2}" type="pres">
      <dgm:prSet presAssocID="{F6F5D82D-7E07-436F-9C9F-C6D797BB28A7}" presName="accentRepeatNode" presStyleLbl="solidFgAcc1" presStyleIdx="3" presStyleCnt="6"/>
      <dgm:spPr/>
    </dgm:pt>
    <dgm:pt modelId="{64F44100-BC0D-4937-AA28-2CC1AE128E52}" type="pres">
      <dgm:prSet presAssocID="{0C5EF73D-3EA0-4BE2-93EC-F74949078392}" presName="text_5" presStyleLbl="node1" presStyleIdx="4" presStyleCnt="6">
        <dgm:presLayoutVars>
          <dgm:bulletEnabled val="1"/>
        </dgm:presLayoutVars>
      </dgm:prSet>
      <dgm:spPr/>
      <dgm:t>
        <a:bodyPr/>
        <a:lstStyle/>
        <a:p>
          <a:endParaRPr lang="en-US"/>
        </a:p>
      </dgm:t>
    </dgm:pt>
    <dgm:pt modelId="{5DC0E019-9E92-4014-83E0-8ED553182340}" type="pres">
      <dgm:prSet presAssocID="{0C5EF73D-3EA0-4BE2-93EC-F74949078392}" presName="accent_5" presStyleCnt="0"/>
      <dgm:spPr/>
      <dgm:t>
        <a:bodyPr/>
        <a:lstStyle/>
        <a:p>
          <a:endParaRPr lang="en-US"/>
        </a:p>
      </dgm:t>
    </dgm:pt>
    <dgm:pt modelId="{0426C48E-4396-43D8-9E8D-75DCC0D011B1}" type="pres">
      <dgm:prSet presAssocID="{0C5EF73D-3EA0-4BE2-93EC-F74949078392}" presName="accentRepeatNode" presStyleLbl="solidFgAcc1" presStyleIdx="4" presStyleCnt="6"/>
      <dgm:spPr/>
      <dgm:t>
        <a:bodyPr/>
        <a:lstStyle/>
        <a:p>
          <a:endParaRPr lang="en-US"/>
        </a:p>
      </dgm:t>
    </dgm:pt>
    <dgm:pt modelId="{52EC2340-1E0C-4484-AE09-8495C7C25892}" type="pres">
      <dgm:prSet presAssocID="{8E003A9D-3BE7-48BB-A6AA-4731AEE62D6E}" presName="text_6" presStyleLbl="node1" presStyleIdx="5" presStyleCnt="6">
        <dgm:presLayoutVars>
          <dgm:bulletEnabled val="1"/>
        </dgm:presLayoutVars>
      </dgm:prSet>
      <dgm:spPr/>
      <dgm:t>
        <a:bodyPr/>
        <a:lstStyle/>
        <a:p>
          <a:endParaRPr lang="en-US"/>
        </a:p>
      </dgm:t>
    </dgm:pt>
    <dgm:pt modelId="{5B1C71C6-67B3-4A72-8282-2CB137DF344A}" type="pres">
      <dgm:prSet presAssocID="{8E003A9D-3BE7-48BB-A6AA-4731AEE62D6E}" presName="accent_6" presStyleCnt="0"/>
      <dgm:spPr/>
    </dgm:pt>
    <dgm:pt modelId="{4A0DE3FD-1747-4C99-BB0B-951FE53367F3}" type="pres">
      <dgm:prSet presAssocID="{8E003A9D-3BE7-48BB-A6AA-4731AEE62D6E}" presName="accentRepeatNode" presStyleLbl="solidFgAcc1" presStyleIdx="5" presStyleCnt="6"/>
      <dgm:spPr/>
    </dgm:pt>
  </dgm:ptLst>
  <dgm:cxnLst>
    <dgm:cxn modelId="{FE29FE0F-875A-4383-AD95-8A06E30992A3}" type="presOf" srcId="{EE24F4F9-4A98-4734-BB16-7CAFCDA004E2}" destId="{0CB8D3FE-1E02-4F76-AD66-BABD6CB756C3}" srcOrd="0" destOrd="0" presId="urn:microsoft.com/office/officeart/2008/layout/VerticalCurvedList"/>
    <dgm:cxn modelId="{215B18FE-FB5B-4D72-96D2-F2A216542C60}" type="presOf" srcId="{8E003A9D-3BE7-48BB-A6AA-4731AEE62D6E}" destId="{52EC2340-1E0C-4484-AE09-8495C7C25892}" srcOrd="0" destOrd="0" presId="urn:microsoft.com/office/officeart/2008/layout/VerticalCurvedList"/>
    <dgm:cxn modelId="{DA0D45A4-F9D7-4A13-8C96-4FD0D298C4A8}" srcId="{EE24F4F9-4A98-4734-BB16-7CAFCDA004E2}" destId="{0C5EF73D-3EA0-4BE2-93EC-F74949078392}" srcOrd="4" destOrd="0" parTransId="{FA4DCD76-7B16-4EFE-990B-9D5E7F8C75AA}" sibTransId="{BC31B252-7575-4244-B948-81F5C463109C}"/>
    <dgm:cxn modelId="{C7BBA6F3-5633-47A0-9EED-57DF1006155A}" srcId="{EE24F4F9-4A98-4734-BB16-7CAFCDA004E2}" destId="{6F868E1E-9EF7-47B8-80C5-F97B5BB6B86F}" srcOrd="1" destOrd="0" parTransId="{85D4BE41-0403-4615-84A3-987AA7370347}" sibTransId="{9F0C7EB4-C1D7-4636-9758-42BCBA56B756}"/>
    <dgm:cxn modelId="{513F6438-7F88-47B7-8839-910B05902122}" srcId="{EE24F4F9-4A98-4734-BB16-7CAFCDA004E2}" destId="{1122741C-9989-4D55-8D28-2D36B5CA382C}" srcOrd="0" destOrd="0" parTransId="{73AEED8B-6724-4860-B311-FD168E8A0876}" sibTransId="{8E4E116F-8FCE-4292-A94F-5B17D4AA35A8}"/>
    <dgm:cxn modelId="{FF757C22-7720-4EF8-AAC7-AE6B73AD760E}" srcId="{EE24F4F9-4A98-4734-BB16-7CAFCDA004E2}" destId="{837C98F3-ED99-420C-BEC9-861D0FC53F2D}" srcOrd="2" destOrd="0" parTransId="{DB8DDD42-65CD-4129-A43B-C9F2F84705BF}" sibTransId="{72F46D2E-4FA7-4FC7-8250-11C24816128D}"/>
    <dgm:cxn modelId="{8029D669-0BFF-4768-9DCA-C779DB71974B}" srcId="{EE24F4F9-4A98-4734-BB16-7CAFCDA004E2}" destId="{8E003A9D-3BE7-48BB-A6AA-4731AEE62D6E}" srcOrd="5" destOrd="0" parTransId="{D02675A4-1B90-4461-A3D2-831BC09BC746}" sibTransId="{9662F362-2FE3-4093-A393-0C4950AA2623}"/>
    <dgm:cxn modelId="{D03C3A64-D0AA-4CB7-A4DF-C55CA00DCF69}" type="presOf" srcId="{1122741C-9989-4D55-8D28-2D36B5CA382C}" destId="{A3D5E96E-4006-48EF-9666-AEFD5E33E614}" srcOrd="0" destOrd="0" presId="urn:microsoft.com/office/officeart/2008/layout/VerticalCurvedList"/>
    <dgm:cxn modelId="{C8B18CA9-5208-48D5-833E-3BAF0AF8A257}" type="presOf" srcId="{837C98F3-ED99-420C-BEC9-861D0FC53F2D}" destId="{74F35317-44EB-4515-86A7-483659EF78A8}" srcOrd="0" destOrd="0" presId="urn:microsoft.com/office/officeart/2008/layout/VerticalCurvedList"/>
    <dgm:cxn modelId="{5CDA6C43-7A49-4936-848D-060AFD3B88C7}" type="presOf" srcId="{F6F5D82D-7E07-436F-9C9F-C6D797BB28A7}" destId="{FDC180DA-49E3-4D66-B240-0F322BF8D3BB}" srcOrd="0" destOrd="0" presId="urn:microsoft.com/office/officeart/2008/layout/VerticalCurvedList"/>
    <dgm:cxn modelId="{05C6A3FA-16B9-40EF-A7BF-AF04CD6ECD92}" type="presOf" srcId="{8E4E116F-8FCE-4292-A94F-5B17D4AA35A8}" destId="{DB1AA25C-2327-457F-9D5C-D72546D542C6}" srcOrd="0" destOrd="0" presId="urn:microsoft.com/office/officeart/2008/layout/VerticalCurvedList"/>
    <dgm:cxn modelId="{7B8B6B48-74AD-4A5B-9F0A-5C6E29DA63A4}" srcId="{EE24F4F9-4A98-4734-BB16-7CAFCDA004E2}" destId="{F6F5D82D-7E07-436F-9C9F-C6D797BB28A7}" srcOrd="3" destOrd="0" parTransId="{D6E96323-74CE-4ACC-A32E-8398E0D24BA0}" sibTransId="{80A9ED86-5126-41C3-BA49-E90BEF02E496}"/>
    <dgm:cxn modelId="{890BE9AE-5A86-4B8B-8533-2F2BF0C672C2}" type="presOf" srcId="{0C5EF73D-3EA0-4BE2-93EC-F74949078392}" destId="{64F44100-BC0D-4937-AA28-2CC1AE128E52}" srcOrd="0" destOrd="0" presId="urn:microsoft.com/office/officeart/2008/layout/VerticalCurvedList"/>
    <dgm:cxn modelId="{87D293E2-C2C5-4507-8E85-4686DA30B374}" type="presOf" srcId="{6F868E1E-9EF7-47B8-80C5-F97B5BB6B86F}" destId="{7844A605-7F8E-499F-BD79-2E3575E0541D}" srcOrd="0" destOrd="0" presId="urn:microsoft.com/office/officeart/2008/layout/VerticalCurvedList"/>
    <dgm:cxn modelId="{E42FCD5C-A969-4ADE-A054-73866B2C87F2}" type="presParOf" srcId="{0CB8D3FE-1E02-4F76-AD66-BABD6CB756C3}" destId="{3B09C24F-45DE-4E99-B532-25CF1285F283}" srcOrd="0" destOrd="0" presId="urn:microsoft.com/office/officeart/2008/layout/VerticalCurvedList"/>
    <dgm:cxn modelId="{1080EE83-171F-4FD0-893A-18B91643A97D}" type="presParOf" srcId="{3B09C24F-45DE-4E99-B532-25CF1285F283}" destId="{4EF02589-C681-4DC5-A251-FF9EBEE5A350}" srcOrd="0" destOrd="0" presId="urn:microsoft.com/office/officeart/2008/layout/VerticalCurvedList"/>
    <dgm:cxn modelId="{3BC92E54-7988-4C69-BE35-C56758A88B9A}" type="presParOf" srcId="{4EF02589-C681-4DC5-A251-FF9EBEE5A350}" destId="{B21CF047-78FC-4C7B-AE5F-817F54DB5D77}" srcOrd="0" destOrd="0" presId="urn:microsoft.com/office/officeart/2008/layout/VerticalCurvedList"/>
    <dgm:cxn modelId="{FC446A93-DFA4-486A-97EF-33E14E841516}" type="presParOf" srcId="{4EF02589-C681-4DC5-A251-FF9EBEE5A350}" destId="{DB1AA25C-2327-457F-9D5C-D72546D542C6}" srcOrd="1" destOrd="0" presId="urn:microsoft.com/office/officeart/2008/layout/VerticalCurvedList"/>
    <dgm:cxn modelId="{664C466F-6B1B-4FC9-A7AA-E86C50D62716}" type="presParOf" srcId="{4EF02589-C681-4DC5-A251-FF9EBEE5A350}" destId="{8BFBB23C-EE84-45A3-B16A-ED959B1EB81A}" srcOrd="2" destOrd="0" presId="urn:microsoft.com/office/officeart/2008/layout/VerticalCurvedList"/>
    <dgm:cxn modelId="{39DC188C-01D7-48F4-8E64-B8FC5BEDCF90}" type="presParOf" srcId="{4EF02589-C681-4DC5-A251-FF9EBEE5A350}" destId="{C0FD667A-799D-4626-A238-286475644F3D}" srcOrd="3" destOrd="0" presId="urn:microsoft.com/office/officeart/2008/layout/VerticalCurvedList"/>
    <dgm:cxn modelId="{84522F8A-77D6-407E-B793-DD155B9299D7}" type="presParOf" srcId="{3B09C24F-45DE-4E99-B532-25CF1285F283}" destId="{A3D5E96E-4006-48EF-9666-AEFD5E33E614}" srcOrd="1" destOrd="0" presId="urn:microsoft.com/office/officeart/2008/layout/VerticalCurvedList"/>
    <dgm:cxn modelId="{EF398E96-6378-40D2-8911-E4D601793A15}" type="presParOf" srcId="{3B09C24F-45DE-4E99-B532-25CF1285F283}" destId="{3820881E-0A39-45EC-97B9-995B31557562}" srcOrd="2" destOrd="0" presId="urn:microsoft.com/office/officeart/2008/layout/VerticalCurvedList"/>
    <dgm:cxn modelId="{BC5A5A99-F83E-417D-8B16-DC82E78C737A}" type="presParOf" srcId="{3820881E-0A39-45EC-97B9-995B31557562}" destId="{09B5E209-437A-4096-8B04-92280D94C5F1}" srcOrd="0" destOrd="0" presId="urn:microsoft.com/office/officeart/2008/layout/VerticalCurvedList"/>
    <dgm:cxn modelId="{8F915C39-8908-45D8-B60B-B5A16C060546}" type="presParOf" srcId="{3B09C24F-45DE-4E99-B532-25CF1285F283}" destId="{7844A605-7F8E-499F-BD79-2E3575E0541D}" srcOrd="3" destOrd="0" presId="urn:microsoft.com/office/officeart/2008/layout/VerticalCurvedList"/>
    <dgm:cxn modelId="{C832582F-F4BD-4E58-9D77-4E8EB3872F3F}" type="presParOf" srcId="{3B09C24F-45DE-4E99-B532-25CF1285F283}" destId="{F68BFA8B-2F80-4389-93D5-F466AA0D3544}" srcOrd="4" destOrd="0" presId="urn:microsoft.com/office/officeart/2008/layout/VerticalCurvedList"/>
    <dgm:cxn modelId="{C99A6A6B-F015-45E1-BB45-4B5F4E0DE028}" type="presParOf" srcId="{F68BFA8B-2F80-4389-93D5-F466AA0D3544}" destId="{FE705B75-DE95-4398-88D5-96C6DBAD853A}" srcOrd="0" destOrd="0" presId="urn:microsoft.com/office/officeart/2008/layout/VerticalCurvedList"/>
    <dgm:cxn modelId="{8CB1B471-A3CE-4610-B00F-A39268EFCE12}" type="presParOf" srcId="{3B09C24F-45DE-4E99-B532-25CF1285F283}" destId="{74F35317-44EB-4515-86A7-483659EF78A8}" srcOrd="5" destOrd="0" presId="urn:microsoft.com/office/officeart/2008/layout/VerticalCurvedList"/>
    <dgm:cxn modelId="{D194697C-9B9C-4F70-A7D5-46898D204CAC}" type="presParOf" srcId="{3B09C24F-45DE-4E99-B532-25CF1285F283}" destId="{4587B873-4F69-4020-83F3-4B7B9DE25A0F}" srcOrd="6" destOrd="0" presId="urn:microsoft.com/office/officeart/2008/layout/VerticalCurvedList"/>
    <dgm:cxn modelId="{AA59E5CC-F1EF-4057-AA13-A94A19CD312A}" type="presParOf" srcId="{4587B873-4F69-4020-83F3-4B7B9DE25A0F}" destId="{749EF75C-6100-45AB-BB10-3B1CBA9D0341}" srcOrd="0" destOrd="0" presId="urn:microsoft.com/office/officeart/2008/layout/VerticalCurvedList"/>
    <dgm:cxn modelId="{D915D377-D7E0-419F-B325-C61525CC49D6}" type="presParOf" srcId="{3B09C24F-45DE-4E99-B532-25CF1285F283}" destId="{FDC180DA-49E3-4D66-B240-0F322BF8D3BB}" srcOrd="7" destOrd="0" presId="urn:microsoft.com/office/officeart/2008/layout/VerticalCurvedList"/>
    <dgm:cxn modelId="{2AF5F826-0D9D-4145-ADE6-7C7D2FCB258A}" type="presParOf" srcId="{3B09C24F-45DE-4E99-B532-25CF1285F283}" destId="{4C1C3713-8E93-4754-9F0A-5FAC539A27CC}" srcOrd="8" destOrd="0" presId="urn:microsoft.com/office/officeart/2008/layout/VerticalCurvedList"/>
    <dgm:cxn modelId="{A3C59FB1-251D-423F-ACFD-52E086707182}" type="presParOf" srcId="{4C1C3713-8E93-4754-9F0A-5FAC539A27CC}" destId="{B711652E-DC29-4DCA-B006-D2E4C7CFC5A2}" srcOrd="0" destOrd="0" presId="urn:microsoft.com/office/officeart/2008/layout/VerticalCurvedList"/>
    <dgm:cxn modelId="{29077FB4-396A-49C8-B70A-76B18815B3DF}" type="presParOf" srcId="{3B09C24F-45DE-4E99-B532-25CF1285F283}" destId="{64F44100-BC0D-4937-AA28-2CC1AE128E52}" srcOrd="9" destOrd="0" presId="urn:microsoft.com/office/officeart/2008/layout/VerticalCurvedList"/>
    <dgm:cxn modelId="{6B857309-C67A-4AFE-A3AC-70A5910A9835}" type="presParOf" srcId="{3B09C24F-45DE-4E99-B532-25CF1285F283}" destId="{5DC0E019-9E92-4014-83E0-8ED553182340}" srcOrd="10" destOrd="0" presId="urn:microsoft.com/office/officeart/2008/layout/VerticalCurvedList"/>
    <dgm:cxn modelId="{035CA63B-413F-4347-8728-D9FF095543E4}" type="presParOf" srcId="{5DC0E019-9E92-4014-83E0-8ED553182340}" destId="{0426C48E-4396-43D8-9E8D-75DCC0D011B1}" srcOrd="0" destOrd="0" presId="urn:microsoft.com/office/officeart/2008/layout/VerticalCurvedList"/>
    <dgm:cxn modelId="{F7150CDC-D6E9-42BB-AA68-CBDCE16161AA}" type="presParOf" srcId="{3B09C24F-45DE-4E99-B532-25CF1285F283}" destId="{52EC2340-1E0C-4484-AE09-8495C7C25892}" srcOrd="11" destOrd="0" presId="urn:microsoft.com/office/officeart/2008/layout/VerticalCurvedList"/>
    <dgm:cxn modelId="{F60E5765-DE83-4BF0-A0C1-FCEB9C0B3ED4}" type="presParOf" srcId="{3B09C24F-45DE-4E99-B532-25CF1285F283}" destId="{5B1C71C6-67B3-4A72-8282-2CB137DF344A}" srcOrd="12" destOrd="0" presId="urn:microsoft.com/office/officeart/2008/layout/VerticalCurvedList"/>
    <dgm:cxn modelId="{D9F9EA02-590D-47A7-A8FF-694AF0D626E9}" type="presParOf" srcId="{5B1C71C6-67B3-4A72-8282-2CB137DF344A}" destId="{4A0DE3FD-1747-4C99-BB0B-951FE53367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7441B-69CF-40EA-888B-69CF9BFECE6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B045F895-8812-4351-BADD-27AAE0CDD328}">
      <dgm:prSet phldrT="[Text]" custT="1"/>
      <dgm:spPr/>
      <dgm:t>
        <a:bodyPr/>
        <a:lstStyle/>
        <a:p>
          <a:r>
            <a:rPr lang="en-US" sz="2600" dirty="0" smtClean="0"/>
            <a:t>Voluntary Remediation Regulations (fee amendment)</a:t>
          </a:r>
          <a:endParaRPr lang="en-US" sz="2600" dirty="0"/>
        </a:p>
      </dgm:t>
    </dgm:pt>
    <dgm:pt modelId="{70B85207-6C4A-4D07-8739-504321C4CE25}" type="parTrans" cxnId="{997BBFBE-6144-40DA-9391-F8FA3A230C00}">
      <dgm:prSet/>
      <dgm:spPr/>
      <dgm:t>
        <a:bodyPr/>
        <a:lstStyle/>
        <a:p>
          <a:endParaRPr lang="en-US" sz="2600"/>
        </a:p>
      </dgm:t>
    </dgm:pt>
    <dgm:pt modelId="{33515197-5E8D-453A-9A7D-8FA95FA13708}" type="sibTrans" cxnId="{997BBFBE-6144-40DA-9391-F8FA3A230C00}">
      <dgm:prSet/>
      <dgm:spPr/>
      <dgm:t>
        <a:bodyPr/>
        <a:lstStyle/>
        <a:p>
          <a:endParaRPr lang="en-US" sz="2600"/>
        </a:p>
      </dgm:t>
    </dgm:pt>
    <dgm:pt modelId="{1B21B21D-09B2-4E1F-A84A-36DE57E0C66A}">
      <dgm:prSet custT="1"/>
      <dgm:spPr/>
      <dgm:t>
        <a:bodyPr/>
        <a:lstStyle/>
        <a:p>
          <a:r>
            <a:rPr lang="en-US" sz="2600" dirty="0" smtClean="0"/>
            <a:t>Hazardous Waste Regulations (annual update)</a:t>
          </a:r>
          <a:endParaRPr lang="en-US" sz="2600" dirty="0"/>
        </a:p>
      </dgm:t>
    </dgm:pt>
    <dgm:pt modelId="{1902EF8D-0436-4727-B898-6626EC96DAFF}" type="parTrans" cxnId="{7D73660A-357D-43CF-A7F6-E47599B4988C}">
      <dgm:prSet/>
      <dgm:spPr/>
      <dgm:t>
        <a:bodyPr/>
        <a:lstStyle/>
        <a:p>
          <a:endParaRPr lang="en-US" sz="2600"/>
        </a:p>
      </dgm:t>
    </dgm:pt>
    <dgm:pt modelId="{81985A17-839D-4ADF-897F-9CF31C0F4EA9}" type="sibTrans" cxnId="{7D73660A-357D-43CF-A7F6-E47599B4988C}">
      <dgm:prSet/>
      <dgm:spPr/>
      <dgm:t>
        <a:bodyPr/>
        <a:lstStyle/>
        <a:p>
          <a:endParaRPr lang="en-US" sz="2600"/>
        </a:p>
      </dgm:t>
    </dgm:pt>
    <dgm:pt modelId="{7222F3C7-F267-48F9-9DF5-2182227B0F65}">
      <dgm:prSet custT="1"/>
      <dgm:spPr/>
      <dgm:t>
        <a:bodyPr/>
        <a:lstStyle/>
        <a:p>
          <a:r>
            <a:rPr lang="en-US" sz="2600" dirty="0" smtClean="0"/>
            <a:t>CCR Rule (watching federal amendments)</a:t>
          </a:r>
          <a:endParaRPr lang="en-US" sz="2600" dirty="0"/>
        </a:p>
      </dgm:t>
    </dgm:pt>
    <dgm:pt modelId="{9DE72351-2E5D-42A9-9F24-8B356D9CCF19}" type="parTrans" cxnId="{AE984F62-C0E0-430D-950B-0CEF308C71AC}">
      <dgm:prSet/>
      <dgm:spPr/>
      <dgm:t>
        <a:bodyPr/>
        <a:lstStyle/>
        <a:p>
          <a:endParaRPr lang="en-US" sz="2600"/>
        </a:p>
      </dgm:t>
    </dgm:pt>
    <dgm:pt modelId="{3045E9E1-9B85-493A-8B25-3AC08A27A7AC}" type="sibTrans" cxnId="{AE984F62-C0E0-430D-950B-0CEF308C71AC}">
      <dgm:prSet/>
      <dgm:spPr/>
      <dgm:t>
        <a:bodyPr/>
        <a:lstStyle/>
        <a:p>
          <a:endParaRPr lang="en-US" sz="2600"/>
        </a:p>
      </dgm:t>
    </dgm:pt>
    <dgm:pt modelId="{259771F2-2492-4568-94A8-24FFF78C86ED}">
      <dgm:prSet custT="1"/>
      <dgm:spPr/>
      <dgm:t>
        <a:bodyPr/>
        <a:lstStyle/>
        <a:p>
          <a:r>
            <a:rPr lang="en-US" sz="2600" dirty="0" smtClean="0"/>
            <a:t>Upcoming Periodic Reviews  (FA, Fees, Barge, HMT)</a:t>
          </a:r>
          <a:endParaRPr lang="en-US" sz="2600" dirty="0"/>
        </a:p>
      </dgm:t>
    </dgm:pt>
    <dgm:pt modelId="{18D9AFD7-FA5F-4D1D-A81E-18CE96C1782F}" type="parTrans" cxnId="{DE3914F3-E11B-453E-BDD4-E4317F865514}">
      <dgm:prSet/>
      <dgm:spPr/>
      <dgm:t>
        <a:bodyPr/>
        <a:lstStyle/>
        <a:p>
          <a:endParaRPr lang="en-US" sz="2600"/>
        </a:p>
      </dgm:t>
    </dgm:pt>
    <dgm:pt modelId="{B1A9122E-87DB-4375-8869-81B3E1D8513F}" type="sibTrans" cxnId="{DE3914F3-E11B-453E-BDD4-E4317F865514}">
      <dgm:prSet/>
      <dgm:spPr/>
      <dgm:t>
        <a:bodyPr/>
        <a:lstStyle/>
        <a:p>
          <a:endParaRPr lang="en-US" sz="2600"/>
        </a:p>
      </dgm:t>
    </dgm:pt>
    <dgm:pt modelId="{FB683124-B854-4E25-A132-91437EF22A52}" type="pres">
      <dgm:prSet presAssocID="{1687441B-69CF-40EA-888B-69CF9BFECE60}" presName="linear" presStyleCnt="0">
        <dgm:presLayoutVars>
          <dgm:dir/>
          <dgm:animLvl val="lvl"/>
          <dgm:resizeHandles val="exact"/>
        </dgm:presLayoutVars>
      </dgm:prSet>
      <dgm:spPr/>
      <dgm:t>
        <a:bodyPr/>
        <a:lstStyle/>
        <a:p>
          <a:endParaRPr lang="en-US"/>
        </a:p>
      </dgm:t>
    </dgm:pt>
    <dgm:pt modelId="{024A5BD7-A75D-4F82-B760-E62C2862F0F6}" type="pres">
      <dgm:prSet presAssocID="{B045F895-8812-4351-BADD-27AAE0CDD328}" presName="parentLin" presStyleCnt="0"/>
      <dgm:spPr/>
      <dgm:t>
        <a:bodyPr/>
        <a:lstStyle/>
        <a:p>
          <a:endParaRPr lang="en-US"/>
        </a:p>
      </dgm:t>
    </dgm:pt>
    <dgm:pt modelId="{5020315C-ECA2-436C-BC52-DD15080452A4}" type="pres">
      <dgm:prSet presAssocID="{B045F895-8812-4351-BADD-27AAE0CDD328}" presName="parentLeftMargin" presStyleLbl="node1" presStyleIdx="0" presStyleCnt="4"/>
      <dgm:spPr/>
      <dgm:t>
        <a:bodyPr/>
        <a:lstStyle/>
        <a:p>
          <a:endParaRPr lang="en-US"/>
        </a:p>
      </dgm:t>
    </dgm:pt>
    <dgm:pt modelId="{F0F91BAF-D9E1-459C-A134-496AA202C713}" type="pres">
      <dgm:prSet presAssocID="{B045F895-8812-4351-BADD-27AAE0CDD328}" presName="parentText" presStyleLbl="node1" presStyleIdx="0" presStyleCnt="4" custScaleX="120445">
        <dgm:presLayoutVars>
          <dgm:chMax val="0"/>
          <dgm:bulletEnabled val="1"/>
        </dgm:presLayoutVars>
      </dgm:prSet>
      <dgm:spPr/>
      <dgm:t>
        <a:bodyPr/>
        <a:lstStyle/>
        <a:p>
          <a:endParaRPr lang="en-US"/>
        </a:p>
      </dgm:t>
    </dgm:pt>
    <dgm:pt modelId="{066065A3-4EEC-4A00-90A2-8BB0938776EF}" type="pres">
      <dgm:prSet presAssocID="{B045F895-8812-4351-BADD-27AAE0CDD328}" presName="negativeSpace" presStyleCnt="0"/>
      <dgm:spPr/>
      <dgm:t>
        <a:bodyPr/>
        <a:lstStyle/>
        <a:p>
          <a:endParaRPr lang="en-US"/>
        </a:p>
      </dgm:t>
    </dgm:pt>
    <dgm:pt modelId="{499F40B3-CB3F-4244-A442-AA69B4BAC762}" type="pres">
      <dgm:prSet presAssocID="{B045F895-8812-4351-BADD-27AAE0CDD328}" presName="childText" presStyleLbl="conFgAcc1" presStyleIdx="0" presStyleCnt="4">
        <dgm:presLayoutVars>
          <dgm:bulletEnabled val="1"/>
        </dgm:presLayoutVars>
      </dgm:prSet>
      <dgm:spPr/>
      <dgm:t>
        <a:bodyPr/>
        <a:lstStyle/>
        <a:p>
          <a:endParaRPr lang="en-US"/>
        </a:p>
      </dgm:t>
    </dgm:pt>
    <dgm:pt modelId="{B4E12A6B-23A0-42AA-9B3D-CD0FB2C8D450}" type="pres">
      <dgm:prSet presAssocID="{33515197-5E8D-453A-9A7D-8FA95FA13708}" presName="spaceBetweenRectangles" presStyleCnt="0"/>
      <dgm:spPr/>
      <dgm:t>
        <a:bodyPr/>
        <a:lstStyle/>
        <a:p>
          <a:endParaRPr lang="en-US"/>
        </a:p>
      </dgm:t>
    </dgm:pt>
    <dgm:pt modelId="{F1BB757B-F492-4699-AF54-0DA5904FBD29}" type="pres">
      <dgm:prSet presAssocID="{1B21B21D-09B2-4E1F-A84A-36DE57E0C66A}" presName="parentLin" presStyleCnt="0"/>
      <dgm:spPr/>
      <dgm:t>
        <a:bodyPr/>
        <a:lstStyle/>
        <a:p>
          <a:endParaRPr lang="en-US"/>
        </a:p>
      </dgm:t>
    </dgm:pt>
    <dgm:pt modelId="{FA62442F-6D20-4980-B58B-59E81BD978C7}" type="pres">
      <dgm:prSet presAssocID="{1B21B21D-09B2-4E1F-A84A-36DE57E0C66A}" presName="parentLeftMargin" presStyleLbl="node1" presStyleIdx="0" presStyleCnt="4"/>
      <dgm:spPr/>
      <dgm:t>
        <a:bodyPr/>
        <a:lstStyle/>
        <a:p>
          <a:endParaRPr lang="en-US"/>
        </a:p>
      </dgm:t>
    </dgm:pt>
    <dgm:pt modelId="{F380381A-B6B8-4F50-A7A0-63C02FEFBC22}" type="pres">
      <dgm:prSet presAssocID="{1B21B21D-09B2-4E1F-A84A-36DE57E0C66A}" presName="parentText" presStyleLbl="node1" presStyleIdx="1" presStyleCnt="4" custScaleX="120445">
        <dgm:presLayoutVars>
          <dgm:chMax val="0"/>
          <dgm:bulletEnabled val="1"/>
        </dgm:presLayoutVars>
      </dgm:prSet>
      <dgm:spPr/>
      <dgm:t>
        <a:bodyPr/>
        <a:lstStyle/>
        <a:p>
          <a:endParaRPr lang="en-US"/>
        </a:p>
      </dgm:t>
    </dgm:pt>
    <dgm:pt modelId="{31523170-94AB-493E-AC81-086614BFC2F4}" type="pres">
      <dgm:prSet presAssocID="{1B21B21D-09B2-4E1F-A84A-36DE57E0C66A}" presName="negativeSpace" presStyleCnt="0"/>
      <dgm:spPr/>
      <dgm:t>
        <a:bodyPr/>
        <a:lstStyle/>
        <a:p>
          <a:endParaRPr lang="en-US"/>
        </a:p>
      </dgm:t>
    </dgm:pt>
    <dgm:pt modelId="{35CCDBA2-715C-4E0C-BDB4-B9F25060B46D}" type="pres">
      <dgm:prSet presAssocID="{1B21B21D-09B2-4E1F-A84A-36DE57E0C66A}" presName="childText" presStyleLbl="conFgAcc1" presStyleIdx="1" presStyleCnt="4">
        <dgm:presLayoutVars>
          <dgm:bulletEnabled val="1"/>
        </dgm:presLayoutVars>
      </dgm:prSet>
      <dgm:spPr/>
      <dgm:t>
        <a:bodyPr/>
        <a:lstStyle/>
        <a:p>
          <a:endParaRPr lang="en-US"/>
        </a:p>
      </dgm:t>
    </dgm:pt>
    <dgm:pt modelId="{46DBE391-A1B6-4143-B0C4-F27EFD464135}" type="pres">
      <dgm:prSet presAssocID="{81985A17-839D-4ADF-897F-9CF31C0F4EA9}" presName="spaceBetweenRectangles" presStyleCnt="0"/>
      <dgm:spPr/>
      <dgm:t>
        <a:bodyPr/>
        <a:lstStyle/>
        <a:p>
          <a:endParaRPr lang="en-US"/>
        </a:p>
      </dgm:t>
    </dgm:pt>
    <dgm:pt modelId="{65AA8818-95BE-4158-B005-892DBCA4BCF1}" type="pres">
      <dgm:prSet presAssocID="{7222F3C7-F267-48F9-9DF5-2182227B0F65}" presName="parentLin" presStyleCnt="0"/>
      <dgm:spPr/>
      <dgm:t>
        <a:bodyPr/>
        <a:lstStyle/>
        <a:p>
          <a:endParaRPr lang="en-US"/>
        </a:p>
      </dgm:t>
    </dgm:pt>
    <dgm:pt modelId="{781134EB-82E3-4122-AFE7-A167C3B83145}" type="pres">
      <dgm:prSet presAssocID="{7222F3C7-F267-48F9-9DF5-2182227B0F65}" presName="parentLeftMargin" presStyleLbl="node1" presStyleIdx="1" presStyleCnt="4"/>
      <dgm:spPr/>
      <dgm:t>
        <a:bodyPr/>
        <a:lstStyle/>
        <a:p>
          <a:endParaRPr lang="en-US"/>
        </a:p>
      </dgm:t>
    </dgm:pt>
    <dgm:pt modelId="{A63234AC-3781-43D1-8933-8A03BE46B831}" type="pres">
      <dgm:prSet presAssocID="{7222F3C7-F267-48F9-9DF5-2182227B0F65}" presName="parentText" presStyleLbl="node1" presStyleIdx="2" presStyleCnt="4" custScaleX="120445">
        <dgm:presLayoutVars>
          <dgm:chMax val="0"/>
          <dgm:bulletEnabled val="1"/>
        </dgm:presLayoutVars>
      </dgm:prSet>
      <dgm:spPr/>
      <dgm:t>
        <a:bodyPr/>
        <a:lstStyle/>
        <a:p>
          <a:endParaRPr lang="en-US"/>
        </a:p>
      </dgm:t>
    </dgm:pt>
    <dgm:pt modelId="{DEDB21B9-0F9C-4EED-9106-35345F1EDEF4}" type="pres">
      <dgm:prSet presAssocID="{7222F3C7-F267-48F9-9DF5-2182227B0F65}" presName="negativeSpace" presStyleCnt="0"/>
      <dgm:spPr/>
      <dgm:t>
        <a:bodyPr/>
        <a:lstStyle/>
        <a:p>
          <a:endParaRPr lang="en-US"/>
        </a:p>
      </dgm:t>
    </dgm:pt>
    <dgm:pt modelId="{422613A0-240E-47D9-9303-264D9ECEADF1}" type="pres">
      <dgm:prSet presAssocID="{7222F3C7-F267-48F9-9DF5-2182227B0F65}" presName="childText" presStyleLbl="conFgAcc1" presStyleIdx="2" presStyleCnt="4">
        <dgm:presLayoutVars>
          <dgm:bulletEnabled val="1"/>
        </dgm:presLayoutVars>
      </dgm:prSet>
      <dgm:spPr/>
      <dgm:t>
        <a:bodyPr/>
        <a:lstStyle/>
        <a:p>
          <a:endParaRPr lang="en-US"/>
        </a:p>
      </dgm:t>
    </dgm:pt>
    <dgm:pt modelId="{A742D9E4-5413-4522-A55C-6D8835442F95}" type="pres">
      <dgm:prSet presAssocID="{3045E9E1-9B85-493A-8B25-3AC08A27A7AC}" presName="spaceBetweenRectangles" presStyleCnt="0"/>
      <dgm:spPr/>
      <dgm:t>
        <a:bodyPr/>
        <a:lstStyle/>
        <a:p>
          <a:endParaRPr lang="en-US"/>
        </a:p>
      </dgm:t>
    </dgm:pt>
    <dgm:pt modelId="{A9D56558-1F04-43CD-BBF6-DD550099DFBE}" type="pres">
      <dgm:prSet presAssocID="{259771F2-2492-4568-94A8-24FFF78C86ED}" presName="parentLin" presStyleCnt="0"/>
      <dgm:spPr/>
      <dgm:t>
        <a:bodyPr/>
        <a:lstStyle/>
        <a:p>
          <a:endParaRPr lang="en-US"/>
        </a:p>
      </dgm:t>
    </dgm:pt>
    <dgm:pt modelId="{9485424E-B565-4667-877C-24C813AAF030}" type="pres">
      <dgm:prSet presAssocID="{259771F2-2492-4568-94A8-24FFF78C86ED}" presName="parentLeftMargin" presStyleLbl="node1" presStyleIdx="2" presStyleCnt="4"/>
      <dgm:spPr/>
      <dgm:t>
        <a:bodyPr/>
        <a:lstStyle/>
        <a:p>
          <a:endParaRPr lang="en-US"/>
        </a:p>
      </dgm:t>
    </dgm:pt>
    <dgm:pt modelId="{8CF80C40-E22B-4877-9164-1C0DEE6D1D88}" type="pres">
      <dgm:prSet presAssocID="{259771F2-2492-4568-94A8-24FFF78C86ED}" presName="parentText" presStyleLbl="node1" presStyleIdx="3" presStyleCnt="4" custScaleX="120445">
        <dgm:presLayoutVars>
          <dgm:chMax val="0"/>
          <dgm:bulletEnabled val="1"/>
        </dgm:presLayoutVars>
      </dgm:prSet>
      <dgm:spPr/>
      <dgm:t>
        <a:bodyPr/>
        <a:lstStyle/>
        <a:p>
          <a:endParaRPr lang="en-US"/>
        </a:p>
      </dgm:t>
    </dgm:pt>
    <dgm:pt modelId="{ADE62499-3372-4A36-BE17-924465BED31E}" type="pres">
      <dgm:prSet presAssocID="{259771F2-2492-4568-94A8-24FFF78C86ED}" presName="negativeSpace" presStyleCnt="0"/>
      <dgm:spPr/>
      <dgm:t>
        <a:bodyPr/>
        <a:lstStyle/>
        <a:p>
          <a:endParaRPr lang="en-US"/>
        </a:p>
      </dgm:t>
    </dgm:pt>
    <dgm:pt modelId="{FF6457D6-750C-472C-BBD4-9B0C96F175AD}" type="pres">
      <dgm:prSet presAssocID="{259771F2-2492-4568-94A8-24FFF78C86ED}" presName="childText" presStyleLbl="conFgAcc1" presStyleIdx="3" presStyleCnt="4">
        <dgm:presLayoutVars>
          <dgm:bulletEnabled val="1"/>
        </dgm:presLayoutVars>
      </dgm:prSet>
      <dgm:spPr/>
      <dgm:t>
        <a:bodyPr/>
        <a:lstStyle/>
        <a:p>
          <a:endParaRPr lang="en-US"/>
        </a:p>
      </dgm:t>
    </dgm:pt>
  </dgm:ptLst>
  <dgm:cxnLst>
    <dgm:cxn modelId="{7D73660A-357D-43CF-A7F6-E47599B4988C}" srcId="{1687441B-69CF-40EA-888B-69CF9BFECE60}" destId="{1B21B21D-09B2-4E1F-A84A-36DE57E0C66A}" srcOrd="1" destOrd="0" parTransId="{1902EF8D-0436-4727-B898-6626EC96DAFF}" sibTransId="{81985A17-839D-4ADF-897F-9CF31C0F4EA9}"/>
    <dgm:cxn modelId="{DE3914F3-E11B-453E-BDD4-E4317F865514}" srcId="{1687441B-69CF-40EA-888B-69CF9BFECE60}" destId="{259771F2-2492-4568-94A8-24FFF78C86ED}" srcOrd="3" destOrd="0" parTransId="{18D9AFD7-FA5F-4D1D-A81E-18CE96C1782F}" sibTransId="{B1A9122E-87DB-4375-8869-81B3E1D8513F}"/>
    <dgm:cxn modelId="{6C2244CE-C8E3-4228-B75A-D4EE79EAAF18}" type="presOf" srcId="{B045F895-8812-4351-BADD-27AAE0CDD328}" destId="{F0F91BAF-D9E1-459C-A134-496AA202C713}" srcOrd="1" destOrd="0" presId="urn:microsoft.com/office/officeart/2005/8/layout/list1"/>
    <dgm:cxn modelId="{02A8DA71-E35C-4143-A1A6-D57613332FD0}" type="presOf" srcId="{1687441B-69CF-40EA-888B-69CF9BFECE60}" destId="{FB683124-B854-4E25-A132-91437EF22A52}" srcOrd="0" destOrd="0" presId="urn:microsoft.com/office/officeart/2005/8/layout/list1"/>
    <dgm:cxn modelId="{997BBFBE-6144-40DA-9391-F8FA3A230C00}" srcId="{1687441B-69CF-40EA-888B-69CF9BFECE60}" destId="{B045F895-8812-4351-BADD-27AAE0CDD328}" srcOrd="0" destOrd="0" parTransId="{70B85207-6C4A-4D07-8739-504321C4CE25}" sibTransId="{33515197-5E8D-453A-9A7D-8FA95FA13708}"/>
    <dgm:cxn modelId="{2F04B502-39F0-4E49-9F50-E941F172FFF0}" type="presOf" srcId="{7222F3C7-F267-48F9-9DF5-2182227B0F65}" destId="{781134EB-82E3-4122-AFE7-A167C3B83145}" srcOrd="0" destOrd="0" presId="urn:microsoft.com/office/officeart/2005/8/layout/list1"/>
    <dgm:cxn modelId="{845F3013-A193-485B-9D66-E0649ED64E98}" type="presOf" srcId="{259771F2-2492-4568-94A8-24FFF78C86ED}" destId="{9485424E-B565-4667-877C-24C813AAF030}" srcOrd="0" destOrd="0" presId="urn:microsoft.com/office/officeart/2005/8/layout/list1"/>
    <dgm:cxn modelId="{920ABB3A-533A-4F4F-BA82-C386AECEDDEE}" type="presOf" srcId="{259771F2-2492-4568-94A8-24FFF78C86ED}" destId="{8CF80C40-E22B-4877-9164-1C0DEE6D1D88}" srcOrd="1" destOrd="0" presId="urn:microsoft.com/office/officeart/2005/8/layout/list1"/>
    <dgm:cxn modelId="{81221EEA-0001-4798-A40D-A772F48F5BB4}" type="presOf" srcId="{1B21B21D-09B2-4E1F-A84A-36DE57E0C66A}" destId="{FA62442F-6D20-4980-B58B-59E81BD978C7}" srcOrd="0" destOrd="0" presId="urn:microsoft.com/office/officeart/2005/8/layout/list1"/>
    <dgm:cxn modelId="{9175E8EA-152E-4D86-A16C-ED3FDF47F4B6}" type="presOf" srcId="{1B21B21D-09B2-4E1F-A84A-36DE57E0C66A}" destId="{F380381A-B6B8-4F50-A7A0-63C02FEFBC22}" srcOrd="1" destOrd="0" presId="urn:microsoft.com/office/officeart/2005/8/layout/list1"/>
    <dgm:cxn modelId="{1659E545-1CD3-43B1-81F2-297045908054}" type="presOf" srcId="{B045F895-8812-4351-BADD-27AAE0CDD328}" destId="{5020315C-ECA2-436C-BC52-DD15080452A4}" srcOrd="0" destOrd="0" presId="urn:microsoft.com/office/officeart/2005/8/layout/list1"/>
    <dgm:cxn modelId="{7703BF66-C9A4-41FD-9DBE-8E0014C565A3}" type="presOf" srcId="{7222F3C7-F267-48F9-9DF5-2182227B0F65}" destId="{A63234AC-3781-43D1-8933-8A03BE46B831}" srcOrd="1" destOrd="0" presId="urn:microsoft.com/office/officeart/2005/8/layout/list1"/>
    <dgm:cxn modelId="{AE984F62-C0E0-430D-950B-0CEF308C71AC}" srcId="{1687441B-69CF-40EA-888B-69CF9BFECE60}" destId="{7222F3C7-F267-48F9-9DF5-2182227B0F65}" srcOrd="2" destOrd="0" parTransId="{9DE72351-2E5D-42A9-9F24-8B356D9CCF19}" sibTransId="{3045E9E1-9B85-493A-8B25-3AC08A27A7AC}"/>
    <dgm:cxn modelId="{7C6D0829-3241-4790-97C3-1CFA1BAE896C}" type="presParOf" srcId="{FB683124-B854-4E25-A132-91437EF22A52}" destId="{024A5BD7-A75D-4F82-B760-E62C2862F0F6}" srcOrd="0" destOrd="0" presId="urn:microsoft.com/office/officeart/2005/8/layout/list1"/>
    <dgm:cxn modelId="{C2715C3E-09E6-477C-A888-8D43822A5DC0}" type="presParOf" srcId="{024A5BD7-A75D-4F82-B760-E62C2862F0F6}" destId="{5020315C-ECA2-436C-BC52-DD15080452A4}" srcOrd="0" destOrd="0" presId="urn:microsoft.com/office/officeart/2005/8/layout/list1"/>
    <dgm:cxn modelId="{4FE9C567-5C68-4280-AB64-A2F987E1A47F}" type="presParOf" srcId="{024A5BD7-A75D-4F82-B760-E62C2862F0F6}" destId="{F0F91BAF-D9E1-459C-A134-496AA202C713}" srcOrd="1" destOrd="0" presId="urn:microsoft.com/office/officeart/2005/8/layout/list1"/>
    <dgm:cxn modelId="{BBEDC587-A5DD-42C2-9DDD-24F009919276}" type="presParOf" srcId="{FB683124-B854-4E25-A132-91437EF22A52}" destId="{066065A3-4EEC-4A00-90A2-8BB0938776EF}" srcOrd="1" destOrd="0" presId="urn:microsoft.com/office/officeart/2005/8/layout/list1"/>
    <dgm:cxn modelId="{D5262F2F-482E-4023-B762-702D92C0A4F4}" type="presParOf" srcId="{FB683124-B854-4E25-A132-91437EF22A52}" destId="{499F40B3-CB3F-4244-A442-AA69B4BAC762}" srcOrd="2" destOrd="0" presId="urn:microsoft.com/office/officeart/2005/8/layout/list1"/>
    <dgm:cxn modelId="{DCC61A92-5D25-4CD9-A107-1A4CDE57C96E}" type="presParOf" srcId="{FB683124-B854-4E25-A132-91437EF22A52}" destId="{B4E12A6B-23A0-42AA-9B3D-CD0FB2C8D450}" srcOrd="3" destOrd="0" presId="urn:microsoft.com/office/officeart/2005/8/layout/list1"/>
    <dgm:cxn modelId="{E90293A5-3644-444C-88C2-F16D33E57A6E}" type="presParOf" srcId="{FB683124-B854-4E25-A132-91437EF22A52}" destId="{F1BB757B-F492-4699-AF54-0DA5904FBD29}" srcOrd="4" destOrd="0" presId="urn:microsoft.com/office/officeart/2005/8/layout/list1"/>
    <dgm:cxn modelId="{E4F53033-F57B-4A3C-9448-0E1D83423631}" type="presParOf" srcId="{F1BB757B-F492-4699-AF54-0DA5904FBD29}" destId="{FA62442F-6D20-4980-B58B-59E81BD978C7}" srcOrd="0" destOrd="0" presId="urn:microsoft.com/office/officeart/2005/8/layout/list1"/>
    <dgm:cxn modelId="{50204A83-660E-41E7-837D-1D060CBB4AC6}" type="presParOf" srcId="{F1BB757B-F492-4699-AF54-0DA5904FBD29}" destId="{F380381A-B6B8-4F50-A7A0-63C02FEFBC22}" srcOrd="1" destOrd="0" presId="urn:microsoft.com/office/officeart/2005/8/layout/list1"/>
    <dgm:cxn modelId="{5A5EEA51-BA64-442D-AF87-3CD539271C4B}" type="presParOf" srcId="{FB683124-B854-4E25-A132-91437EF22A52}" destId="{31523170-94AB-493E-AC81-086614BFC2F4}" srcOrd="5" destOrd="0" presId="urn:microsoft.com/office/officeart/2005/8/layout/list1"/>
    <dgm:cxn modelId="{71A118C6-42E0-4255-B3E3-5C25010B081C}" type="presParOf" srcId="{FB683124-B854-4E25-A132-91437EF22A52}" destId="{35CCDBA2-715C-4E0C-BDB4-B9F25060B46D}" srcOrd="6" destOrd="0" presId="urn:microsoft.com/office/officeart/2005/8/layout/list1"/>
    <dgm:cxn modelId="{2910FE74-4AE8-4B63-A13B-5DFD74CCA4F9}" type="presParOf" srcId="{FB683124-B854-4E25-A132-91437EF22A52}" destId="{46DBE391-A1B6-4143-B0C4-F27EFD464135}" srcOrd="7" destOrd="0" presId="urn:microsoft.com/office/officeart/2005/8/layout/list1"/>
    <dgm:cxn modelId="{3C608256-6E61-4159-AD45-099A4472D590}" type="presParOf" srcId="{FB683124-B854-4E25-A132-91437EF22A52}" destId="{65AA8818-95BE-4158-B005-892DBCA4BCF1}" srcOrd="8" destOrd="0" presId="urn:microsoft.com/office/officeart/2005/8/layout/list1"/>
    <dgm:cxn modelId="{569146AC-4ED7-4467-B0E1-29DF892E834B}" type="presParOf" srcId="{65AA8818-95BE-4158-B005-892DBCA4BCF1}" destId="{781134EB-82E3-4122-AFE7-A167C3B83145}" srcOrd="0" destOrd="0" presId="urn:microsoft.com/office/officeart/2005/8/layout/list1"/>
    <dgm:cxn modelId="{1564543D-3183-4D7E-B569-4D19CB39E4D8}" type="presParOf" srcId="{65AA8818-95BE-4158-B005-892DBCA4BCF1}" destId="{A63234AC-3781-43D1-8933-8A03BE46B831}" srcOrd="1" destOrd="0" presId="urn:microsoft.com/office/officeart/2005/8/layout/list1"/>
    <dgm:cxn modelId="{420EAB84-0DB2-4DB4-8D25-D4121AD23D6C}" type="presParOf" srcId="{FB683124-B854-4E25-A132-91437EF22A52}" destId="{DEDB21B9-0F9C-4EED-9106-35345F1EDEF4}" srcOrd="9" destOrd="0" presId="urn:microsoft.com/office/officeart/2005/8/layout/list1"/>
    <dgm:cxn modelId="{FC7B413D-E46E-4FC3-A09B-14637DD7649C}" type="presParOf" srcId="{FB683124-B854-4E25-A132-91437EF22A52}" destId="{422613A0-240E-47D9-9303-264D9ECEADF1}" srcOrd="10" destOrd="0" presId="urn:microsoft.com/office/officeart/2005/8/layout/list1"/>
    <dgm:cxn modelId="{CEE53A5E-B483-49EE-BB4A-012C1ED77816}" type="presParOf" srcId="{FB683124-B854-4E25-A132-91437EF22A52}" destId="{A742D9E4-5413-4522-A55C-6D8835442F95}" srcOrd="11" destOrd="0" presId="urn:microsoft.com/office/officeart/2005/8/layout/list1"/>
    <dgm:cxn modelId="{74DE069F-23E8-44F8-A587-3D5BFE290837}" type="presParOf" srcId="{FB683124-B854-4E25-A132-91437EF22A52}" destId="{A9D56558-1F04-43CD-BBF6-DD550099DFBE}" srcOrd="12" destOrd="0" presId="urn:microsoft.com/office/officeart/2005/8/layout/list1"/>
    <dgm:cxn modelId="{3744B042-C5F6-4515-B23C-8FBE1F4F765F}" type="presParOf" srcId="{A9D56558-1F04-43CD-BBF6-DD550099DFBE}" destId="{9485424E-B565-4667-877C-24C813AAF030}" srcOrd="0" destOrd="0" presId="urn:microsoft.com/office/officeart/2005/8/layout/list1"/>
    <dgm:cxn modelId="{9A3C0779-0ED6-418A-B450-671672571C86}" type="presParOf" srcId="{A9D56558-1F04-43CD-BBF6-DD550099DFBE}" destId="{8CF80C40-E22B-4877-9164-1C0DEE6D1D88}" srcOrd="1" destOrd="0" presId="urn:microsoft.com/office/officeart/2005/8/layout/list1"/>
    <dgm:cxn modelId="{7E385BC7-08D6-4369-AEAF-F82F4800D3FC}" type="presParOf" srcId="{FB683124-B854-4E25-A132-91437EF22A52}" destId="{ADE62499-3372-4A36-BE17-924465BED31E}" srcOrd="13" destOrd="0" presId="urn:microsoft.com/office/officeart/2005/8/layout/list1"/>
    <dgm:cxn modelId="{F17561BF-306A-4E7D-B175-6C8F82A115F7}" type="presParOf" srcId="{FB683124-B854-4E25-A132-91437EF22A52}" destId="{FF6457D6-750C-472C-BBD4-9B0C96F175A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687441B-69CF-40EA-888B-69CF9BFECE6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045F895-8812-4351-BADD-27AAE0CDD328}">
      <dgm:prSet phldrT="[Text]" custT="1"/>
      <dgm:spPr/>
      <dgm:t>
        <a:bodyPr/>
        <a:lstStyle/>
        <a:p>
          <a:r>
            <a:rPr lang="en-US" sz="2600" dirty="0" smtClean="0"/>
            <a:t>Draft Director’s Determination Guidance (withdrawn)</a:t>
          </a:r>
          <a:endParaRPr lang="en-US" sz="2600" dirty="0"/>
        </a:p>
      </dgm:t>
    </dgm:pt>
    <dgm:pt modelId="{70B85207-6C4A-4D07-8739-504321C4CE25}" type="parTrans" cxnId="{997BBFBE-6144-40DA-9391-F8FA3A230C00}">
      <dgm:prSet/>
      <dgm:spPr/>
      <dgm:t>
        <a:bodyPr/>
        <a:lstStyle/>
        <a:p>
          <a:endParaRPr lang="en-US" sz="2600"/>
        </a:p>
      </dgm:t>
    </dgm:pt>
    <dgm:pt modelId="{33515197-5E8D-453A-9A7D-8FA95FA13708}" type="sibTrans" cxnId="{997BBFBE-6144-40DA-9391-F8FA3A230C00}">
      <dgm:prSet/>
      <dgm:spPr/>
      <dgm:t>
        <a:bodyPr/>
        <a:lstStyle/>
        <a:p>
          <a:endParaRPr lang="en-US" sz="2600"/>
        </a:p>
      </dgm:t>
    </dgm:pt>
    <dgm:pt modelId="{1B21B21D-09B2-4E1F-A84A-36DE57E0C66A}">
      <dgm:prSet custT="1"/>
      <dgm:spPr/>
      <dgm:t>
        <a:bodyPr/>
        <a:lstStyle/>
        <a:p>
          <a:r>
            <a:rPr lang="en-US" sz="2600" dirty="0" smtClean="0"/>
            <a:t>Enforcement Manual (revised)</a:t>
          </a:r>
          <a:endParaRPr lang="en-US" sz="2600" dirty="0"/>
        </a:p>
      </dgm:t>
    </dgm:pt>
    <dgm:pt modelId="{1902EF8D-0436-4727-B898-6626EC96DAFF}" type="parTrans" cxnId="{7D73660A-357D-43CF-A7F6-E47599B4988C}">
      <dgm:prSet/>
      <dgm:spPr/>
      <dgm:t>
        <a:bodyPr/>
        <a:lstStyle/>
        <a:p>
          <a:endParaRPr lang="en-US" sz="2600"/>
        </a:p>
      </dgm:t>
    </dgm:pt>
    <dgm:pt modelId="{81985A17-839D-4ADF-897F-9CF31C0F4EA9}" type="sibTrans" cxnId="{7D73660A-357D-43CF-A7F6-E47599B4988C}">
      <dgm:prSet/>
      <dgm:spPr/>
      <dgm:t>
        <a:bodyPr/>
        <a:lstStyle/>
        <a:p>
          <a:endParaRPr lang="en-US" sz="2600"/>
        </a:p>
      </dgm:t>
    </dgm:pt>
    <dgm:pt modelId="{FB683124-B854-4E25-A132-91437EF22A52}" type="pres">
      <dgm:prSet presAssocID="{1687441B-69CF-40EA-888B-69CF9BFECE60}" presName="linear" presStyleCnt="0">
        <dgm:presLayoutVars>
          <dgm:dir/>
          <dgm:animLvl val="lvl"/>
          <dgm:resizeHandles val="exact"/>
        </dgm:presLayoutVars>
      </dgm:prSet>
      <dgm:spPr/>
      <dgm:t>
        <a:bodyPr/>
        <a:lstStyle/>
        <a:p>
          <a:endParaRPr lang="en-US"/>
        </a:p>
      </dgm:t>
    </dgm:pt>
    <dgm:pt modelId="{024A5BD7-A75D-4F82-B760-E62C2862F0F6}" type="pres">
      <dgm:prSet presAssocID="{B045F895-8812-4351-BADD-27AAE0CDD328}" presName="parentLin" presStyleCnt="0"/>
      <dgm:spPr/>
      <dgm:t>
        <a:bodyPr/>
        <a:lstStyle/>
        <a:p>
          <a:endParaRPr lang="en-US"/>
        </a:p>
      </dgm:t>
    </dgm:pt>
    <dgm:pt modelId="{5020315C-ECA2-436C-BC52-DD15080452A4}" type="pres">
      <dgm:prSet presAssocID="{B045F895-8812-4351-BADD-27AAE0CDD328}" presName="parentLeftMargin" presStyleLbl="node1" presStyleIdx="0" presStyleCnt="2"/>
      <dgm:spPr/>
      <dgm:t>
        <a:bodyPr/>
        <a:lstStyle/>
        <a:p>
          <a:endParaRPr lang="en-US"/>
        </a:p>
      </dgm:t>
    </dgm:pt>
    <dgm:pt modelId="{F0F91BAF-D9E1-459C-A134-496AA202C713}" type="pres">
      <dgm:prSet presAssocID="{B045F895-8812-4351-BADD-27AAE0CDD328}" presName="parentText" presStyleLbl="node1" presStyleIdx="0" presStyleCnt="2" custScaleX="123399">
        <dgm:presLayoutVars>
          <dgm:chMax val="0"/>
          <dgm:bulletEnabled val="1"/>
        </dgm:presLayoutVars>
      </dgm:prSet>
      <dgm:spPr/>
      <dgm:t>
        <a:bodyPr/>
        <a:lstStyle/>
        <a:p>
          <a:endParaRPr lang="en-US"/>
        </a:p>
      </dgm:t>
    </dgm:pt>
    <dgm:pt modelId="{066065A3-4EEC-4A00-90A2-8BB0938776EF}" type="pres">
      <dgm:prSet presAssocID="{B045F895-8812-4351-BADD-27AAE0CDD328}" presName="negativeSpace" presStyleCnt="0"/>
      <dgm:spPr/>
      <dgm:t>
        <a:bodyPr/>
        <a:lstStyle/>
        <a:p>
          <a:endParaRPr lang="en-US"/>
        </a:p>
      </dgm:t>
    </dgm:pt>
    <dgm:pt modelId="{499F40B3-CB3F-4244-A442-AA69B4BAC762}" type="pres">
      <dgm:prSet presAssocID="{B045F895-8812-4351-BADD-27AAE0CDD328}" presName="childText" presStyleLbl="conFgAcc1" presStyleIdx="0" presStyleCnt="2">
        <dgm:presLayoutVars>
          <dgm:bulletEnabled val="1"/>
        </dgm:presLayoutVars>
      </dgm:prSet>
      <dgm:spPr/>
      <dgm:t>
        <a:bodyPr/>
        <a:lstStyle/>
        <a:p>
          <a:endParaRPr lang="en-US"/>
        </a:p>
      </dgm:t>
    </dgm:pt>
    <dgm:pt modelId="{B4E12A6B-23A0-42AA-9B3D-CD0FB2C8D450}" type="pres">
      <dgm:prSet presAssocID="{33515197-5E8D-453A-9A7D-8FA95FA13708}" presName="spaceBetweenRectangles" presStyleCnt="0"/>
      <dgm:spPr/>
      <dgm:t>
        <a:bodyPr/>
        <a:lstStyle/>
        <a:p>
          <a:endParaRPr lang="en-US"/>
        </a:p>
      </dgm:t>
    </dgm:pt>
    <dgm:pt modelId="{F1BB757B-F492-4699-AF54-0DA5904FBD29}" type="pres">
      <dgm:prSet presAssocID="{1B21B21D-09B2-4E1F-A84A-36DE57E0C66A}" presName="parentLin" presStyleCnt="0"/>
      <dgm:spPr/>
      <dgm:t>
        <a:bodyPr/>
        <a:lstStyle/>
        <a:p>
          <a:endParaRPr lang="en-US"/>
        </a:p>
      </dgm:t>
    </dgm:pt>
    <dgm:pt modelId="{FA62442F-6D20-4980-B58B-59E81BD978C7}" type="pres">
      <dgm:prSet presAssocID="{1B21B21D-09B2-4E1F-A84A-36DE57E0C66A}" presName="parentLeftMargin" presStyleLbl="node1" presStyleIdx="0" presStyleCnt="2"/>
      <dgm:spPr/>
      <dgm:t>
        <a:bodyPr/>
        <a:lstStyle/>
        <a:p>
          <a:endParaRPr lang="en-US"/>
        </a:p>
      </dgm:t>
    </dgm:pt>
    <dgm:pt modelId="{F380381A-B6B8-4F50-A7A0-63C02FEFBC22}" type="pres">
      <dgm:prSet presAssocID="{1B21B21D-09B2-4E1F-A84A-36DE57E0C66A}" presName="parentText" presStyleLbl="node1" presStyleIdx="1" presStyleCnt="2" custScaleX="123399">
        <dgm:presLayoutVars>
          <dgm:chMax val="0"/>
          <dgm:bulletEnabled val="1"/>
        </dgm:presLayoutVars>
      </dgm:prSet>
      <dgm:spPr/>
      <dgm:t>
        <a:bodyPr/>
        <a:lstStyle/>
        <a:p>
          <a:endParaRPr lang="en-US"/>
        </a:p>
      </dgm:t>
    </dgm:pt>
    <dgm:pt modelId="{31523170-94AB-493E-AC81-086614BFC2F4}" type="pres">
      <dgm:prSet presAssocID="{1B21B21D-09B2-4E1F-A84A-36DE57E0C66A}" presName="negativeSpace" presStyleCnt="0"/>
      <dgm:spPr/>
      <dgm:t>
        <a:bodyPr/>
        <a:lstStyle/>
        <a:p>
          <a:endParaRPr lang="en-US"/>
        </a:p>
      </dgm:t>
    </dgm:pt>
    <dgm:pt modelId="{35CCDBA2-715C-4E0C-BDB4-B9F25060B46D}" type="pres">
      <dgm:prSet presAssocID="{1B21B21D-09B2-4E1F-A84A-36DE57E0C66A}" presName="childText" presStyleLbl="conFgAcc1" presStyleIdx="1" presStyleCnt="2">
        <dgm:presLayoutVars>
          <dgm:bulletEnabled val="1"/>
        </dgm:presLayoutVars>
      </dgm:prSet>
      <dgm:spPr/>
      <dgm:t>
        <a:bodyPr/>
        <a:lstStyle/>
        <a:p>
          <a:endParaRPr lang="en-US"/>
        </a:p>
      </dgm:t>
    </dgm:pt>
  </dgm:ptLst>
  <dgm:cxnLst>
    <dgm:cxn modelId="{7D73660A-357D-43CF-A7F6-E47599B4988C}" srcId="{1687441B-69CF-40EA-888B-69CF9BFECE60}" destId="{1B21B21D-09B2-4E1F-A84A-36DE57E0C66A}" srcOrd="1" destOrd="0" parTransId="{1902EF8D-0436-4727-B898-6626EC96DAFF}" sibTransId="{81985A17-839D-4ADF-897F-9CF31C0F4EA9}"/>
    <dgm:cxn modelId="{02A8DA71-E35C-4143-A1A6-D57613332FD0}" type="presOf" srcId="{1687441B-69CF-40EA-888B-69CF9BFECE60}" destId="{FB683124-B854-4E25-A132-91437EF22A52}" srcOrd="0" destOrd="0" presId="urn:microsoft.com/office/officeart/2005/8/layout/list1"/>
    <dgm:cxn modelId="{9175E8EA-152E-4D86-A16C-ED3FDF47F4B6}" type="presOf" srcId="{1B21B21D-09B2-4E1F-A84A-36DE57E0C66A}" destId="{F380381A-B6B8-4F50-A7A0-63C02FEFBC22}" srcOrd="1" destOrd="0" presId="urn:microsoft.com/office/officeart/2005/8/layout/list1"/>
    <dgm:cxn modelId="{997BBFBE-6144-40DA-9391-F8FA3A230C00}" srcId="{1687441B-69CF-40EA-888B-69CF9BFECE60}" destId="{B045F895-8812-4351-BADD-27AAE0CDD328}" srcOrd="0" destOrd="0" parTransId="{70B85207-6C4A-4D07-8739-504321C4CE25}" sibTransId="{33515197-5E8D-453A-9A7D-8FA95FA13708}"/>
    <dgm:cxn modelId="{6C2244CE-C8E3-4228-B75A-D4EE79EAAF18}" type="presOf" srcId="{B045F895-8812-4351-BADD-27AAE0CDD328}" destId="{F0F91BAF-D9E1-459C-A134-496AA202C713}" srcOrd="1" destOrd="0" presId="urn:microsoft.com/office/officeart/2005/8/layout/list1"/>
    <dgm:cxn modelId="{1659E545-1CD3-43B1-81F2-297045908054}" type="presOf" srcId="{B045F895-8812-4351-BADD-27AAE0CDD328}" destId="{5020315C-ECA2-436C-BC52-DD15080452A4}" srcOrd="0" destOrd="0" presId="urn:microsoft.com/office/officeart/2005/8/layout/list1"/>
    <dgm:cxn modelId="{81221EEA-0001-4798-A40D-A772F48F5BB4}" type="presOf" srcId="{1B21B21D-09B2-4E1F-A84A-36DE57E0C66A}" destId="{FA62442F-6D20-4980-B58B-59E81BD978C7}" srcOrd="0" destOrd="0" presId="urn:microsoft.com/office/officeart/2005/8/layout/list1"/>
    <dgm:cxn modelId="{7C6D0829-3241-4790-97C3-1CFA1BAE896C}" type="presParOf" srcId="{FB683124-B854-4E25-A132-91437EF22A52}" destId="{024A5BD7-A75D-4F82-B760-E62C2862F0F6}" srcOrd="0" destOrd="0" presId="urn:microsoft.com/office/officeart/2005/8/layout/list1"/>
    <dgm:cxn modelId="{C2715C3E-09E6-477C-A888-8D43822A5DC0}" type="presParOf" srcId="{024A5BD7-A75D-4F82-B760-E62C2862F0F6}" destId="{5020315C-ECA2-436C-BC52-DD15080452A4}" srcOrd="0" destOrd="0" presId="urn:microsoft.com/office/officeart/2005/8/layout/list1"/>
    <dgm:cxn modelId="{4FE9C567-5C68-4280-AB64-A2F987E1A47F}" type="presParOf" srcId="{024A5BD7-A75D-4F82-B760-E62C2862F0F6}" destId="{F0F91BAF-D9E1-459C-A134-496AA202C713}" srcOrd="1" destOrd="0" presId="urn:microsoft.com/office/officeart/2005/8/layout/list1"/>
    <dgm:cxn modelId="{BBEDC587-A5DD-42C2-9DDD-24F009919276}" type="presParOf" srcId="{FB683124-B854-4E25-A132-91437EF22A52}" destId="{066065A3-4EEC-4A00-90A2-8BB0938776EF}" srcOrd="1" destOrd="0" presId="urn:microsoft.com/office/officeart/2005/8/layout/list1"/>
    <dgm:cxn modelId="{D5262F2F-482E-4023-B762-702D92C0A4F4}" type="presParOf" srcId="{FB683124-B854-4E25-A132-91437EF22A52}" destId="{499F40B3-CB3F-4244-A442-AA69B4BAC762}" srcOrd="2" destOrd="0" presId="urn:microsoft.com/office/officeart/2005/8/layout/list1"/>
    <dgm:cxn modelId="{DCC61A92-5D25-4CD9-A107-1A4CDE57C96E}" type="presParOf" srcId="{FB683124-B854-4E25-A132-91437EF22A52}" destId="{B4E12A6B-23A0-42AA-9B3D-CD0FB2C8D450}" srcOrd="3" destOrd="0" presId="urn:microsoft.com/office/officeart/2005/8/layout/list1"/>
    <dgm:cxn modelId="{E90293A5-3644-444C-88C2-F16D33E57A6E}" type="presParOf" srcId="{FB683124-B854-4E25-A132-91437EF22A52}" destId="{F1BB757B-F492-4699-AF54-0DA5904FBD29}" srcOrd="4" destOrd="0" presId="urn:microsoft.com/office/officeart/2005/8/layout/list1"/>
    <dgm:cxn modelId="{E4F53033-F57B-4A3C-9448-0E1D83423631}" type="presParOf" srcId="{F1BB757B-F492-4699-AF54-0DA5904FBD29}" destId="{FA62442F-6D20-4980-B58B-59E81BD978C7}" srcOrd="0" destOrd="0" presId="urn:microsoft.com/office/officeart/2005/8/layout/list1"/>
    <dgm:cxn modelId="{50204A83-660E-41E7-837D-1D060CBB4AC6}" type="presParOf" srcId="{F1BB757B-F492-4699-AF54-0DA5904FBD29}" destId="{F380381A-B6B8-4F50-A7A0-63C02FEFBC22}" srcOrd="1" destOrd="0" presId="urn:microsoft.com/office/officeart/2005/8/layout/list1"/>
    <dgm:cxn modelId="{5A5EEA51-BA64-442D-AF87-3CD539271C4B}" type="presParOf" srcId="{FB683124-B854-4E25-A132-91437EF22A52}" destId="{31523170-94AB-493E-AC81-086614BFC2F4}" srcOrd="5" destOrd="0" presId="urn:microsoft.com/office/officeart/2005/8/layout/list1"/>
    <dgm:cxn modelId="{71A118C6-42E0-4255-B3E3-5C25010B081C}" type="presParOf" srcId="{FB683124-B854-4E25-A132-91437EF22A52}" destId="{35CCDBA2-715C-4E0C-BDB4-B9F25060B4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A9A7A-B306-490B-B936-3E95B59321FD}" type="doc">
      <dgm:prSet loTypeId="urn:microsoft.com/office/officeart/2005/8/layout/pyramid3" loCatId="pyramid" qsTypeId="urn:microsoft.com/office/officeart/2005/8/quickstyle/simple1" qsCatId="simple" csTypeId="urn:microsoft.com/office/officeart/2005/8/colors/colorful1" csCatId="colorful" phldr="1"/>
      <dgm:spPr/>
    </dgm:pt>
    <dgm:pt modelId="{C4E18F2F-4036-4B1E-ACCD-349236641ADD}">
      <dgm:prSet phldrT="[Text]"/>
      <dgm:spPr>
        <a:solidFill>
          <a:schemeClr val="accent4">
            <a:lumMod val="60000"/>
            <a:lumOff val="40000"/>
          </a:schemeClr>
        </a:solidFill>
      </dgm:spPr>
      <dgm:t>
        <a:bodyPr/>
        <a:lstStyle/>
        <a:p>
          <a:r>
            <a:rPr lang="en-US" b="0" dirty="0" smtClean="0"/>
            <a:t>Source Reduction</a:t>
          </a:r>
          <a:endParaRPr lang="en-US" b="0" dirty="0"/>
        </a:p>
      </dgm:t>
    </dgm:pt>
    <dgm:pt modelId="{EB3DDFF5-A2A5-40D2-B1ED-38E594FB1446}" type="parTrans" cxnId="{A2106480-5668-4A80-A9B9-5057B845E719}">
      <dgm:prSet/>
      <dgm:spPr/>
      <dgm:t>
        <a:bodyPr/>
        <a:lstStyle/>
        <a:p>
          <a:endParaRPr lang="en-US" b="0"/>
        </a:p>
      </dgm:t>
    </dgm:pt>
    <dgm:pt modelId="{32AE4D89-CDC4-4BE1-932A-7C304F8C489E}" type="sibTrans" cxnId="{A2106480-5668-4A80-A9B9-5057B845E719}">
      <dgm:prSet/>
      <dgm:spPr/>
      <dgm:t>
        <a:bodyPr/>
        <a:lstStyle/>
        <a:p>
          <a:endParaRPr lang="en-US" b="0"/>
        </a:p>
      </dgm:t>
    </dgm:pt>
    <dgm:pt modelId="{FDB6BFDB-67D0-41D0-A3AE-35D705C88C60}">
      <dgm:prSet phldrT="[Text]"/>
      <dgm:spPr>
        <a:solidFill>
          <a:srgbClr val="27D3A6"/>
        </a:solidFill>
      </dgm:spPr>
      <dgm:t>
        <a:bodyPr/>
        <a:lstStyle/>
        <a:p>
          <a:r>
            <a:rPr lang="en-US" b="0" dirty="0" smtClean="0"/>
            <a:t>Reuse</a:t>
          </a:r>
          <a:endParaRPr lang="en-US" b="0" dirty="0"/>
        </a:p>
      </dgm:t>
    </dgm:pt>
    <dgm:pt modelId="{AD61108A-4C49-4C95-BF9E-575E9517E049}" type="parTrans" cxnId="{2A6A3CEA-358F-4761-B1BE-BB6204E82F84}">
      <dgm:prSet/>
      <dgm:spPr/>
      <dgm:t>
        <a:bodyPr/>
        <a:lstStyle/>
        <a:p>
          <a:endParaRPr lang="en-US" b="0"/>
        </a:p>
      </dgm:t>
    </dgm:pt>
    <dgm:pt modelId="{CE856B3E-38E8-4845-B90F-EF7BEB8E113A}" type="sibTrans" cxnId="{2A6A3CEA-358F-4761-B1BE-BB6204E82F84}">
      <dgm:prSet/>
      <dgm:spPr/>
      <dgm:t>
        <a:bodyPr/>
        <a:lstStyle/>
        <a:p>
          <a:endParaRPr lang="en-US" b="0"/>
        </a:p>
      </dgm:t>
    </dgm:pt>
    <dgm:pt modelId="{08183696-3FFB-4747-B4F9-ECB509E427FC}">
      <dgm:prSet phldrT="[Text]"/>
      <dgm:spPr>
        <a:solidFill>
          <a:srgbClr val="96C755"/>
        </a:solidFill>
      </dgm:spPr>
      <dgm:t>
        <a:bodyPr/>
        <a:lstStyle/>
        <a:p>
          <a:r>
            <a:rPr lang="en-US" b="0" dirty="0" smtClean="0"/>
            <a:t>Recycling</a:t>
          </a:r>
          <a:endParaRPr lang="en-US" b="0" dirty="0"/>
        </a:p>
      </dgm:t>
    </dgm:pt>
    <dgm:pt modelId="{477B747D-2D38-4BB9-BCD7-F1154E77C87E}" type="parTrans" cxnId="{E30CACF7-C3FB-4830-834B-F1F20239D9EE}">
      <dgm:prSet/>
      <dgm:spPr/>
      <dgm:t>
        <a:bodyPr/>
        <a:lstStyle/>
        <a:p>
          <a:endParaRPr lang="en-US" b="0"/>
        </a:p>
      </dgm:t>
    </dgm:pt>
    <dgm:pt modelId="{98A9D1B5-9772-4569-A15E-4F3CAE09E73B}" type="sibTrans" cxnId="{E30CACF7-C3FB-4830-834B-F1F20239D9EE}">
      <dgm:prSet/>
      <dgm:spPr/>
      <dgm:t>
        <a:bodyPr/>
        <a:lstStyle/>
        <a:p>
          <a:endParaRPr lang="en-US" b="0"/>
        </a:p>
      </dgm:t>
    </dgm:pt>
    <dgm:pt modelId="{0308A8CF-4C11-4EB9-A891-012394354D06}">
      <dgm:prSet phldrT="[Text]"/>
      <dgm:spPr>
        <a:solidFill>
          <a:srgbClr val="FEDE1E"/>
        </a:solidFill>
      </dgm:spPr>
      <dgm:t>
        <a:bodyPr/>
        <a:lstStyle/>
        <a:p>
          <a:r>
            <a:rPr lang="en-US" b="0" dirty="0" smtClean="0"/>
            <a:t>Resource Recovery (WTE)</a:t>
          </a:r>
          <a:endParaRPr lang="en-US" b="0" dirty="0"/>
        </a:p>
      </dgm:t>
    </dgm:pt>
    <dgm:pt modelId="{D135CF60-6389-4414-BA9B-74EE6F854CEA}" type="parTrans" cxnId="{0BE95E69-3709-4D14-BB7D-A13381A8D4DC}">
      <dgm:prSet/>
      <dgm:spPr/>
      <dgm:t>
        <a:bodyPr/>
        <a:lstStyle/>
        <a:p>
          <a:endParaRPr lang="en-US" b="0"/>
        </a:p>
      </dgm:t>
    </dgm:pt>
    <dgm:pt modelId="{4D9D8518-3BD9-4838-99F3-470194203427}" type="sibTrans" cxnId="{0BE95E69-3709-4D14-BB7D-A13381A8D4DC}">
      <dgm:prSet/>
      <dgm:spPr/>
      <dgm:t>
        <a:bodyPr/>
        <a:lstStyle/>
        <a:p>
          <a:endParaRPr lang="en-US" b="0"/>
        </a:p>
      </dgm:t>
    </dgm:pt>
    <dgm:pt modelId="{FA686FC2-A78B-4951-8FA0-DEF2045FB554}">
      <dgm:prSet phldrT="[Text]"/>
      <dgm:spPr/>
      <dgm:t>
        <a:bodyPr/>
        <a:lstStyle/>
        <a:p>
          <a:r>
            <a:rPr lang="en-US" b="0" dirty="0" smtClean="0"/>
            <a:t>Incineration</a:t>
          </a:r>
          <a:endParaRPr lang="en-US" b="0" dirty="0"/>
        </a:p>
      </dgm:t>
    </dgm:pt>
    <dgm:pt modelId="{39F7E3FE-BA39-4919-B3B3-688CF333769B}" type="parTrans" cxnId="{6CF3F572-F43A-439E-BB45-5118D6880AB5}">
      <dgm:prSet/>
      <dgm:spPr/>
      <dgm:t>
        <a:bodyPr/>
        <a:lstStyle/>
        <a:p>
          <a:endParaRPr lang="en-US" b="0"/>
        </a:p>
      </dgm:t>
    </dgm:pt>
    <dgm:pt modelId="{14531560-2AAB-42FE-93C5-420CE7286C00}" type="sibTrans" cxnId="{6CF3F572-F43A-439E-BB45-5118D6880AB5}">
      <dgm:prSet/>
      <dgm:spPr/>
      <dgm:t>
        <a:bodyPr/>
        <a:lstStyle/>
        <a:p>
          <a:endParaRPr lang="en-US" b="0"/>
        </a:p>
      </dgm:t>
    </dgm:pt>
    <dgm:pt modelId="{BC33497E-CC2E-43BC-9F90-7F9675C4A995}">
      <dgm:prSet phldrT="[Text]"/>
      <dgm:spPr>
        <a:solidFill>
          <a:schemeClr val="accent5">
            <a:lumMod val="60000"/>
            <a:lumOff val="40000"/>
          </a:schemeClr>
        </a:solidFill>
      </dgm:spPr>
      <dgm:t>
        <a:bodyPr/>
        <a:lstStyle/>
        <a:p>
          <a:r>
            <a:rPr lang="en-US" b="0" dirty="0" smtClean="0"/>
            <a:t>Landfill</a:t>
          </a:r>
          <a:endParaRPr lang="en-US" b="0" dirty="0"/>
        </a:p>
      </dgm:t>
    </dgm:pt>
    <dgm:pt modelId="{7A37BBD6-7666-48CB-9095-B5450DCBA95B}" type="parTrans" cxnId="{6CDE3654-C6B3-4824-9DE5-284B5DB0D749}">
      <dgm:prSet/>
      <dgm:spPr/>
      <dgm:t>
        <a:bodyPr/>
        <a:lstStyle/>
        <a:p>
          <a:endParaRPr lang="en-US" b="0"/>
        </a:p>
      </dgm:t>
    </dgm:pt>
    <dgm:pt modelId="{04CB54AE-4DA6-4FD3-A40C-8AAC027EF95E}" type="sibTrans" cxnId="{6CDE3654-C6B3-4824-9DE5-284B5DB0D749}">
      <dgm:prSet/>
      <dgm:spPr/>
      <dgm:t>
        <a:bodyPr/>
        <a:lstStyle/>
        <a:p>
          <a:endParaRPr lang="en-US" b="0"/>
        </a:p>
      </dgm:t>
    </dgm:pt>
    <dgm:pt modelId="{8BD2F2C6-DFFA-484B-9BCA-445F809C6C50}" type="pres">
      <dgm:prSet presAssocID="{CA9A9A7A-B306-490B-B936-3E95B59321FD}" presName="Name0" presStyleCnt="0">
        <dgm:presLayoutVars>
          <dgm:dir/>
          <dgm:animLvl val="lvl"/>
          <dgm:resizeHandles val="exact"/>
        </dgm:presLayoutVars>
      </dgm:prSet>
      <dgm:spPr/>
    </dgm:pt>
    <dgm:pt modelId="{BC348C99-D1E6-46ED-B94B-BE3273917F27}" type="pres">
      <dgm:prSet presAssocID="{C4E18F2F-4036-4B1E-ACCD-349236641ADD}" presName="Name8" presStyleCnt="0"/>
      <dgm:spPr/>
    </dgm:pt>
    <dgm:pt modelId="{2A98C291-D9FF-4900-B7AB-675966CB083F}" type="pres">
      <dgm:prSet presAssocID="{C4E18F2F-4036-4B1E-ACCD-349236641ADD}" presName="level" presStyleLbl="node1" presStyleIdx="0" presStyleCnt="6">
        <dgm:presLayoutVars>
          <dgm:chMax val="1"/>
          <dgm:bulletEnabled val="1"/>
        </dgm:presLayoutVars>
      </dgm:prSet>
      <dgm:spPr/>
      <dgm:t>
        <a:bodyPr/>
        <a:lstStyle/>
        <a:p>
          <a:endParaRPr lang="en-US"/>
        </a:p>
      </dgm:t>
    </dgm:pt>
    <dgm:pt modelId="{DF656C77-BFE2-4AA2-BBF6-AAB1BE32655C}" type="pres">
      <dgm:prSet presAssocID="{C4E18F2F-4036-4B1E-ACCD-349236641ADD}" presName="levelTx" presStyleLbl="revTx" presStyleIdx="0" presStyleCnt="0">
        <dgm:presLayoutVars>
          <dgm:chMax val="1"/>
          <dgm:bulletEnabled val="1"/>
        </dgm:presLayoutVars>
      </dgm:prSet>
      <dgm:spPr/>
      <dgm:t>
        <a:bodyPr/>
        <a:lstStyle/>
        <a:p>
          <a:endParaRPr lang="en-US"/>
        </a:p>
      </dgm:t>
    </dgm:pt>
    <dgm:pt modelId="{24C9B195-DD84-4D6E-8FF1-769CE77E70CF}" type="pres">
      <dgm:prSet presAssocID="{FDB6BFDB-67D0-41D0-A3AE-35D705C88C60}" presName="Name8" presStyleCnt="0"/>
      <dgm:spPr/>
    </dgm:pt>
    <dgm:pt modelId="{2AF76385-0A80-4530-8C1F-3CE41395FB1E}" type="pres">
      <dgm:prSet presAssocID="{FDB6BFDB-67D0-41D0-A3AE-35D705C88C60}" presName="level" presStyleLbl="node1" presStyleIdx="1" presStyleCnt="6">
        <dgm:presLayoutVars>
          <dgm:chMax val="1"/>
          <dgm:bulletEnabled val="1"/>
        </dgm:presLayoutVars>
      </dgm:prSet>
      <dgm:spPr/>
      <dgm:t>
        <a:bodyPr/>
        <a:lstStyle/>
        <a:p>
          <a:endParaRPr lang="en-US"/>
        </a:p>
      </dgm:t>
    </dgm:pt>
    <dgm:pt modelId="{D0E4F4D6-D6A6-4AD5-A970-2A9D7D051250}" type="pres">
      <dgm:prSet presAssocID="{FDB6BFDB-67D0-41D0-A3AE-35D705C88C60}" presName="levelTx" presStyleLbl="revTx" presStyleIdx="0" presStyleCnt="0">
        <dgm:presLayoutVars>
          <dgm:chMax val="1"/>
          <dgm:bulletEnabled val="1"/>
        </dgm:presLayoutVars>
      </dgm:prSet>
      <dgm:spPr/>
      <dgm:t>
        <a:bodyPr/>
        <a:lstStyle/>
        <a:p>
          <a:endParaRPr lang="en-US"/>
        </a:p>
      </dgm:t>
    </dgm:pt>
    <dgm:pt modelId="{E9F588A6-2D5F-49EA-AC54-1F3161AB4215}" type="pres">
      <dgm:prSet presAssocID="{08183696-3FFB-4747-B4F9-ECB509E427FC}" presName="Name8" presStyleCnt="0"/>
      <dgm:spPr/>
    </dgm:pt>
    <dgm:pt modelId="{979FB5AA-4E8E-4B97-BFCB-D1A63BE5CDF7}" type="pres">
      <dgm:prSet presAssocID="{08183696-3FFB-4747-B4F9-ECB509E427FC}" presName="level" presStyleLbl="node1" presStyleIdx="2" presStyleCnt="6">
        <dgm:presLayoutVars>
          <dgm:chMax val="1"/>
          <dgm:bulletEnabled val="1"/>
        </dgm:presLayoutVars>
      </dgm:prSet>
      <dgm:spPr/>
      <dgm:t>
        <a:bodyPr/>
        <a:lstStyle/>
        <a:p>
          <a:endParaRPr lang="en-US"/>
        </a:p>
      </dgm:t>
    </dgm:pt>
    <dgm:pt modelId="{11C6C573-F7DA-426D-8A84-6E2CF499CDCB}" type="pres">
      <dgm:prSet presAssocID="{08183696-3FFB-4747-B4F9-ECB509E427FC}" presName="levelTx" presStyleLbl="revTx" presStyleIdx="0" presStyleCnt="0">
        <dgm:presLayoutVars>
          <dgm:chMax val="1"/>
          <dgm:bulletEnabled val="1"/>
        </dgm:presLayoutVars>
      </dgm:prSet>
      <dgm:spPr/>
      <dgm:t>
        <a:bodyPr/>
        <a:lstStyle/>
        <a:p>
          <a:endParaRPr lang="en-US"/>
        </a:p>
      </dgm:t>
    </dgm:pt>
    <dgm:pt modelId="{CEB1307F-A7A3-4D77-AB9D-E3C61256061D}" type="pres">
      <dgm:prSet presAssocID="{0308A8CF-4C11-4EB9-A891-012394354D06}" presName="Name8" presStyleCnt="0"/>
      <dgm:spPr/>
    </dgm:pt>
    <dgm:pt modelId="{CFB933C5-2520-4258-A0A2-E66F68A89C12}" type="pres">
      <dgm:prSet presAssocID="{0308A8CF-4C11-4EB9-A891-012394354D06}" presName="level" presStyleLbl="node1" presStyleIdx="3" presStyleCnt="6">
        <dgm:presLayoutVars>
          <dgm:chMax val="1"/>
          <dgm:bulletEnabled val="1"/>
        </dgm:presLayoutVars>
      </dgm:prSet>
      <dgm:spPr/>
      <dgm:t>
        <a:bodyPr/>
        <a:lstStyle/>
        <a:p>
          <a:endParaRPr lang="en-US"/>
        </a:p>
      </dgm:t>
    </dgm:pt>
    <dgm:pt modelId="{2EF5F44A-FF7D-4F66-B6CE-22DAC451804D}" type="pres">
      <dgm:prSet presAssocID="{0308A8CF-4C11-4EB9-A891-012394354D06}" presName="levelTx" presStyleLbl="revTx" presStyleIdx="0" presStyleCnt="0">
        <dgm:presLayoutVars>
          <dgm:chMax val="1"/>
          <dgm:bulletEnabled val="1"/>
        </dgm:presLayoutVars>
      </dgm:prSet>
      <dgm:spPr/>
      <dgm:t>
        <a:bodyPr/>
        <a:lstStyle/>
        <a:p>
          <a:endParaRPr lang="en-US"/>
        </a:p>
      </dgm:t>
    </dgm:pt>
    <dgm:pt modelId="{1A1937A4-2CC9-49A1-9583-11D8523765C6}" type="pres">
      <dgm:prSet presAssocID="{FA686FC2-A78B-4951-8FA0-DEF2045FB554}" presName="Name8" presStyleCnt="0"/>
      <dgm:spPr/>
    </dgm:pt>
    <dgm:pt modelId="{6FD6D009-501B-4C63-9831-C712C08CB3C3}" type="pres">
      <dgm:prSet presAssocID="{FA686FC2-A78B-4951-8FA0-DEF2045FB554}" presName="level" presStyleLbl="node1" presStyleIdx="4" presStyleCnt="6">
        <dgm:presLayoutVars>
          <dgm:chMax val="1"/>
          <dgm:bulletEnabled val="1"/>
        </dgm:presLayoutVars>
      </dgm:prSet>
      <dgm:spPr/>
      <dgm:t>
        <a:bodyPr/>
        <a:lstStyle/>
        <a:p>
          <a:endParaRPr lang="en-US"/>
        </a:p>
      </dgm:t>
    </dgm:pt>
    <dgm:pt modelId="{EAD5ACDB-1F1F-491E-951F-222C7166792A}" type="pres">
      <dgm:prSet presAssocID="{FA686FC2-A78B-4951-8FA0-DEF2045FB554}" presName="levelTx" presStyleLbl="revTx" presStyleIdx="0" presStyleCnt="0">
        <dgm:presLayoutVars>
          <dgm:chMax val="1"/>
          <dgm:bulletEnabled val="1"/>
        </dgm:presLayoutVars>
      </dgm:prSet>
      <dgm:spPr/>
      <dgm:t>
        <a:bodyPr/>
        <a:lstStyle/>
        <a:p>
          <a:endParaRPr lang="en-US"/>
        </a:p>
      </dgm:t>
    </dgm:pt>
    <dgm:pt modelId="{7E420798-0E6A-4315-93BD-79D14639CE1A}" type="pres">
      <dgm:prSet presAssocID="{BC33497E-CC2E-43BC-9F90-7F9675C4A995}" presName="Name8" presStyleCnt="0"/>
      <dgm:spPr/>
    </dgm:pt>
    <dgm:pt modelId="{43140889-2877-48EA-8146-1112D2622AFF}" type="pres">
      <dgm:prSet presAssocID="{BC33497E-CC2E-43BC-9F90-7F9675C4A995}" presName="level" presStyleLbl="node1" presStyleIdx="5" presStyleCnt="6">
        <dgm:presLayoutVars>
          <dgm:chMax val="1"/>
          <dgm:bulletEnabled val="1"/>
        </dgm:presLayoutVars>
      </dgm:prSet>
      <dgm:spPr/>
      <dgm:t>
        <a:bodyPr/>
        <a:lstStyle/>
        <a:p>
          <a:endParaRPr lang="en-US"/>
        </a:p>
      </dgm:t>
    </dgm:pt>
    <dgm:pt modelId="{AA42B773-86D0-4128-8F4B-4A7FE7617D3D}" type="pres">
      <dgm:prSet presAssocID="{BC33497E-CC2E-43BC-9F90-7F9675C4A995}" presName="levelTx" presStyleLbl="revTx" presStyleIdx="0" presStyleCnt="0">
        <dgm:presLayoutVars>
          <dgm:chMax val="1"/>
          <dgm:bulletEnabled val="1"/>
        </dgm:presLayoutVars>
      </dgm:prSet>
      <dgm:spPr/>
      <dgm:t>
        <a:bodyPr/>
        <a:lstStyle/>
        <a:p>
          <a:endParaRPr lang="en-US"/>
        </a:p>
      </dgm:t>
    </dgm:pt>
  </dgm:ptLst>
  <dgm:cxnLst>
    <dgm:cxn modelId="{6CDE3654-C6B3-4824-9DE5-284B5DB0D749}" srcId="{CA9A9A7A-B306-490B-B936-3E95B59321FD}" destId="{BC33497E-CC2E-43BC-9F90-7F9675C4A995}" srcOrd="5" destOrd="0" parTransId="{7A37BBD6-7666-48CB-9095-B5450DCBA95B}" sibTransId="{04CB54AE-4DA6-4FD3-A40C-8AAC027EF95E}"/>
    <dgm:cxn modelId="{19320C45-868E-4A07-9454-952475A02DCB}" type="presOf" srcId="{08183696-3FFB-4747-B4F9-ECB509E427FC}" destId="{979FB5AA-4E8E-4B97-BFCB-D1A63BE5CDF7}" srcOrd="0" destOrd="0" presId="urn:microsoft.com/office/officeart/2005/8/layout/pyramid3"/>
    <dgm:cxn modelId="{96481E1D-421A-4726-BC6E-8176DAF5B1B0}" type="presOf" srcId="{FDB6BFDB-67D0-41D0-A3AE-35D705C88C60}" destId="{2AF76385-0A80-4530-8C1F-3CE41395FB1E}" srcOrd="0" destOrd="0" presId="urn:microsoft.com/office/officeart/2005/8/layout/pyramid3"/>
    <dgm:cxn modelId="{0080D8E9-A02F-40F3-910C-CC2C4C6C49DA}" type="presOf" srcId="{FA686FC2-A78B-4951-8FA0-DEF2045FB554}" destId="{EAD5ACDB-1F1F-491E-951F-222C7166792A}" srcOrd="1" destOrd="0" presId="urn:microsoft.com/office/officeart/2005/8/layout/pyramid3"/>
    <dgm:cxn modelId="{F3194B75-96B8-4076-99AE-7081996869EA}" type="presOf" srcId="{FA686FC2-A78B-4951-8FA0-DEF2045FB554}" destId="{6FD6D009-501B-4C63-9831-C712C08CB3C3}" srcOrd="0" destOrd="0" presId="urn:microsoft.com/office/officeart/2005/8/layout/pyramid3"/>
    <dgm:cxn modelId="{9A4E4E40-EF50-44FD-AAF5-422B521A1176}" type="presOf" srcId="{C4E18F2F-4036-4B1E-ACCD-349236641ADD}" destId="{2A98C291-D9FF-4900-B7AB-675966CB083F}" srcOrd="0" destOrd="0" presId="urn:microsoft.com/office/officeart/2005/8/layout/pyramid3"/>
    <dgm:cxn modelId="{FA30B223-966E-403D-9C9E-6BB0E9965360}" type="presOf" srcId="{C4E18F2F-4036-4B1E-ACCD-349236641ADD}" destId="{DF656C77-BFE2-4AA2-BBF6-AAB1BE32655C}" srcOrd="1" destOrd="0" presId="urn:microsoft.com/office/officeart/2005/8/layout/pyramid3"/>
    <dgm:cxn modelId="{015A28E3-D1B0-4352-B79C-7150D89A2525}" type="presOf" srcId="{CA9A9A7A-B306-490B-B936-3E95B59321FD}" destId="{8BD2F2C6-DFFA-484B-9BCA-445F809C6C50}" srcOrd="0" destOrd="0" presId="urn:microsoft.com/office/officeart/2005/8/layout/pyramid3"/>
    <dgm:cxn modelId="{E30CACF7-C3FB-4830-834B-F1F20239D9EE}" srcId="{CA9A9A7A-B306-490B-B936-3E95B59321FD}" destId="{08183696-3FFB-4747-B4F9-ECB509E427FC}" srcOrd="2" destOrd="0" parTransId="{477B747D-2D38-4BB9-BCD7-F1154E77C87E}" sibTransId="{98A9D1B5-9772-4569-A15E-4F3CAE09E73B}"/>
    <dgm:cxn modelId="{1AA46D0D-A027-4EC0-8044-A23A4A18B529}" type="presOf" srcId="{0308A8CF-4C11-4EB9-A891-012394354D06}" destId="{2EF5F44A-FF7D-4F66-B6CE-22DAC451804D}" srcOrd="1" destOrd="0" presId="urn:microsoft.com/office/officeart/2005/8/layout/pyramid3"/>
    <dgm:cxn modelId="{A2106480-5668-4A80-A9B9-5057B845E719}" srcId="{CA9A9A7A-B306-490B-B936-3E95B59321FD}" destId="{C4E18F2F-4036-4B1E-ACCD-349236641ADD}" srcOrd="0" destOrd="0" parTransId="{EB3DDFF5-A2A5-40D2-B1ED-38E594FB1446}" sibTransId="{32AE4D89-CDC4-4BE1-932A-7C304F8C489E}"/>
    <dgm:cxn modelId="{2A6A3CEA-358F-4761-B1BE-BB6204E82F84}" srcId="{CA9A9A7A-B306-490B-B936-3E95B59321FD}" destId="{FDB6BFDB-67D0-41D0-A3AE-35D705C88C60}" srcOrd="1" destOrd="0" parTransId="{AD61108A-4C49-4C95-BF9E-575E9517E049}" sibTransId="{CE856B3E-38E8-4845-B90F-EF7BEB8E113A}"/>
    <dgm:cxn modelId="{0BE95E69-3709-4D14-BB7D-A13381A8D4DC}" srcId="{CA9A9A7A-B306-490B-B936-3E95B59321FD}" destId="{0308A8CF-4C11-4EB9-A891-012394354D06}" srcOrd="3" destOrd="0" parTransId="{D135CF60-6389-4414-BA9B-74EE6F854CEA}" sibTransId="{4D9D8518-3BD9-4838-99F3-470194203427}"/>
    <dgm:cxn modelId="{6CF3F572-F43A-439E-BB45-5118D6880AB5}" srcId="{CA9A9A7A-B306-490B-B936-3E95B59321FD}" destId="{FA686FC2-A78B-4951-8FA0-DEF2045FB554}" srcOrd="4" destOrd="0" parTransId="{39F7E3FE-BA39-4919-B3B3-688CF333769B}" sibTransId="{14531560-2AAB-42FE-93C5-420CE7286C00}"/>
    <dgm:cxn modelId="{9929A55C-CD96-45D2-8902-4047EBD6C696}" type="presOf" srcId="{08183696-3FFB-4747-B4F9-ECB509E427FC}" destId="{11C6C573-F7DA-426D-8A84-6E2CF499CDCB}" srcOrd="1" destOrd="0" presId="urn:microsoft.com/office/officeart/2005/8/layout/pyramid3"/>
    <dgm:cxn modelId="{A2DA2412-99A6-455A-86AE-E0B22532701C}" type="presOf" srcId="{FDB6BFDB-67D0-41D0-A3AE-35D705C88C60}" destId="{D0E4F4D6-D6A6-4AD5-A970-2A9D7D051250}" srcOrd="1" destOrd="0" presId="urn:microsoft.com/office/officeart/2005/8/layout/pyramid3"/>
    <dgm:cxn modelId="{C265296D-4371-4403-96CA-E9DA8CA2AD4A}" type="presOf" srcId="{BC33497E-CC2E-43BC-9F90-7F9675C4A995}" destId="{43140889-2877-48EA-8146-1112D2622AFF}" srcOrd="0" destOrd="0" presId="urn:microsoft.com/office/officeart/2005/8/layout/pyramid3"/>
    <dgm:cxn modelId="{F1595E7C-0E57-4571-812F-759424FE243B}" type="presOf" srcId="{BC33497E-CC2E-43BC-9F90-7F9675C4A995}" destId="{AA42B773-86D0-4128-8F4B-4A7FE7617D3D}" srcOrd="1" destOrd="0" presId="urn:microsoft.com/office/officeart/2005/8/layout/pyramid3"/>
    <dgm:cxn modelId="{AFE1D516-C3DA-4572-A2C5-A14119495146}" type="presOf" srcId="{0308A8CF-4C11-4EB9-A891-012394354D06}" destId="{CFB933C5-2520-4258-A0A2-E66F68A89C12}" srcOrd="0" destOrd="0" presId="urn:microsoft.com/office/officeart/2005/8/layout/pyramid3"/>
    <dgm:cxn modelId="{BA8D5BE7-7C91-4F46-A807-2B6C2C5E35A5}" type="presParOf" srcId="{8BD2F2C6-DFFA-484B-9BCA-445F809C6C50}" destId="{BC348C99-D1E6-46ED-B94B-BE3273917F27}" srcOrd="0" destOrd="0" presId="urn:microsoft.com/office/officeart/2005/8/layout/pyramid3"/>
    <dgm:cxn modelId="{BEA2D3E4-593B-4549-B571-BFDE51C57B84}" type="presParOf" srcId="{BC348C99-D1E6-46ED-B94B-BE3273917F27}" destId="{2A98C291-D9FF-4900-B7AB-675966CB083F}" srcOrd="0" destOrd="0" presId="urn:microsoft.com/office/officeart/2005/8/layout/pyramid3"/>
    <dgm:cxn modelId="{421D38C8-BE6D-4119-AAE2-B2FD94006441}" type="presParOf" srcId="{BC348C99-D1E6-46ED-B94B-BE3273917F27}" destId="{DF656C77-BFE2-4AA2-BBF6-AAB1BE32655C}" srcOrd="1" destOrd="0" presId="urn:microsoft.com/office/officeart/2005/8/layout/pyramid3"/>
    <dgm:cxn modelId="{FFCABC6E-F20F-4FE4-BB0C-7FD015B82EB2}" type="presParOf" srcId="{8BD2F2C6-DFFA-484B-9BCA-445F809C6C50}" destId="{24C9B195-DD84-4D6E-8FF1-769CE77E70CF}" srcOrd="1" destOrd="0" presId="urn:microsoft.com/office/officeart/2005/8/layout/pyramid3"/>
    <dgm:cxn modelId="{E9D01B47-DE5C-453F-99AA-E1E1F0FCDA87}" type="presParOf" srcId="{24C9B195-DD84-4D6E-8FF1-769CE77E70CF}" destId="{2AF76385-0A80-4530-8C1F-3CE41395FB1E}" srcOrd="0" destOrd="0" presId="urn:microsoft.com/office/officeart/2005/8/layout/pyramid3"/>
    <dgm:cxn modelId="{D87B10B7-7D3B-47B2-B9C2-3C1DE900D1F1}" type="presParOf" srcId="{24C9B195-DD84-4D6E-8FF1-769CE77E70CF}" destId="{D0E4F4D6-D6A6-4AD5-A970-2A9D7D051250}" srcOrd="1" destOrd="0" presId="urn:microsoft.com/office/officeart/2005/8/layout/pyramid3"/>
    <dgm:cxn modelId="{8128170A-2209-48EE-8FE1-BC14B30CDBBA}" type="presParOf" srcId="{8BD2F2C6-DFFA-484B-9BCA-445F809C6C50}" destId="{E9F588A6-2D5F-49EA-AC54-1F3161AB4215}" srcOrd="2" destOrd="0" presId="urn:microsoft.com/office/officeart/2005/8/layout/pyramid3"/>
    <dgm:cxn modelId="{A51E82F3-D867-4656-A129-E03590F2EDD7}" type="presParOf" srcId="{E9F588A6-2D5F-49EA-AC54-1F3161AB4215}" destId="{979FB5AA-4E8E-4B97-BFCB-D1A63BE5CDF7}" srcOrd="0" destOrd="0" presId="urn:microsoft.com/office/officeart/2005/8/layout/pyramid3"/>
    <dgm:cxn modelId="{B6603440-8862-4942-9404-5A2C452C39D0}" type="presParOf" srcId="{E9F588A6-2D5F-49EA-AC54-1F3161AB4215}" destId="{11C6C573-F7DA-426D-8A84-6E2CF499CDCB}" srcOrd="1" destOrd="0" presId="urn:microsoft.com/office/officeart/2005/8/layout/pyramid3"/>
    <dgm:cxn modelId="{D23133ED-5841-448D-ADDC-0D3BF3143AFB}" type="presParOf" srcId="{8BD2F2C6-DFFA-484B-9BCA-445F809C6C50}" destId="{CEB1307F-A7A3-4D77-AB9D-E3C61256061D}" srcOrd="3" destOrd="0" presId="urn:microsoft.com/office/officeart/2005/8/layout/pyramid3"/>
    <dgm:cxn modelId="{10277254-466C-4ACA-8860-5B54743BBDC8}" type="presParOf" srcId="{CEB1307F-A7A3-4D77-AB9D-E3C61256061D}" destId="{CFB933C5-2520-4258-A0A2-E66F68A89C12}" srcOrd="0" destOrd="0" presId="urn:microsoft.com/office/officeart/2005/8/layout/pyramid3"/>
    <dgm:cxn modelId="{B4A9A8E8-AA1B-446F-9049-E57B3459DD08}" type="presParOf" srcId="{CEB1307F-A7A3-4D77-AB9D-E3C61256061D}" destId="{2EF5F44A-FF7D-4F66-B6CE-22DAC451804D}" srcOrd="1" destOrd="0" presId="urn:microsoft.com/office/officeart/2005/8/layout/pyramid3"/>
    <dgm:cxn modelId="{782D787F-D545-447D-816A-77B7A88BDB97}" type="presParOf" srcId="{8BD2F2C6-DFFA-484B-9BCA-445F809C6C50}" destId="{1A1937A4-2CC9-49A1-9583-11D8523765C6}" srcOrd="4" destOrd="0" presId="urn:microsoft.com/office/officeart/2005/8/layout/pyramid3"/>
    <dgm:cxn modelId="{F92F933D-E840-4335-8804-ECF966DA890E}" type="presParOf" srcId="{1A1937A4-2CC9-49A1-9583-11D8523765C6}" destId="{6FD6D009-501B-4C63-9831-C712C08CB3C3}" srcOrd="0" destOrd="0" presId="urn:microsoft.com/office/officeart/2005/8/layout/pyramid3"/>
    <dgm:cxn modelId="{486A551D-46D1-48F1-8877-D54A74181576}" type="presParOf" srcId="{1A1937A4-2CC9-49A1-9583-11D8523765C6}" destId="{EAD5ACDB-1F1F-491E-951F-222C7166792A}" srcOrd="1" destOrd="0" presId="urn:microsoft.com/office/officeart/2005/8/layout/pyramid3"/>
    <dgm:cxn modelId="{7A49AAC8-B299-4AC8-B3B4-6A053496E666}" type="presParOf" srcId="{8BD2F2C6-DFFA-484B-9BCA-445F809C6C50}" destId="{7E420798-0E6A-4315-93BD-79D14639CE1A}" srcOrd="5" destOrd="0" presId="urn:microsoft.com/office/officeart/2005/8/layout/pyramid3"/>
    <dgm:cxn modelId="{4F1BE3E4-BB62-4DF2-BA09-EE47175286AA}" type="presParOf" srcId="{7E420798-0E6A-4315-93BD-79D14639CE1A}" destId="{43140889-2877-48EA-8146-1112D2622AFF}" srcOrd="0" destOrd="0" presId="urn:microsoft.com/office/officeart/2005/8/layout/pyramid3"/>
    <dgm:cxn modelId="{4C655A28-EF21-4A34-91AA-6ED0F08F11CC}" type="presParOf" srcId="{7E420798-0E6A-4315-93BD-79D14639CE1A}" destId="{AA42B773-86D0-4128-8F4B-4A7FE7617D3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AA25C-2327-457F-9D5C-D72546D542C6}">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5E96E-4006-48EF-9666-AEFD5E33E614}">
      <dsp:nvSpPr>
        <dsp:cNvPr id="0" name=""/>
        <dsp:cNvSpPr/>
      </dsp:nvSpPr>
      <dsp:spPr>
        <a:xfrm>
          <a:off x="350606" y="229141"/>
          <a:ext cx="10105268" cy="4581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DEQ Leadership Updates</a:t>
          </a:r>
          <a:endParaRPr lang="en-US" sz="2600" kern="1200" dirty="0"/>
        </a:p>
      </dsp:txBody>
      <dsp:txXfrm>
        <a:off x="350606" y="229141"/>
        <a:ext cx="10105268" cy="458108"/>
      </dsp:txXfrm>
    </dsp:sp>
    <dsp:sp modelId="{09B5E209-437A-4096-8B04-92280D94C5F1}">
      <dsp:nvSpPr>
        <dsp:cNvPr id="0" name=""/>
        <dsp:cNvSpPr/>
      </dsp:nvSpPr>
      <dsp:spPr>
        <a:xfrm>
          <a:off x="64288" y="171877"/>
          <a:ext cx="572636" cy="57263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44A605-7F8E-499F-BD79-2E3575E0541D}">
      <dsp:nvSpPr>
        <dsp:cNvPr id="0" name=""/>
        <dsp:cNvSpPr/>
      </dsp:nvSpPr>
      <dsp:spPr>
        <a:xfrm>
          <a:off x="727432" y="916217"/>
          <a:ext cx="9728442" cy="458108"/>
        </a:xfrm>
        <a:prstGeom prst="rect">
          <a:avLst/>
        </a:prstGeom>
        <a:solidFill>
          <a:schemeClr val="accent3">
            <a:hueOff val="151456"/>
            <a:satOff val="1981"/>
            <a:lumOff val="-2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2022 Virginia General Assembly Update</a:t>
          </a:r>
          <a:endParaRPr lang="en-US" sz="2600" kern="1200" dirty="0"/>
        </a:p>
      </dsp:txBody>
      <dsp:txXfrm>
        <a:off x="727432" y="916217"/>
        <a:ext cx="9728442" cy="458108"/>
      </dsp:txXfrm>
    </dsp:sp>
    <dsp:sp modelId="{FE705B75-DE95-4398-88D5-96C6DBAD853A}">
      <dsp:nvSpPr>
        <dsp:cNvPr id="0" name=""/>
        <dsp:cNvSpPr/>
      </dsp:nvSpPr>
      <dsp:spPr>
        <a:xfrm>
          <a:off x="441114" y="858954"/>
          <a:ext cx="572636" cy="572636"/>
        </a:xfrm>
        <a:prstGeom prst="ellipse">
          <a:avLst/>
        </a:prstGeom>
        <a:solidFill>
          <a:schemeClr val="lt1">
            <a:hueOff val="0"/>
            <a:satOff val="0"/>
            <a:lumOff val="0"/>
            <a:alphaOff val="0"/>
          </a:schemeClr>
        </a:solidFill>
        <a:ln w="12700" cap="flat" cmpd="sng" algn="ctr">
          <a:solidFill>
            <a:schemeClr val="accent3">
              <a:hueOff val="151456"/>
              <a:satOff val="1981"/>
              <a:lumOff val="-24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35317-44EB-4515-86A7-483659EF78A8}">
      <dsp:nvSpPr>
        <dsp:cNvPr id="0" name=""/>
        <dsp:cNvSpPr/>
      </dsp:nvSpPr>
      <dsp:spPr>
        <a:xfrm>
          <a:off x="899745" y="1603293"/>
          <a:ext cx="9556129" cy="458108"/>
        </a:xfrm>
        <a:prstGeom prst="rect">
          <a:avLst/>
        </a:prstGeom>
        <a:solidFill>
          <a:schemeClr val="accent3">
            <a:hueOff val="302912"/>
            <a:satOff val="3961"/>
            <a:lumOff val="-4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Regulatory Amendments</a:t>
          </a:r>
          <a:endParaRPr lang="en-US" sz="2600" kern="1200" dirty="0"/>
        </a:p>
      </dsp:txBody>
      <dsp:txXfrm>
        <a:off x="899745" y="1603293"/>
        <a:ext cx="9556129" cy="458108"/>
      </dsp:txXfrm>
    </dsp:sp>
    <dsp:sp modelId="{749EF75C-6100-45AB-BB10-3B1CBA9D0341}">
      <dsp:nvSpPr>
        <dsp:cNvPr id="0" name=""/>
        <dsp:cNvSpPr/>
      </dsp:nvSpPr>
      <dsp:spPr>
        <a:xfrm>
          <a:off x="613427" y="1546030"/>
          <a:ext cx="572636" cy="572636"/>
        </a:xfrm>
        <a:prstGeom prst="ellipse">
          <a:avLst/>
        </a:prstGeom>
        <a:solidFill>
          <a:schemeClr val="lt1">
            <a:hueOff val="0"/>
            <a:satOff val="0"/>
            <a:lumOff val="0"/>
            <a:alphaOff val="0"/>
          </a:schemeClr>
        </a:solidFill>
        <a:ln w="12700" cap="flat" cmpd="sng" algn="ctr">
          <a:solidFill>
            <a:schemeClr val="accent3">
              <a:hueOff val="302912"/>
              <a:satOff val="3961"/>
              <a:lumOff val="-48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80DA-49E3-4D66-B240-0F322BF8D3BB}">
      <dsp:nvSpPr>
        <dsp:cNvPr id="0" name=""/>
        <dsp:cNvSpPr/>
      </dsp:nvSpPr>
      <dsp:spPr>
        <a:xfrm>
          <a:off x="899745" y="2289935"/>
          <a:ext cx="9556129" cy="458108"/>
        </a:xfrm>
        <a:prstGeom prst="rect">
          <a:avLst/>
        </a:prstGeom>
        <a:solidFill>
          <a:schemeClr val="accent3">
            <a:hueOff val="454368"/>
            <a:satOff val="5942"/>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Guidance Updates</a:t>
          </a:r>
          <a:endParaRPr lang="en-US" sz="2600" kern="1200" dirty="0"/>
        </a:p>
      </dsp:txBody>
      <dsp:txXfrm>
        <a:off x="899745" y="2289935"/>
        <a:ext cx="9556129" cy="458108"/>
      </dsp:txXfrm>
    </dsp:sp>
    <dsp:sp modelId="{B711652E-DC29-4DCA-B006-D2E4C7CFC5A2}">
      <dsp:nvSpPr>
        <dsp:cNvPr id="0" name=""/>
        <dsp:cNvSpPr/>
      </dsp:nvSpPr>
      <dsp:spPr>
        <a:xfrm>
          <a:off x="613427" y="2232671"/>
          <a:ext cx="572636" cy="572636"/>
        </a:xfrm>
        <a:prstGeom prst="ellipse">
          <a:avLst/>
        </a:prstGeom>
        <a:solidFill>
          <a:schemeClr val="lt1">
            <a:hueOff val="0"/>
            <a:satOff val="0"/>
            <a:lumOff val="0"/>
            <a:alphaOff val="0"/>
          </a:schemeClr>
        </a:solidFill>
        <a:ln w="12700" cap="flat" cmpd="sng" algn="ctr">
          <a:solidFill>
            <a:schemeClr val="accent3">
              <a:hueOff val="454368"/>
              <a:satOff val="5942"/>
              <a:lumOff val="-7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44100-BC0D-4937-AA28-2CC1AE128E52}">
      <dsp:nvSpPr>
        <dsp:cNvPr id="0" name=""/>
        <dsp:cNvSpPr/>
      </dsp:nvSpPr>
      <dsp:spPr>
        <a:xfrm>
          <a:off x="727432" y="2977011"/>
          <a:ext cx="9728442" cy="458108"/>
        </a:xfrm>
        <a:prstGeom prst="rect">
          <a:avLst/>
        </a:prstGeom>
        <a:solidFill>
          <a:schemeClr val="accent3">
            <a:hueOff val="605823"/>
            <a:satOff val="7922"/>
            <a:lumOff val="-9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Other DEQ Efforts</a:t>
          </a:r>
          <a:endParaRPr lang="en-US" sz="2600" kern="1200" dirty="0"/>
        </a:p>
      </dsp:txBody>
      <dsp:txXfrm>
        <a:off x="727432" y="2977011"/>
        <a:ext cx="9728442" cy="458108"/>
      </dsp:txXfrm>
    </dsp:sp>
    <dsp:sp modelId="{0426C48E-4396-43D8-9E8D-75DCC0D011B1}">
      <dsp:nvSpPr>
        <dsp:cNvPr id="0" name=""/>
        <dsp:cNvSpPr/>
      </dsp:nvSpPr>
      <dsp:spPr>
        <a:xfrm>
          <a:off x="441114" y="2919747"/>
          <a:ext cx="572636" cy="572636"/>
        </a:xfrm>
        <a:prstGeom prst="ellipse">
          <a:avLst/>
        </a:prstGeom>
        <a:solidFill>
          <a:schemeClr val="lt1">
            <a:hueOff val="0"/>
            <a:satOff val="0"/>
            <a:lumOff val="0"/>
            <a:alphaOff val="0"/>
          </a:schemeClr>
        </a:solidFill>
        <a:ln w="12700" cap="flat" cmpd="sng" algn="ctr">
          <a:solidFill>
            <a:schemeClr val="accent3">
              <a:hueOff val="605823"/>
              <a:satOff val="7922"/>
              <a:lumOff val="-97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C2340-1E0C-4484-AE09-8495C7C25892}">
      <dsp:nvSpPr>
        <dsp:cNvPr id="0" name=""/>
        <dsp:cNvSpPr/>
      </dsp:nvSpPr>
      <dsp:spPr>
        <a:xfrm>
          <a:off x="350606" y="3664087"/>
          <a:ext cx="10105268" cy="458108"/>
        </a:xfrm>
        <a:prstGeom prst="rect">
          <a:avLst/>
        </a:prstGeom>
        <a:solidFill>
          <a:schemeClr val="accent3">
            <a:hueOff val="757279"/>
            <a:satOff val="9903"/>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SWIA, Litter Grant and Recycling </a:t>
          </a:r>
          <a:endParaRPr lang="en-US" sz="2600" kern="1200" dirty="0"/>
        </a:p>
      </dsp:txBody>
      <dsp:txXfrm>
        <a:off x="350606" y="3664087"/>
        <a:ext cx="10105268" cy="458108"/>
      </dsp:txXfrm>
    </dsp:sp>
    <dsp:sp modelId="{4A0DE3FD-1747-4C99-BB0B-951FE53367F3}">
      <dsp:nvSpPr>
        <dsp:cNvPr id="0" name=""/>
        <dsp:cNvSpPr/>
      </dsp:nvSpPr>
      <dsp:spPr>
        <a:xfrm>
          <a:off x="64288" y="3606824"/>
          <a:ext cx="572636" cy="572636"/>
        </a:xfrm>
        <a:prstGeom prst="ellipse">
          <a:avLst/>
        </a:prstGeom>
        <a:solidFill>
          <a:schemeClr val="lt1">
            <a:hueOff val="0"/>
            <a:satOff val="0"/>
            <a:lumOff val="0"/>
            <a:alphaOff val="0"/>
          </a:schemeClr>
        </a:solidFill>
        <a:ln w="12700" cap="flat" cmpd="sng" algn="ctr">
          <a:solidFill>
            <a:schemeClr val="accent3">
              <a:hueOff val="757279"/>
              <a:satOff val="9903"/>
              <a:lumOff val="-121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40B3-CB3F-4244-A442-AA69B4BAC762}">
      <dsp:nvSpPr>
        <dsp:cNvPr id="0" name=""/>
        <dsp:cNvSpPr/>
      </dsp:nvSpPr>
      <dsp:spPr>
        <a:xfrm>
          <a:off x="0" y="395337"/>
          <a:ext cx="10305079"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F91BAF-D9E1-459C-A134-496AA202C713}">
      <dsp:nvSpPr>
        <dsp:cNvPr id="0" name=""/>
        <dsp:cNvSpPr/>
      </dsp:nvSpPr>
      <dsp:spPr>
        <a:xfrm>
          <a:off x="515254" y="41097"/>
          <a:ext cx="8688367"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655" tIns="0" rIns="272655" bIns="0" numCol="1" spcCol="1270" anchor="ctr" anchorCtr="0">
          <a:noAutofit/>
        </a:bodyPr>
        <a:lstStyle/>
        <a:p>
          <a:pPr lvl="0" algn="l" defTabSz="1155700">
            <a:lnSpc>
              <a:spcPct val="90000"/>
            </a:lnSpc>
            <a:spcBef>
              <a:spcPct val="0"/>
            </a:spcBef>
            <a:spcAft>
              <a:spcPct val="35000"/>
            </a:spcAft>
          </a:pPr>
          <a:r>
            <a:rPr lang="en-US" sz="2600" kern="1200" dirty="0" smtClean="0"/>
            <a:t>Voluntary Remediation Regulations (fee amendment)</a:t>
          </a:r>
          <a:endParaRPr lang="en-US" sz="2600" kern="1200" dirty="0"/>
        </a:p>
      </dsp:txBody>
      <dsp:txXfrm>
        <a:off x="549839" y="75682"/>
        <a:ext cx="8619197" cy="639310"/>
      </dsp:txXfrm>
    </dsp:sp>
    <dsp:sp modelId="{35CCDBA2-715C-4E0C-BDB4-B9F25060B46D}">
      <dsp:nvSpPr>
        <dsp:cNvPr id="0" name=""/>
        <dsp:cNvSpPr/>
      </dsp:nvSpPr>
      <dsp:spPr>
        <a:xfrm>
          <a:off x="0" y="1483977"/>
          <a:ext cx="10305079"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80381A-B6B8-4F50-A7A0-63C02FEFBC22}">
      <dsp:nvSpPr>
        <dsp:cNvPr id="0" name=""/>
        <dsp:cNvSpPr/>
      </dsp:nvSpPr>
      <dsp:spPr>
        <a:xfrm>
          <a:off x="515254" y="1129737"/>
          <a:ext cx="8688367"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655" tIns="0" rIns="272655" bIns="0" numCol="1" spcCol="1270" anchor="ctr" anchorCtr="0">
          <a:noAutofit/>
        </a:bodyPr>
        <a:lstStyle/>
        <a:p>
          <a:pPr lvl="0" algn="l" defTabSz="1155700">
            <a:lnSpc>
              <a:spcPct val="90000"/>
            </a:lnSpc>
            <a:spcBef>
              <a:spcPct val="0"/>
            </a:spcBef>
            <a:spcAft>
              <a:spcPct val="35000"/>
            </a:spcAft>
          </a:pPr>
          <a:r>
            <a:rPr lang="en-US" sz="2600" kern="1200" dirty="0" smtClean="0"/>
            <a:t>Hazardous Waste Regulations (annual update)</a:t>
          </a:r>
          <a:endParaRPr lang="en-US" sz="2600" kern="1200" dirty="0"/>
        </a:p>
      </dsp:txBody>
      <dsp:txXfrm>
        <a:off x="549839" y="1164322"/>
        <a:ext cx="8619197" cy="639310"/>
      </dsp:txXfrm>
    </dsp:sp>
    <dsp:sp modelId="{422613A0-240E-47D9-9303-264D9ECEADF1}">
      <dsp:nvSpPr>
        <dsp:cNvPr id="0" name=""/>
        <dsp:cNvSpPr/>
      </dsp:nvSpPr>
      <dsp:spPr>
        <a:xfrm>
          <a:off x="0" y="2572617"/>
          <a:ext cx="10305079"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234AC-3781-43D1-8933-8A03BE46B831}">
      <dsp:nvSpPr>
        <dsp:cNvPr id="0" name=""/>
        <dsp:cNvSpPr/>
      </dsp:nvSpPr>
      <dsp:spPr>
        <a:xfrm>
          <a:off x="515254" y="2218377"/>
          <a:ext cx="8688367"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655" tIns="0" rIns="272655" bIns="0" numCol="1" spcCol="1270" anchor="ctr" anchorCtr="0">
          <a:noAutofit/>
        </a:bodyPr>
        <a:lstStyle/>
        <a:p>
          <a:pPr lvl="0" algn="l" defTabSz="1155700">
            <a:lnSpc>
              <a:spcPct val="90000"/>
            </a:lnSpc>
            <a:spcBef>
              <a:spcPct val="0"/>
            </a:spcBef>
            <a:spcAft>
              <a:spcPct val="35000"/>
            </a:spcAft>
          </a:pPr>
          <a:r>
            <a:rPr lang="en-US" sz="2600" kern="1200" dirty="0" smtClean="0"/>
            <a:t>CCR Rule (watching federal amendments)</a:t>
          </a:r>
          <a:endParaRPr lang="en-US" sz="2600" kern="1200" dirty="0"/>
        </a:p>
      </dsp:txBody>
      <dsp:txXfrm>
        <a:off x="549839" y="2252962"/>
        <a:ext cx="8619197" cy="639310"/>
      </dsp:txXfrm>
    </dsp:sp>
    <dsp:sp modelId="{FF6457D6-750C-472C-BBD4-9B0C96F175AD}">
      <dsp:nvSpPr>
        <dsp:cNvPr id="0" name=""/>
        <dsp:cNvSpPr/>
      </dsp:nvSpPr>
      <dsp:spPr>
        <a:xfrm>
          <a:off x="0" y="3661257"/>
          <a:ext cx="10305079"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80C40-E22B-4877-9164-1C0DEE6D1D88}">
      <dsp:nvSpPr>
        <dsp:cNvPr id="0" name=""/>
        <dsp:cNvSpPr/>
      </dsp:nvSpPr>
      <dsp:spPr>
        <a:xfrm>
          <a:off x="515254" y="3307017"/>
          <a:ext cx="8688367"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655" tIns="0" rIns="272655" bIns="0" numCol="1" spcCol="1270" anchor="ctr" anchorCtr="0">
          <a:noAutofit/>
        </a:bodyPr>
        <a:lstStyle/>
        <a:p>
          <a:pPr lvl="0" algn="l" defTabSz="1155700">
            <a:lnSpc>
              <a:spcPct val="90000"/>
            </a:lnSpc>
            <a:spcBef>
              <a:spcPct val="0"/>
            </a:spcBef>
            <a:spcAft>
              <a:spcPct val="35000"/>
            </a:spcAft>
          </a:pPr>
          <a:r>
            <a:rPr lang="en-US" sz="2600" kern="1200" dirty="0" smtClean="0"/>
            <a:t>Upcoming Periodic Reviews  (FA, Fees, Barge, HMT)</a:t>
          </a:r>
          <a:endParaRPr lang="en-US" sz="2600" kern="1200" dirty="0"/>
        </a:p>
      </dsp:txBody>
      <dsp:txXfrm>
        <a:off x="549839" y="3341602"/>
        <a:ext cx="8619197"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40B3-CB3F-4244-A442-AA69B4BAC762}">
      <dsp:nvSpPr>
        <dsp:cNvPr id="0" name=""/>
        <dsp:cNvSpPr/>
      </dsp:nvSpPr>
      <dsp:spPr>
        <a:xfrm>
          <a:off x="0" y="454233"/>
          <a:ext cx="9633155" cy="756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F91BAF-D9E1-459C-A134-496AA202C713}">
      <dsp:nvSpPr>
        <dsp:cNvPr id="0" name=""/>
        <dsp:cNvSpPr/>
      </dsp:nvSpPr>
      <dsp:spPr>
        <a:xfrm>
          <a:off x="481657" y="11433"/>
          <a:ext cx="8321051" cy="885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77" tIns="0" rIns="254877" bIns="0" numCol="1" spcCol="1270" anchor="ctr" anchorCtr="0">
          <a:noAutofit/>
        </a:bodyPr>
        <a:lstStyle/>
        <a:p>
          <a:pPr lvl="0" algn="l" defTabSz="1155700">
            <a:lnSpc>
              <a:spcPct val="90000"/>
            </a:lnSpc>
            <a:spcBef>
              <a:spcPct val="0"/>
            </a:spcBef>
            <a:spcAft>
              <a:spcPct val="35000"/>
            </a:spcAft>
          </a:pPr>
          <a:r>
            <a:rPr lang="en-US" sz="2600" kern="1200" dirty="0" smtClean="0"/>
            <a:t>Draft Director’s Determination Guidance (withdrawn)</a:t>
          </a:r>
          <a:endParaRPr lang="en-US" sz="2600" kern="1200" dirty="0"/>
        </a:p>
      </dsp:txBody>
      <dsp:txXfrm>
        <a:off x="524888" y="54664"/>
        <a:ext cx="8234589" cy="799138"/>
      </dsp:txXfrm>
    </dsp:sp>
    <dsp:sp modelId="{35CCDBA2-715C-4E0C-BDB4-B9F25060B46D}">
      <dsp:nvSpPr>
        <dsp:cNvPr id="0" name=""/>
        <dsp:cNvSpPr/>
      </dsp:nvSpPr>
      <dsp:spPr>
        <a:xfrm>
          <a:off x="0" y="1815034"/>
          <a:ext cx="9633155" cy="756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80381A-B6B8-4F50-A7A0-63C02FEFBC22}">
      <dsp:nvSpPr>
        <dsp:cNvPr id="0" name=""/>
        <dsp:cNvSpPr/>
      </dsp:nvSpPr>
      <dsp:spPr>
        <a:xfrm>
          <a:off x="481657" y="1372234"/>
          <a:ext cx="8321051" cy="8856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77" tIns="0" rIns="254877" bIns="0" numCol="1" spcCol="1270" anchor="ctr" anchorCtr="0">
          <a:noAutofit/>
        </a:bodyPr>
        <a:lstStyle/>
        <a:p>
          <a:pPr lvl="0" algn="l" defTabSz="1155700">
            <a:lnSpc>
              <a:spcPct val="90000"/>
            </a:lnSpc>
            <a:spcBef>
              <a:spcPct val="0"/>
            </a:spcBef>
            <a:spcAft>
              <a:spcPct val="35000"/>
            </a:spcAft>
          </a:pPr>
          <a:r>
            <a:rPr lang="en-US" sz="2600" kern="1200" dirty="0" smtClean="0"/>
            <a:t>Enforcement Manual (revised)</a:t>
          </a:r>
          <a:endParaRPr lang="en-US" sz="2600" kern="1200" dirty="0"/>
        </a:p>
      </dsp:txBody>
      <dsp:txXfrm>
        <a:off x="524888" y="1415465"/>
        <a:ext cx="8234589"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8C291-D9FF-4900-B7AB-675966CB083F}">
      <dsp:nvSpPr>
        <dsp:cNvPr id="0" name=""/>
        <dsp:cNvSpPr/>
      </dsp:nvSpPr>
      <dsp:spPr>
        <a:xfrm rot="10800000">
          <a:off x="0" y="0"/>
          <a:ext cx="5181600" cy="725223"/>
        </a:xfrm>
        <a:prstGeom prst="trapezoid">
          <a:avLst>
            <a:gd name="adj" fmla="val 5954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Source Reduction</a:t>
          </a:r>
          <a:endParaRPr lang="en-US" sz="1700" b="0" kern="1200" dirty="0"/>
        </a:p>
      </dsp:txBody>
      <dsp:txXfrm rot="-10800000">
        <a:off x="906779" y="0"/>
        <a:ext cx="3368040" cy="725223"/>
      </dsp:txXfrm>
    </dsp:sp>
    <dsp:sp modelId="{2AF76385-0A80-4530-8C1F-3CE41395FB1E}">
      <dsp:nvSpPr>
        <dsp:cNvPr id="0" name=""/>
        <dsp:cNvSpPr/>
      </dsp:nvSpPr>
      <dsp:spPr>
        <a:xfrm rot="10800000">
          <a:off x="431799" y="725223"/>
          <a:ext cx="4318000" cy="725223"/>
        </a:xfrm>
        <a:prstGeom prst="trapezoid">
          <a:avLst>
            <a:gd name="adj" fmla="val 59540"/>
          </a:avLst>
        </a:prstGeom>
        <a:solidFill>
          <a:srgbClr val="27D3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Reuse</a:t>
          </a:r>
          <a:endParaRPr lang="en-US" sz="1700" b="0" kern="1200" dirty="0"/>
        </a:p>
      </dsp:txBody>
      <dsp:txXfrm rot="-10800000">
        <a:off x="1187449" y="725223"/>
        <a:ext cx="2806700" cy="725223"/>
      </dsp:txXfrm>
    </dsp:sp>
    <dsp:sp modelId="{979FB5AA-4E8E-4B97-BFCB-D1A63BE5CDF7}">
      <dsp:nvSpPr>
        <dsp:cNvPr id="0" name=""/>
        <dsp:cNvSpPr/>
      </dsp:nvSpPr>
      <dsp:spPr>
        <a:xfrm rot="10800000">
          <a:off x="863600" y="1450446"/>
          <a:ext cx="3454400" cy="725223"/>
        </a:xfrm>
        <a:prstGeom prst="trapezoid">
          <a:avLst>
            <a:gd name="adj" fmla="val 59540"/>
          </a:avLst>
        </a:prstGeom>
        <a:solidFill>
          <a:srgbClr val="96C7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Recycling</a:t>
          </a:r>
          <a:endParaRPr lang="en-US" sz="1700" b="0" kern="1200" dirty="0"/>
        </a:p>
      </dsp:txBody>
      <dsp:txXfrm rot="-10800000">
        <a:off x="1468119" y="1450446"/>
        <a:ext cx="2245360" cy="725223"/>
      </dsp:txXfrm>
    </dsp:sp>
    <dsp:sp modelId="{CFB933C5-2520-4258-A0A2-E66F68A89C12}">
      <dsp:nvSpPr>
        <dsp:cNvPr id="0" name=""/>
        <dsp:cNvSpPr/>
      </dsp:nvSpPr>
      <dsp:spPr>
        <a:xfrm rot="10800000">
          <a:off x="1295399" y="2175669"/>
          <a:ext cx="2590800" cy="725223"/>
        </a:xfrm>
        <a:prstGeom prst="trapezoid">
          <a:avLst>
            <a:gd name="adj" fmla="val 59540"/>
          </a:avLst>
        </a:prstGeom>
        <a:solidFill>
          <a:srgbClr val="FEDE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Resource Recovery (WTE)</a:t>
          </a:r>
          <a:endParaRPr lang="en-US" sz="1700" b="0" kern="1200" dirty="0"/>
        </a:p>
      </dsp:txBody>
      <dsp:txXfrm rot="-10800000">
        <a:off x="1748789" y="2175669"/>
        <a:ext cx="1684020" cy="725223"/>
      </dsp:txXfrm>
    </dsp:sp>
    <dsp:sp modelId="{6FD6D009-501B-4C63-9831-C712C08CB3C3}">
      <dsp:nvSpPr>
        <dsp:cNvPr id="0" name=""/>
        <dsp:cNvSpPr/>
      </dsp:nvSpPr>
      <dsp:spPr>
        <a:xfrm rot="10800000">
          <a:off x="1727200" y="2900892"/>
          <a:ext cx="1727200" cy="725223"/>
        </a:xfrm>
        <a:prstGeom prst="trapezoid">
          <a:avLst>
            <a:gd name="adj" fmla="val 5954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Incineration</a:t>
          </a:r>
          <a:endParaRPr lang="en-US" sz="1700" b="0" kern="1200" dirty="0"/>
        </a:p>
      </dsp:txBody>
      <dsp:txXfrm rot="-10800000">
        <a:off x="2029460" y="2900892"/>
        <a:ext cx="1122680" cy="725223"/>
      </dsp:txXfrm>
    </dsp:sp>
    <dsp:sp modelId="{43140889-2877-48EA-8146-1112D2622AFF}">
      <dsp:nvSpPr>
        <dsp:cNvPr id="0" name=""/>
        <dsp:cNvSpPr/>
      </dsp:nvSpPr>
      <dsp:spPr>
        <a:xfrm rot="10800000">
          <a:off x="2159000" y="3626115"/>
          <a:ext cx="863600" cy="725223"/>
        </a:xfrm>
        <a:prstGeom prst="trapezoid">
          <a:avLst>
            <a:gd name="adj" fmla="val 5954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0" kern="1200" dirty="0" smtClean="0"/>
            <a:t>Landfill</a:t>
          </a:r>
          <a:endParaRPr lang="en-US" sz="1700" b="0" kern="1200" dirty="0"/>
        </a:p>
      </dsp:txBody>
      <dsp:txXfrm rot="-10800000">
        <a:off x="2159000" y="3626115"/>
        <a:ext cx="863600" cy="7252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99307BE-3DE0-4D5D-B071-E18072BDBCD1}" type="datetimeFigureOut">
              <a:rPr lang="en-US" smtClean="0"/>
              <a:t>5/3/2022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7EB6C3-5ECD-4C33-8186-F52195931771}" type="slidenum">
              <a:rPr lang="en-US" smtClean="0"/>
              <a:t>‹#›</a:t>
            </a:fld>
            <a:endParaRPr lang="en-US" dirty="0"/>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27AE0D-E4E7-41F3-8FEB-69AA94FE00AD}" type="datetimeFigureOut">
              <a:rPr lang="en-US" smtClean="0"/>
              <a:t>5/3/2022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9C4A1B-E3F4-440A-A1E4-007EA359E364}" type="slidenum">
              <a:rPr lang="en-US" smtClean="0"/>
              <a:t>‹#›</a:t>
            </a:fld>
            <a:endParaRPr lang="en-US" dirty="0"/>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aw.lis.virginia.gov/vacode/58.1-609.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law.lis.virginia.gov/vacode/58.1-366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a:t>
            </a:fld>
            <a:endParaRPr lang="en-US" dirty="0"/>
          </a:p>
        </p:txBody>
      </p:sp>
    </p:spTree>
    <p:extLst>
      <p:ext uri="{BB962C8B-B14F-4D97-AF65-F5344CB8AC3E}">
        <p14:creationId xmlns:p14="http://schemas.microsoft.com/office/powerpoint/2010/main" val="260707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SB250 signed by both House &amp; Senate during regular session &amp; </a:t>
            </a:r>
            <a:r>
              <a:rPr lang="en-US" b="1" dirty="0" err="1"/>
              <a:t>Gov’s</a:t>
            </a:r>
            <a:r>
              <a:rPr lang="en-US" b="1" dirty="0"/>
              <a:t> action deadline = April 11, 2022 (vetoed)</a:t>
            </a:r>
          </a:p>
          <a:p>
            <a:pPr marL="174708" indent="-174708">
              <a:buFont typeface="Arial" panose="020B0604020202020204" pitchFamily="34" charset="0"/>
              <a:buChar char="•"/>
            </a:pPr>
            <a:r>
              <a:rPr lang="en-US" b="1" baseline="0" dirty="0" smtClean="0"/>
              <a:t>Reconvened session April 27, 2022 to</a:t>
            </a:r>
            <a:r>
              <a:rPr lang="en-US" b="1" dirty="0"/>
              <a:t> consider governor's recommendations and vetoed legislation. </a:t>
            </a:r>
          </a:p>
          <a:p>
            <a:pPr marL="174708" indent="-174708" defTabSz="931774">
              <a:buFont typeface="Arial" panose="020B0604020202020204" pitchFamily="34" charset="0"/>
              <a:buChar char="•"/>
              <a:defRPr/>
            </a:pPr>
            <a:endParaRPr lang="en-US" b="0" dirty="0" smtClean="0"/>
          </a:p>
          <a:p>
            <a:pPr marL="174708" indent="-174708" defTabSz="931774">
              <a:buFont typeface="Arial" panose="020B0604020202020204" pitchFamily="34" charset="0"/>
              <a:buChar char="•"/>
              <a:defRPr/>
            </a:pPr>
            <a:r>
              <a:rPr lang="en-US" b="0" dirty="0" smtClean="0"/>
              <a:t>If SB250</a:t>
            </a:r>
            <a:r>
              <a:rPr lang="en-US" b="0" baseline="0" dirty="0" smtClean="0"/>
              <a:t> becomes law</a:t>
            </a:r>
            <a:r>
              <a:rPr lang="en-US" b="0" dirty="0" smtClean="0"/>
              <a:t>, statutory</a:t>
            </a:r>
            <a:r>
              <a:rPr lang="en-US" b="0" baseline="0" dirty="0" smtClean="0"/>
              <a:t> change also allows DEQ to amend fee regulations (9VAC20-90) per work group recommendations to inc</a:t>
            </a:r>
            <a:r>
              <a:rPr lang="en-US" b="0" dirty="0" smtClean="0"/>
              <a:t>rease permit application fees</a:t>
            </a:r>
            <a:r>
              <a:rPr lang="en-US" b="0" baseline="0" dirty="0" smtClean="0"/>
              <a:t>, establish a new fee for minor permit mods, and incorporate an annual adjustment to permit application fees for inflation. </a:t>
            </a:r>
          </a:p>
          <a:p>
            <a:pPr marL="174708" indent="-174708" defTabSz="931774">
              <a:buFont typeface="Arial" panose="020B0604020202020204" pitchFamily="34" charset="0"/>
              <a:buChar char="•"/>
              <a:defRPr/>
            </a:pPr>
            <a:r>
              <a:rPr lang="en-US" b="1" baseline="0" dirty="0" smtClean="0"/>
              <a:t>Permit application fee schedules in fee </a:t>
            </a:r>
            <a:r>
              <a:rPr lang="en-US" b="1" baseline="0" dirty="0" err="1" smtClean="0"/>
              <a:t>regs</a:t>
            </a:r>
            <a:r>
              <a:rPr lang="en-US" b="1" baseline="0" dirty="0" smtClean="0"/>
              <a:t> had not been adjusted since 2004</a:t>
            </a:r>
          </a:p>
          <a:p>
            <a:pPr marL="174708" indent="-174708" defTabSz="931774">
              <a:buFont typeface="Arial" panose="020B0604020202020204" pitchFamily="34" charset="0"/>
              <a:buChar char="•"/>
              <a:defRPr/>
            </a:pPr>
            <a:r>
              <a:rPr lang="en-US" b="0" baseline="0" dirty="0" smtClean="0"/>
              <a:t>Workgroup recommended (w/</a:t>
            </a:r>
            <a:r>
              <a:rPr lang="en-US" dirty="0"/>
              <a:t>a few exceptions), adjusting all permit application fees to account for inflation since 2004 (approximately 32%)</a:t>
            </a:r>
          </a:p>
          <a:p>
            <a:pPr marL="174708" indent="-174708">
              <a:buFont typeface="Arial" panose="020B0604020202020204" pitchFamily="34" charset="0"/>
              <a:buChar char="•"/>
            </a:pPr>
            <a:r>
              <a:rPr lang="en-US" dirty="0"/>
              <a:t>Exception- application fees for Permit by Rule initial review $1500 &amp; $750 for each modification</a:t>
            </a:r>
          </a:p>
          <a:p>
            <a:pPr marL="174708" indent="-174708">
              <a:buFont typeface="Arial" panose="020B0604020202020204" pitchFamily="34" charset="0"/>
              <a:buChar char="•"/>
            </a:pPr>
            <a:r>
              <a:rPr lang="en-US" dirty="0"/>
              <a:t>Major permit actions, amendments or modifications (including all modules) should be adjusted for CPI increases since 2004 but should be no lower than $750</a:t>
            </a:r>
          </a:p>
        </p:txBody>
      </p:sp>
      <p:sp>
        <p:nvSpPr>
          <p:cNvPr id="4" name="Slide Number Placeholder 3"/>
          <p:cNvSpPr>
            <a:spLocks noGrp="1"/>
          </p:cNvSpPr>
          <p:nvPr>
            <p:ph type="sldNum" sz="quarter" idx="10"/>
          </p:nvPr>
        </p:nvSpPr>
        <p:spPr/>
        <p:txBody>
          <a:bodyPr/>
          <a:lstStyle/>
          <a:p>
            <a:fld id="{939C4A1B-E3F4-440A-A1E4-007EA359E364}" type="slidenum">
              <a:rPr lang="en-US" smtClean="0"/>
              <a:t>10</a:t>
            </a:fld>
            <a:endParaRPr lang="en-US" dirty="0"/>
          </a:p>
        </p:txBody>
      </p:sp>
    </p:spTree>
    <p:extLst>
      <p:ext uri="{BB962C8B-B14F-4D97-AF65-F5344CB8AC3E}">
        <p14:creationId xmlns:p14="http://schemas.microsoft.com/office/powerpoint/2010/main" val="298661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SB250 signed by both House &amp; Senate during regular session &amp; </a:t>
            </a:r>
            <a:r>
              <a:rPr lang="en-US" b="1" dirty="0" err="1"/>
              <a:t>Gov’s</a:t>
            </a:r>
            <a:r>
              <a:rPr lang="en-US" b="1" dirty="0"/>
              <a:t> action deadline = April 11, 2022 (vetoed)</a:t>
            </a:r>
          </a:p>
          <a:p>
            <a:pPr marL="174708" indent="-174708">
              <a:buFont typeface="Arial" panose="020B0604020202020204" pitchFamily="34" charset="0"/>
              <a:buChar char="•"/>
            </a:pPr>
            <a:r>
              <a:rPr lang="en-US" b="1" baseline="0" dirty="0" smtClean="0"/>
              <a:t>Reconvened session April 27, 2022 to</a:t>
            </a:r>
            <a:r>
              <a:rPr lang="en-US" b="1" dirty="0"/>
              <a:t> consider governor's recommendations and vetoed legislation.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Exception- application fees for Permit by Rule initial review $1500 &amp; $750 for each modification</a:t>
            </a:r>
          </a:p>
          <a:p>
            <a:pPr marL="174708" indent="-174708">
              <a:buFont typeface="Arial" panose="020B0604020202020204" pitchFamily="34" charset="0"/>
              <a:buChar char="•"/>
            </a:pPr>
            <a:r>
              <a:rPr lang="en-US" dirty="0"/>
              <a:t>Establishing new $750 permit application fee for minor modifications (requires statutory change)</a:t>
            </a:r>
          </a:p>
          <a:p>
            <a:pPr defTabSz="931774">
              <a:defRPr/>
            </a:pPr>
            <a:endParaRPr lang="en-US" dirty="0"/>
          </a:p>
          <a:p>
            <a:pPr defTabSz="931774">
              <a:defRPr/>
            </a:pPr>
            <a:r>
              <a:rPr lang="en-US" dirty="0"/>
              <a:t>***Public participation (does not include costs of newspaper advertisements or radio broadcasts)</a:t>
            </a:r>
            <a:endParaRPr lang="en-US" b="0" baseline="0"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11</a:t>
            </a:fld>
            <a:endParaRPr lang="en-US" dirty="0"/>
          </a:p>
        </p:txBody>
      </p:sp>
    </p:spTree>
    <p:extLst>
      <p:ext uri="{BB962C8B-B14F-4D97-AF65-F5344CB8AC3E}">
        <p14:creationId xmlns:p14="http://schemas.microsoft.com/office/powerpoint/2010/main" val="159823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SB250 signed by both House &amp; Senate during regular session &amp; </a:t>
            </a:r>
            <a:r>
              <a:rPr lang="en-US" b="1" dirty="0" err="1"/>
              <a:t>Gov’s</a:t>
            </a:r>
            <a:r>
              <a:rPr lang="en-US" b="1" dirty="0"/>
              <a:t> action deadline = April 11, 2022 (vetoed)</a:t>
            </a:r>
          </a:p>
          <a:p>
            <a:pPr marL="174708" indent="-174708">
              <a:buFont typeface="Arial" panose="020B0604020202020204" pitchFamily="34" charset="0"/>
              <a:buChar char="•"/>
            </a:pPr>
            <a:r>
              <a:rPr lang="en-US" b="1" baseline="0" dirty="0" smtClean="0"/>
              <a:t>Reconvened session April 27, 2022 to</a:t>
            </a:r>
            <a:r>
              <a:rPr lang="en-US" b="1" dirty="0"/>
              <a:t> consider governor's recommendations and vetoed legislation.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Exception- base fee associated with an application for a variance should be $750</a:t>
            </a:r>
          </a:p>
          <a:p>
            <a:pPr marL="174708" indent="-174708" defTabSz="931774">
              <a:buFont typeface="Arial" panose="020B0604020202020204" pitchFamily="34" charset="0"/>
              <a:buChar char="•"/>
              <a:defRPr/>
            </a:pPr>
            <a:r>
              <a:rPr lang="en-US" dirty="0"/>
              <a:t>Annual CPI adjustment to all permit application fees going forward (requires statutory change)</a:t>
            </a:r>
          </a:p>
        </p:txBody>
      </p:sp>
      <p:sp>
        <p:nvSpPr>
          <p:cNvPr id="4" name="Slide Number Placeholder 3"/>
          <p:cNvSpPr>
            <a:spLocks noGrp="1"/>
          </p:cNvSpPr>
          <p:nvPr>
            <p:ph type="sldNum" sz="quarter" idx="10"/>
          </p:nvPr>
        </p:nvSpPr>
        <p:spPr/>
        <p:txBody>
          <a:bodyPr/>
          <a:lstStyle/>
          <a:p>
            <a:fld id="{939C4A1B-E3F4-440A-A1E4-007EA359E364}" type="slidenum">
              <a:rPr lang="en-US" smtClean="0"/>
              <a:t>12</a:t>
            </a:fld>
            <a:endParaRPr lang="en-US" dirty="0"/>
          </a:p>
        </p:txBody>
      </p:sp>
    </p:spTree>
    <p:extLst>
      <p:ext uri="{BB962C8B-B14F-4D97-AF65-F5344CB8AC3E}">
        <p14:creationId xmlns:p14="http://schemas.microsoft.com/office/powerpoint/2010/main" val="380444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HB1261 was still pending at the end of the regular session so it was carried forward to the 2022 Special Session I (convened Apr 4, 2022)</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HB1261 - Currently, all members of such boards are appointed by the Governor. </a:t>
            </a:r>
          </a:p>
          <a:p>
            <a:pPr marL="174708" indent="-174708" defTabSz="931774">
              <a:buFont typeface="Arial" panose="020B0604020202020204" pitchFamily="34" charset="0"/>
              <a:buChar char="•"/>
              <a:defRPr/>
            </a:pPr>
            <a:r>
              <a:rPr lang="en-US" b="0" dirty="0" smtClean="0"/>
              <a:t>This bill would make appointment of members to air, water &amp; waste boards</a:t>
            </a:r>
            <a:r>
              <a:rPr lang="en-US" b="0" baseline="0" dirty="0" smtClean="0"/>
              <a:t> </a:t>
            </a:r>
            <a:r>
              <a:rPr lang="en-US" b="0" dirty="0" smtClean="0"/>
              <a:t>the Governor, the Senate Committee on Rules, and the Speaker of the House of Delegates. </a:t>
            </a:r>
          </a:p>
          <a:p>
            <a:pPr marL="174708" indent="-174708" defTabSz="931774">
              <a:buFont typeface="Arial" panose="020B0604020202020204" pitchFamily="34" charset="0"/>
              <a:buChar char="•"/>
              <a:defRPr/>
            </a:pPr>
            <a:r>
              <a:rPr lang="en-US" b="1" dirty="0" smtClean="0"/>
              <a:t>SB657 signed by both chambers during regular session</a:t>
            </a:r>
            <a:r>
              <a:rPr lang="en-US" b="1" baseline="0" dirty="0" smtClean="0"/>
              <a:t> &amp; </a:t>
            </a:r>
            <a:r>
              <a:rPr lang="en-US" b="1" baseline="0" dirty="0" err="1" smtClean="0"/>
              <a:t>Gov’s</a:t>
            </a:r>
            <a:r>
              <a:rPr lang="en-US" b="1" baseline="0" dirty="0" smtClean="0"/>
              <a:t> action deadline = Apr 11, 2022. </a:t>
            </a:r>
          </a:p>
          <a:p>
            <a:pPr marL="174708" indent="-174708" defTabSz="931774">
              <a:buFont typeface="Arial" panose="020B0604020202020204" pitchFamily="34" charset="0"/>
              <a:buChar char="•"/>
              <a:defRPr/>
            </a:pPr>
            <a:r>
              <a:rPr lang="en-US" b="1" dirty="0"/>
              <a:t>Governor approved to become law.</a:t>
            </a:r>
          </a:p>
          <a:p>
            <a:pPr marL="174708" indent="-174708" defTabSz="931774">
              <a:buFont typeface="Arial" panose="020B0604020202020204" pitchFamily="34" charset="0"/>
              <a:buChar char="•"/>
              <a:defRPr/>
            </a:pPr>
            <a:r>
              <a:rPr lang="en-US" dirty="0" smtClean="0"/>
              <a:t>SB657 removes authority of air/water to issue any environmental permit, or abridge or deny any environmental permit issued by DEQ</a:t>
            </a:r>
          </a:p>
          <a:p>
            <a:pPr marL="174708" indent="-174708" defTabSz="931774">
              <a:buFont typeface="Arial" panose="020B0604020202020204" pitchFamily="34" charset="0"/>
              <a:buChar char="•"/>
              <a:defRPr/>
            </a:pPr>
            <a:endParaRPr lang="en-US" dirty="0" smtClean="0"/>
          </a:p>
          <a:p>
            <a:pPr marL="174708" indent="-174708" defTabSz="931774">
              <a:buFont typeface="Arial" panose="020B0604020202020204" pitchFamily="34" charset="0"/>
              <a:buChar char="•"/>
              <a:defRPr/>
            </a:pPr>
            <a:r>
              <a:rPr lang="en-US" dirty="0" smtClean="0"/>
              <a:t>Rvamag.com photo of VA State Water Control Board hearing in 2017</a:t>
            </a:r>
          </a:p>
        </p:txBody>
      </p:sp>
      <p:sp>
        <p:nvSpPr>
          <p:cNvPr id="4" name="Slide Number Placeholder 3"/>
          <p:cNvSpPr>
            <a:spLocks noGrp="1"/>
          </p:cNvSpPr>
          <p:nvPr>
            <p:ph type="sldNum" sz="quarter" idx="10"/>
          </p:nvPr>
        </p:nvSpPr>
        <p:spPr/>
        <p:txBody>
          <a:bodyPr/>
          <a:lstStyle/>
          <a:p>
            <a:fld id="{939C4A1B-E3F4-440A-A1E4-007EA359E364}" type="slidenum">
              <a:rPr lang="en-US" smtClean="0"/>
              <a:t>13</a:t>
            </a:fld>
            <a:endParaRPr lang="en-US" dirty="0"/>
          </a:p>
        </p:txBody>
      </p:sp>
    </p:spTree>
    <p:extLst>
      <p:ext uri="{BB962C8B-B14F-4D97-AF65-F5344CB8AC3E}">
        <p14:creationId xmlns:p14="http://schemas.microsoft.com/office/powerpoint/2010/main" val="49324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SB499 &amp; HB774 identical; signed by both chambers</a:t>
            </a:r>
            <a:r>
              <a:rPr lang="en-US" b="1" baseline="0" dirty="0" smtClean="0"/>
              <a:t> during regular session; approved by Governor April 1 &amp; become effective July 1, 2022</a:t>
            </a:r>
            <a:endParaRPr lang="en-US" b="1" dirty="0" smtClean="0"/>
          </a:p>
          <a:p>
            <a:pPr marL="174708" indent="-174708">
              <a:buFont typeface="Arial" panose="020B0604020202020204" pitchFamily="34" charset="0"/>
              <a:buChar char="•"/>
            </a:pPr>
            <a:r>
              <a:rPr lang="en-US" b="1" dirty="0"/>
              <a:t>Directs State Corporation Commission, in consultation with </a:t>
            </a:r>
            <a:r>
              <a:rPr lang="en-US" b="1" dirty="0" err="1"/>
              <a:t>Dept</a:t>
            </a:r>
            <a:r>
              <a:rPr lang="en-US" b="1" dirty="0"/>
              <a:t> of Energy and DEQ to create task force to analyze life cycle of renewable energy facilities in the Commonwealth, including solar, wind, and battery storage components</a:t>
            </a:r>
          </a:p>
          <a:p>
            <a:pPr marL="174708" indent="-174708">
              <a:buFont typeface="Arial" panose="020B0604020202020204" pitchFamily="34" charset="0"/>
              <a:buChar char="•"/>
            </a:pPr>
            <a:r>
              <a:rPr lang="en-US" b="1" dirty="0"/>
              <a:t>SCC to report to the Governor &amp; GA committees no later than May 1, 2023.</a:t>
            </a:r>
            <a:endParaRPr lang="en-US" b="1" i="0" dirty="0" smtClean="0"/>
          </a:p>
          <a:p>
            <a:pPr marL="174708" indent="-174708">
              <a:buFont typeface="Arial" panose="020B0604020202020204" pitchFamily="34" charset="0"/>
              <a:buChar char="•"/>
            </a:pPr>
            <a:r>
              <a:rPr lang="en-US" dirty="0"/>
              <a:t>The analysis shall assess the </a:t>
            </a:r>
          </a:p>
          <a:p>
            <a:pPr marL="174708" indent="-174708">
              <a:buFont typeface="Arial" panose="020B0604020202020204" pitchFamily="34" charset="0"/>
              <a:buChar char="•"/>
            </a:pPr>
            <a:r>
              <a:rPr lang="en-US" dirty="0"/>
              <a:t>(</a:t>
            </a:r>
            <a:r>
              <a:rPr lang="en-US" dirty="0" err="1"/>
              <a:t>i</a:t>
            </a:r>
            <a:r>
              <a:rPr lang="en-US" dirty="0"/>
              <a:t>) feasibility, costs, recycling and salvage opportunities, waste strategies, and liability for the decommissioning of materials; </a:t>
            </a:r>
          </a:p>
          <a:p>
            <a:pPr marL="174708" indent="-174708">
              <a:buFont typeface="Arial" panose="020B0604020202020204" pitchFamily="34" charset="0"/>
              <a:buChar char="•"/>
            </a:pPr>
            <a:r>
              <a:rPr lang="en-US" dirty="0"/>
              <a:t>(ii) potential impacts of underground infrastructure post-decommissioning; </a:t>
            </a:r>
          </a:p>
          <a:p>
            <a:pPr marL="174708" indent="-174708">
              <a:buFont typeface="Arial" panose="020B0604020202020204" pitchFamily="34" charset="0"/>
              <a:buChar char="•"/>
            </a:pPr>
            <a:r>
              <a:rPr lang="en-US" dirty="0"/>
              <a:t>(iii) potential impacts of the life cycle on farming, forestry, and sensitive wetlands; and </a:t>
            </a:r>
          </a:p>
          <a:p>
            <a:pPr marL="174708" indent="-174708">
              <a:buFont typeface="Arial" panose="020B0604020202020204" pitchFamily="34" charset="0"/>
              <a:buChar char="•"/>
            </a:pPr>
            <a:r>
              <a:rPr lang="en-US" dirty="0"/>
              <a:t>(iv) potential beneficial economic impact of solar, wind, and battery storage development. </a:t>
            </a:r>
          </a:p>
          <a:p>
            <a:pPr marL="174708" indent="-174708">
              <a:buFont typeface="Arial" panose="020B0604020202020204" pitchFamily="34" charset="0"/>
              <a:buChar char="•"/>
            </a:pPr>
            <a:r>
              <a:rPr lang="en-US" dirty="0"/>
              <a:t>Task force = reps of local governments, VA Solar Energy Development and Energy Storage Authority, </a:t>
            </a:r>
            <a:r>
              <a:rPr lang="en-US" dirty="0" err="1"/>
              <a:t>Dept</a:t>
            </a:r>
            <a:r>
              <a:rPr lang="en-US" dirty="0"/>
              <a:t> of Energy, and DEQ and at least one representative for each of the following sectors: agriculture, forestry, regulated electric service providers, competitive electric service providers, rural utility consumer services cooperatives, and renewable energy service providers, as well as organizations with expertise in the climate and environment.</a:t>
            </a:r>
            <a:r>
              <a:rPr lang="en-US" i="1" dirty="0"/>
              <a:t> </a:t>
            </a:r>
            <a:endParaRPr lang="en-US" dirty="0"/>
          </a:p>
          <a:p>
            <a:pPr marL="174708" indent="-174708">
              <a:buFont typeface="Arial" panose="020B0604020202020204" pitchFamily="34" charset="0"/>
              <a:buChar char="•"/>
            </a:pPr>
            <a:r>
              <a:rPr lang="en-US" dirty="0" smtClean="0"/>
              <a:t>Note: DEQ has HW solar panel disposal guidance doc (solar</a:t>
            </a:r>
            <a:r>
              <a:rPr lang="en-US" baseline="0" dirty="0" smtClean="0"/>
              <a:t> panels can sometimes be HW)</a:t>
            </a:r>
            <a:r>
              <a:rPr lang="en-US" dirty="0" smtClean="0"/>
              <a:t>; </a:t>
            </a:r>
            <a:r>
              <a:rPr lang="en-US" baseline="0" dirty="0" smtClean="0"/>
              <a:t>wind turbine blades likely SW (not likely HW) but hard to recycle and also hard to dispose at landfills</a:t>
            </a:r>
          </a:p>
          <a:p>
            <a:pPr marL="174708" indent="-174708">
              <a:buFont typeface="Arial" panose="020B0604020202020204" pitchFamily="34" charset="0"/>
              <a:buChar char="•"/>
            </a:pPr>
            <a:r>
              <a:rPr lang="en-US" baseline="0" dirty="0" smtClean="0"/>
              <a:t>ASTSWMO recently looking into electric vehicle batteries, solar panels, wind turbine blades, and other emerging wastes from renewable energy sources.</a:t>
            </a:r>
            <a:endParaRPr lang="en-US"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14</a:t>
            </a:fld>
            <a:endParaRPr lang="en-US" dirty="0"/>
          </a:p>
        </p:txBody>
      </p:sp>
    </p:spTree>
    <p:extLst>
      <p:ext uri="{BB962C8B-B14F-4D97-AF65-F5344CB8AC3E}">
        <p14:creationId xmlns:p14="http://schemas.microsoft.com/office/powerpoint/2010/main" val="93748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HB558 &amp; SB565 identical; signed by House &amp; Senate during regular session &amp; </a:t>
            </a:r>
            <a:r>
              <a:rPr lang="en-US" b="1" dirty="0" err="1"/>
              <a:t>Gov</a:t>
            </a:r>
            <a:r>
              <a:rPr lang="en-US" b="1" dirty="0"/>
              <a:t> action deadline April 11, 2022. </a:t>
            </a:r>
          </a:p>
          <a:p>
            <a:pPr lvl="0"/>
            <a:r>
              <a:rPr lang="en-US" b="1" dirty="0"/>
              <a:t>Governor made recommendations/minor tweaks.</a:t>
            </a:r>
            <a:endParaRPr lang="en-US" dirty="0"/>
          </a:p>
          <a:p>
            <a:pPr marL="174708" indent="-174708" defTabSz="931774">
              <a:buFont typeface="Arial" panose="020B0604020202020204" pitchFamily="34" charset="0"/>
              <a:buChar char="•"/>
              <a:defRPr/>
            </a:pPr>
            <a:r>
              <a:rPr lang="en-US" b="1" dirty="0"/>
              <a:t>Permits natural gas utilities to include in their fuel </a:t>
            </a:r>
            <a:r>
              <a:rPr lang="en-US" b="1" dirty="0" smtClean="0"/>
              <a:t>portfolios</a:t>
            </a:r>
            <a:r>
              <a:rPr lang="en-US" dirty="0" smtClean="0"/>
              <a:t>, </a:t>
            </a:r>
            <a:r>
              <a:rPr lang="en-US" dirty="0"/>
              <a:t>submitted to the State Corporation Commission to monitor fuel prices and purchases, </a:t>
            </a:r>
            <a:r>
              <a:rPr lang="en-US" b="1" dirty="0"/>
              <a:t>supplemental or substitute forms of gas sources, defined in the bill, that meet certain standards and that reduce emissions intensity.</a:t>
            </a:r>
          </a:p>
          <a:p>
            <a:pPr marL="174708" indent="-174708" defTabSz="931774">
              <a:buFont typeface="Arial" panose="020B0604020202020204" pitchFamily="34" charset="0"/>
              <a:buChar char="•"/>
              <a:defRPr/>
            </a:pPr>
            <a:r>
              <a:rPr lang="en-US" b="1" dirty="0"/>
              <a:t>DEQ to convene a work group of stakeholders to determine the feasibility of setting a statewide methane reduction goal and plan to achieve the same. DEQ to report findings and recommendations to GA by July 1, 2023.</a:t>
            </a:r>
          </a:p>
          <a:p>
            <a:pPr marL="174708" indent="-174708" defTabSz="931774">
              <a:buFont typeface="Arial" panose="020B0604020202020204" pitchFamily="34" charset="0"/>
              <a:buChar char="•"/>
              <a:defRPr/>
            </a:pPr>
            <a:r>
              <a:rPr lang="en-US" dirty="0"/>
              <a:t>May incentivize renewable natural gas projects &amp; encourage investment in methane emissions reductions but still regulated under SCC</a:t>
            </a:r>
          </a:p>
          <a:p>
            <a:pPr marL="174708" indent="-174708" defTabSz="931774">
              <a:buFont typeface="Arial" panose="020B0604020202020204" pitchFamily="34" charset="0"/>
              <a:buChar char="•"/>
              <a:defRPr/>
            </a:pPr>
            <a:r>
              <a:rPr lang="en-US" b="1" dirty="0"/>
              <a:t>DEQ involvement is small part of this bill – Air &amp; Renewable Energy Group would assist with work group study</a:t>
            </a:r>
          </a:p>
          <a:p>
            <a:pPr marL="174708" indent="-174708" defTabSz="931774">
              <a:buFont typeface="Arial" panose="020B0604020202020204" pitchFamily="34" charset="0"/>
              <a:buChar char="•"/>
              <a:defRPr/>
            </a:pPr>
            <a:r>
              <a:rPr lang="en-US" dirty="0"/>
              <a:t>EPA’s Landfill Methane Outreach Program (LMOP) supports the development of RNG projects and encourages recovery and beneficial use of biogas generated from organic municipal solid waste. LMOP maintains a database that includes operational RNG projects (from anaerobic digesters and landfills) as well as opportunities for landfill sites where RNG could potentially be generated. </a:t>
            </a:r>
          </a:p>
          <a:p>
            <a:r>
              <a:rPr lang="en-US" dirty="0"/>
              <a:t>---</a:t>
            </a:r>
          </a:p>
          <a:p>
            <a:pPr marL="174708" indent="-174708">
              <a:buFont typeface="Arial" panose="020B0604020202020204" pitchFamily="34" charset="0"/>
              <a:buChar char="•"/>
            </a:pPr>
            <a:r>
              <a:rPr lang="en-US" dirty="0"/>
              <a:t>The bill amends provisions of the Code related to conservation and energy efficiency programs, removes certain cost-effectiveness requirements for conservation and energy efficiency programs, and adds appliance rebates to the types of programs the Commission may consider. </a:t>
            </a:r>
          </a:p>
          <a:p>
            <a:pPr marL="174708" indent="-174708">
              <a:buFont typeface="Arial" panose="020B0604020202020204" pitchFamily="34" charset="0"/>
              <a:buChar char="•"/>
            </a:pPr>
            <a:r>
              <a:rPr lang="en-US" dirty="0"/>
              <a:t>The bill expands conservation and ratemaking efficiency provisions of the Code that currently apply to natural gas consumption specifically to instead apply generally to energy consumption.</a:t>
            </a:r>
          </a:p>
          <a:p>
            <a:pPr marL="174708" indent="-174708">
              <a:buFont typeface="Arial" panose="020B0604020202020204" pitchFamily="34" charset="0"/>
              <a:buChar char="•"/>
            </a:pPr>
            <a:r>
              <a:rPr lang="en-US" dirty="0"/>
              <a:t>The bill introduces enhanced leak detection and repair programs, defined in the bill, as a type of eligible infrastructure replacement for a natural gas utility facility. Costs of detecting and repairing leaks may be added to a natural gas utility's plan to identify proposed eligible infrastructure replacement projects and related cost recovery mechanisms, known as the utility's Steps to Advance Virginia's Energy (SAVE) Plan.</a:t>
            </a:r>
          </a:p>
          <a:p>
            <a:pPr marL="174708" indent="-174708">
              <a:buFont typeface="Arial" panose="020B0604020202020204" pitchFamily="34" charset="0"/>
              <a:buChar char="•"/>
            </a:pPr>
            <a:r>
              <a:rPr lang="en-US" dirty="0"/>
              <a:t>The bill adds provisions to the Code related to biogas supply infrastructure projects. Eligible infrastructure costs for these projects include (</a:t>
            </a:r>
            <a:r>
              <a:rPr lang="en-US" dirty="0" err="1"/>
              <a:t>i</a:t>
            </a:r>
            <a:r>
              <a:rPr lang="en-US" dirty="0"/>
              <a:t>) the investment in eligible biogas supply infrastructure projects, (ii) the return on the investment, (iii) a revenue conversion factor, (iv) operating and maintenance expenses, (v) depreciation, (vi) property tax and other taxes or government fees, and (vii) carrying costs on the over-recovery or under-recovery of the eligible biogas supply infrastructure costs. Under the bill, natural gas utilities can recover these eligible infrastructure costs on an ongoing basis through the gas component of the utility's rate structure or other recovery mechanism approved by the Commission. The plan submitted by the utility may include an option to receive the biogas or sell the biogas at market prices. The timeline for the Commission to approve such plan is included in the bill. The bill further states that a natural gas utility with an approved biogas supply infrastructure plan must file a report of the investments made, the eligible infrastructure costs incurred and the amount of such costs recovered, the volume of biogas delivered to customers or sold to third parties during the 12-month reporting period, and an analysis of the price of biogas delivered to customers and the market cost of biogas during the reporting period.</a:t>
            </a:r>
          </a:p>
          <a:p>
            <a:pPr marL="174708" indent="-174708">
              <a:buFont typeface="Arial" panose="020B0604020202020204" pitchFamily="34" charset="0"/>
              <a:buChar char="•"/>
            </a:pPr>
            <a:r>
              <a:rPr lang="en-US" dirty="0"/>
              <a:t>Additionally, the bill requires each natural gas utility with an eligible biogas supply infrastructure project to report annually to the Commission the reduction in methane and carbon dioxide equivalent emissions from each such approved project.</a:t>
            </a:r>
          </a:p>
        </p:txBody>
      </p:sp>
      <p:sp>
        <p:nvSpPr>
          <p:cNvPr id="4" name="Slide Number Placeholder 3"/>
          <p:cNvSpPr>
            <a:spLocks noGrp="1"/>
          </p:cNvSpPr>
          <p:nvPr>
            <p:ph type="sldNum" sz="quarter" idx="10"/>
          </p:nvPr>
        </p:nvSpPr>
        <p:spPr/>
        <p:txBody>
          <a:bodyPr/>
          <a:lstStyle/>
          <a:p>
            <a:fld id="{939C4A1B-E3F4-440A-A1E4-007EA359E364}" type="slidenum">
              <a:rPr lang="en-US" smtClean="0"/>
              <a:t>15</a:t>
            </a:fld>
            <a:endParaRPr lang="en-US" dirty="0"/>
          </a:p>
        </p:txBody>
      </p:sp>
    </p:spTree>
    <p:extLst>
      <p:ext uri="{BB962C8B-B14F-4D97-AF65-F5344CB8AC3E}">
        <p14:creationId xmlns:p14="http://schemas.microsoft.com/office/powerpoint/2010/main" val="112016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SB120 &amp; HB657 now identical; passed house &amp; senate during regular session; </a:t>
            </a:r>
            <a:r>
              <a:rPr lang="en-US" b="1" dirty="0" err="1"/>
              <a:t>Gov’s</a:t>
            </a:r>
            <a:r>
              <a:rPr lang="en-US" b="1" dirty="0"/>
              <a:t> action deadline Apr 11</a:t>
            </a:r>
          </a:p>
          <a:p>
            <a:pPr defTabSz="931774">
              <a:defRPr/>
            </a:pPr>
            <a:r>
              <a:rPr lang="en-US" b="1" dirty="0"/>
              <a:t>(!) Governor made recommendation to direct VA </a:t>
            </a:r>
            <a:r>
              <a:rPr lang="en-US" b="1" dirty="0" err="1"/>
              <a:t>Dept</a:t>
            </a:r>
            <a:r>
              <a:rPr lang="en-US" b="1" dirty="0"/>
              <a:t> of Energy to convene the public infrastructure opportunities work group with DEQ &amp; VDOT to be participants.</a:t>
            </a:r>
          </a:p>
          <a:p>
            <a:pPr lvl="0"/>
            <a:endParaRPr lang="en-US" dirty="0"/>
          </a:p>
          <a:p>
            <a:pPr marL="174708" indent="-174708" defTabSz="931774">
              <a:buFont typeface="Arial" panose="020B0604020202020204" pitchFamily="34" charset="0"/>
              <a:buChar char="•"/>
              <a:defRPr/>
            </a:pPr>
            <a:r>
              <a:rPr lang="en-US" b="1" strike="noStrike" baseline="0" dirty="0" err="1" smtClean="0"/>
              <a:t>Dept</a:t>
            </a:r>
            <a:r>
              <a:rPr lang="en-US" b="1" strike="noStrike" baseline="0" dirty="0" smtClean="0"/>
              <a:t> of Energy </a:t>
            </a:r>
            <a:r>
              <a:rPr lang="en-US" b="1" dirty="0"/>
              <a:t>in cooperation with the public institutions of higher education serving coalfield region of VA, shall identify the approximate volume and number of waste coal piles present in the coalfield region of the Commonwealth and options (&amp; best practices) for cleaning up such waste coal piles, including the use of waste coal in generation of electricity.  </a:t>
            </a:r>
          </a:p>
          <a:p>
            <a:pPr marL="174708" indent="-174708" defTabSz="931774">
              <a:buFont typeface="Arial" panose="020B0604020202020204" pitchFamily="34" charset="0"/>
              <a:buChar char="•"/>
              <a:defRPr/>
            </a:pPr>
            <a:r>
              <a:rPr lang="en-US" dirty="0"/>
              <a:t>For purposes of this act, "waste coal" means usable material that is a by-product of previous coal processing operations.</a:t>
            </a:r>
          </a:p>
          <a:p>
            <a:pPr marL="174708" indent="-174708" defTabSz="931774">
              <a:buFont typeface="Arial" panose="020B0604020202020204" pitchFamily="34" charset="0"/>
              <a:buChar char="•"/>
              <a:defRPr/>
            </a:pPr>
            <a:r>
              <a:rPr lang="en-US" b="1" dirty="0"/>
              <a:t>According to a study published January 2022 by the Appalachian School of Law (ASL) and </a:t>
            </a:r>
            <a:r>
              <a:rPr lang="en-US" b="1" dirty="0" err="1"/>
              <a:t>Econsult</a:t>
            </a:r>
            <a:r>
              <a:rPr lang="en-US" b="1" dirty="0"/>
              <a:t> Solutions, Inc. (ESI), </a:t>
            </a:r>
            <a:r>
              <a:rPr lang="en-US" b="1" dirty="0" err="1"/>
              <a:t>Va</a:t>
            </a:r>
            <a:r>
              <a:rPr lang="en-US" b="1" dirty="0"/>
              <a:t> Energy has identified 245 legacy Garbage of Bituminous (GOB, aka waste coal) piles in Virginia concentrated in the southwest region.</a:t>
            </a:r>
          </a:p>
          <a:p>
            <a:pPr marL="174708" indent="-174708" defTabSz="931774">
              <a:buFont typeface="Arial" panose="020B0604020202020204" pitchFamily="34" charset="0"/>
              <a:buChar char="•"/>
              <a:defRPr/>
            </a:pPr>
            <a:r>
              <a:rPr lang="en-US" dirty="0"/>
              <a:t>DEQ to convene a working group, with representatives from </a:t>
            </a:r>
            <a:r>
              <a:rPr lang="en-US" dirty="0" err="1"/>
              <a:t>Dept</a:t>
            </a:r>
            <a:r>
              <a:rPr lang="en-US" dirty="0"/>
              <a:t> of Energy, VDOT’s Transportation Research Council, and other stakeholders, to evaluate the opportunities for the development of public infrastructure projects at current or proposed sites for the storage of coal ash in the Commonwealth. </a:t>
            </a:r>
          </a:p>
          <a:p>
            <a:pPr marL="174708" indent="-174708" defTabSz="931774">
              <a:buFont typeface="Arial" panose="020B0604020202020204" pitchFamily="34" charset="0"/>
              <a:buChar char="•"/>
              <a:defRPr/>
            </a:pPr>
            <a:r>
              <a:rPr lang="en-US" dirty="0"/>
              <a:t>Original bill required study of potential use of coal ash in construction related to public infrastructure projects (language now removed)</a:t>
            </a:r>
          </a:p>
          <a:p>
            <a:pPr marL="174708" indent="-174708" defTabSz="931774">
              <a:buFont typeface="Arial" panose="020B0604020202020204" pitchFamily="34" charset="0"/>
              <a:buChar char="•"/>
              <a:defRPr/>
            </a:pPr>
            <a:r>
              <a:rPr lang="en-US" b="1" dirty="0"/>
              <a:t>Reports due to GA from both groups by Dec 1, 2022</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1" dirty="0"/>
              <a:t>HB1326 emphasizes that removal of waste coal piles from previously mined sites is in the public interest</a:t>
            </a:r>
          </a:p>
          <a:p>
            <a:pPr marL="174708" indent="-174708" defTabSz="931774">
              <a:buFont typeface="Arial" panose="020B0604020202020204" pitchFamily="34" charset="0"/>
              <a:buChar char="•"/>
              <a:defRPr/>
            </a:pPr>
            <a:r>
              <a:rPr lang="en-US" b="1" dirty="0"/>
              <a:t>HB1326 signed by both House &amp; Senate during regular session and </a:t>
            </a:r>
            <a:r>
              <a:rPr lang="en-US" b="1" dirty="0" err="1"/>
              <a:t>Gov’s</a:t>
            </a:r>
            <a:r>
              <a:rPr lang="en-US" b="1" dirty="0"/>
              <a:t> action deadline = Apr 11</a:t>
            </a:r>
            <a:endParaRPr lang="en-US" dirty="0"/>
          </a:p>
          <a:p>
            <a:pPr marL="174708" indent="-174708" defTabSz="931774">
              <a:buFont typeface="Arial" panose="020B0604020202020204" pitchFamily="34" charset="0"/>
              <a:buChar char="•"/>
              <a:defRPr/>
            </a:pPr>
            <a:r>
              <a:rPr lang="en-US" b="1" strike="noStrike" dirty="0" smtClean="0"/>
              <a:t>HB1326 changes</a:t>
            </a:r>
            <a:r>
              <a:rPr lang="en-US" b="1" strike="noStrike" baseline="0" dirty="0" smtClean="0"/>
              <a:t> sunset date of commission on electric utility regulation from 2022 to 2024 </a:t>
            </a:r>
            <a:r>
              <a:rPr lang="en-US" b="1" dirty="0"/>
              <a:t>&amp; asks Commission on Electric Utility Regulation to review waste coal pile info &amp; options for clean-up</a:t>
            </a:r>
          </a:p>
          <a:p>
            <a:pPr marL="174708" indent="-174708">
              <a:buFont typeface="Arial" panose="020B0604020202020204" pitchFamily="34" charset="0"/>
              <a:buChar char="•"/>
            </a:pPr>
            <a:r>
              <a:rPr lang="en-US" dirty="0"/>
              <a:t>Dominion &amp; AEP are required to close coal ash impoundments under SW permits by removing ash for landfill disposal or encapsulated beneficial use</a:t>
            </a:r>
          </a:p>
          <a:p>
            <a:pPr marL="174708" indent="-174708">
              <a:buFont typeface="Arial" panose="020B0604020202020204" pitchFamily="34" charset="0"/>
              <a:buChar char="•"/>
            </a:pPr>
            <a:r>
              <a:rPr lang="en-US" dirty="0"/>
              <a:t>Waste coal is not considered coal combustion residuals requiring management in accordance with the EPA CCR Rule. </a:t>
            </a:r>
          </a:p>
          <a:p>
            <a:pPr marL="174708" indent="-174708">
              <a:buFont typeface="Arial" panose="020B0604020202020204" pitchFamily="34" charset="0"/>
              <a:buChar char="•"/>
            </a:pPr>
            <a:r>
              <a:rPr lang="en-US" dirty="0"/>
              <a:t>Management of wastes regulated by VA Energy are exempt from DEQ solid waste regulations (9VAC20-81-95.E.1.). </a:t>
            </a:r>
          </a:p>
        </p:txBody>
      </p:sp>
      <p:sp>
        <p:nvSpPr>
          <p:cNvPr id="4" name="Slide Number Placeholder 3"/>
          <p:cNvSpPr>
            <a:spLocks noGrp="1"/>
          </p:cNvSpPr>
          <p:nvPr>
            <p:ph type="sldNum" sz="quarter" idx="10"/>
          </p:nvPr>
        </p:nvSpPr>
        <p:spPr/>
        <p:txBody>
          <a:bodyPr/>
          <a:lstStyle/>
          <a:p>
            <a:fld id="{939C4A1B-E3F4-440A-A1E4-007EA359E364}" type="slidenum">
              <a:rPr lang="en-US" smtClean="0"/>
              <a:t>16</a:t>
            </a:fld>
            <a:endParaRPr lang="en-US" dirty="0"/>
          </a:p>
        </p:txBody>
      </p:sp>
    </p:spTree>
    <p:extLst>
      <p:ext uri="{BB962C8B-B14F-4D97-AF65-F5344CB8AC3E}">
        <p14:creationId xmlns:p14="http://schemas.microsoft.com/office/powerpoint/2010/main" val="6691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Styrofoam ban set to start 2023 (certain larger chains) &amp; 2025 for all food vendors</a:t>
            </a:r>
          </a:p>
          <a:p>
            <a:pPr marL="174708" indent="-174708" defTabSz="931774">
              <a:buFont typeface="Arial" panose="020B0604020202020204" pitchFamily="34" charset="0"/>
              <a:buChar char="•"/>
              <a:defRPr/>
            </a:pPr>
            <a:r>
              <a:rPr lang="en-US" b="1" dirty="0"/>
              <a:t>Budget bill </a:t>
            </a:r>
            <a:r>
              <a:rPr lang="en-US" b="1" dirty="0" smtClean="0"/>
              <a:t>amend </a:t>
            </a:r>
            <a:r>
              <a:rPr lang="en-US" b="1" dirty="0"/>
              <a:t>delays phased prohibition on the use of polystyrene containers until July 1, 2028 and July 1, 2030 respectively</a:t>
            </a:r>
          </a:p>
          <a:p>
            <a:pPr marL="174708" indent="-174708" defTabSz="931774">
              <a:buFont typeface="Arial" panose="020B0604020202020204" pitchFamily="34" charset="0"/>
              <a:buChar char="•"/>
              <a:defRPr/>
            </a:pPr>
            <a:r>
              <a:rPr lang="en-US" b="1" dirty="0"/>
              <a:t>Also requires that DEQ conduct a plastic recycling economic and environmental impact assessment in accordance with the Administrative Process Act, including public participation and comment.  The assessment would consider the total lifecycle of human and environmental benefits, and impacts of plastic recycling pursuant to generally accepted frameworks and standards. Report out by October 1, 2023</a:t>
            </a:r>
          </a:p>
          <a:p>
            <a:pPr marL="174708" indent="-174708" defTabSz="931774">
              <a:buFont typeface="Arial" panose="020B0604020202020204" pitchFamily="34" charset="0"/>
              <a:buChar char="•"/>
              <a:defRPr/>
            </a:pPr>
            <a:r>
              <a:rPr lang="en-US" dirty="0"/>
              <a:t>Distinction between HB30 &amp; SB30 (SB30 proposed funding &amp; HB30 did not)</a:t>
            </a:r>
          </a:p>
          <a:p>
            <a:pPr marL="174708" indent="-174708" defTabSz="931774">
              <a:buFont typeface="Arial" panose="020B0604020202020204" pitchFamily="34" charset="0"/>
              <a:buChar char="•"/>
              <a:defRPr/>
            </a:pPr>
            <a:r>
              <a:rPr lang="en-US" dirty="0"/>
              <a:t>SB30 left in appropriations committee at end of regular session; HB30 as carried forward to Special Session</a:t>
            </a:r>
          </a:p>
          <a:p>
            <a:pPr marL="174708" indent="-174708" defTabSz="931774">
              <a:buFont typeface="Arial" panose="020B0604020202020204" pitchFamily="34" charset="0"/>
              <a:buChar char="•"/>
              <a:defRPr/>
            </a:pPr>
            <a:r>
              <a:rPr lang="en-US" b="1" dirty="0"/>
              <a:t>Budget bill is to be resolved as part of the 2022 Special Session I. Status unknown.</a:t>
            </a:r>
          </a:p>
          <a:p>
            <a:pPr marL="174708" indent="-174708" defTabSz="931774">
              <a:buFont typeface="Arial" panose="020B0604020202020204" pitchFamily="34" charset="0"/>
              <a:buChar char="•"/>
              <a:defRPr/>
            </a:pPr>
            <a:r>
              <a:rPr lang="en-US" dirty="0"/>
              <a:t>DEQ is already is staffing both a Plastic Waste Advisory Council and a Waste Diversion Task Force pursuant to legislation introduced in 2020. </a:t>
            </a:r>
          </a:p>
          <a:p>
            <a:pPr marL="174708" indent="-174708" defTabSz="931774">
              <a:buFont typeface="Arial" panose="020B0604020202020204" pitchFamily="34" charset="0"/>
              <a:buChar char="•"/>
              <a:defRPr/>
            </a:pPr>
            <a:r>
              <a:rPr lang="en-US" dirty="0"/>
              <a:t>Budget bill amendment would enhance the work of those groups</a:t>
            </a:r>
          </a:p>
        </p:txBody>
      </p:sp>
      <p:sp>
        <p:nvSpPr>
          <p:cNvPr id="4" name="Slide Number Placeholder 3"/>
          <p:cNvSpPr>
            <a:spLocks noGrp="1"/>
          </p:cNvSpPr>
          <p:nvPr>
            <p:ph type="sldNum" sz="quarter" idx="10"/>
          </p:nvPr>
        </p:nvSpPr>
        <p:spPr/>
        <p:txBody>
          <a:bodyPr/>
          <a:lstStyle/>
          <a:p>
            <a:fld id="{939C4A1B-E3F4-440A-A1E4-007EA359E364}" type="slidenum">
              <a:rPr lang="en-US" smtClean="0"/>
              <a:t>17</a:t>
            </a:fld>
            <a:endParaRPr lang="en-US" dirty="0"/>
          </a:p>
        </p:txBody>
      </p:sp>
    </p:spTree>
    <p:extLst>
      <p:ext uri="{BB962C8B-B14F-4D97-AF65-F5344CB8AC3E}">
        <p14:creationId xmlns:p14="http://schemas.microsoft.com/office/powerpoint/2010/main" val="322218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18</a:t>
            </a:fld>
            <a:endParaRPr lang="en-US" dirty="0"/>
          </a:p>
        </p:txBody>
      </p:sp>
    </p:spTree>
    <p:extLst>
      <p:ext uri="{BB962C8B-B14F-4D97-AF65-F5344CB8AC3E}">
        <p14:creationId xmlns:p14="http://schemas.microsoft.com/office/powerpoint/2010/main" val="47808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19</a:t>
            </a:fld>
            <a:endParaRPr lang="en-US" dirty="0"/>
          </a:p>
        </p:txBody>
      </p:sp>
    </p:spTree>
    <p:extLst>
      <p:ext uri="{BB962C8B-B14F-4D97-AF65-F5344CB8AC3E}">
        <p14:creationId xmlns:p14="http://schemas.microsoft.com/office/powerpoint/2010/main" val="328563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2</a:t>
            </a:fld>
            <a:endParaRPr lang="en-US" dirty="0"/>
          </a:p>
        </p:txBody>
      </p:sp>
    </p:spTree>
    <p:extLst>
      <p:ext uri="{BB962C8B-B14F-4D97-AF65-F5344CB8AC3E}">
        <p14:creationId xmlns:p14="http://schemas.microsoft.com/office/powerpoint/2010/main" val="79605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Amendment 9; Full process – 3 stages; prompted by 2019 Periodic Review (last major </a:t>
            </a:r>
            <a:r>
              <a:rPr lang="en-US" b="1" dirty="0" err="1"/>
              <a:t>amd</a:t>
            </a:r>
            <a:r>
              <a:rPr lang="en-US" b="1" dirty="0"/>
              <a:t> = </a:t>
            </a:r>
            <a:r>
              <a:rPr lang="en-US" b="1" dirty="0" err="1"/>
              <a:t>Amd</a:t>
            </a:r>
            <a:r>
              <a:rPr lang="en-US" b="1" dirty="0"/>
              <a:t> 7 in 2011)</a:t>
            </a:r>
          </a:p>
          <a:p>
            <a:pPr marL="174708" indent="-174708">
              <a:buFont typeface="Arial" panose="020B0604020202020204" pitchFamily="34" charset="0"/>
              <a:buChar char="•"/>
            </a:pPr>
            <a:r>
              <a:rPr lang="en-US" dirty="0"/>
              <a:t>RAP formed in 2021 &amp; included representatives of both public and privately owned landfills, consulting companies, citizens, and a non-governmental environmental organization. </a:t>
            </a:r>
          </a:p>
          <a:p>
            <a:pPr marL="174708" indent="-174708">
              <a:buFont typeface="Arial" panose="020B0604020202020204" pitchFamily="34" charset="0"/>
              <a:buChar char="•"/>
            </a:pPr>
            <a:r>
              <a:rPr lang="en-US" b="1" dirty="0"/>
              <a:t>RAP met May, June, July 2021 to discuss and consider public comments and discuss other topics where DEQ needed more stakeholder input. </a:t>
            </a:r>
          </a:p>
          <a:p>
            <a:pPr marL="174708" indent="-174708">
              <a:buFont typeface="Arial" panose="020B0604020202020204" pitchFamily="34" charset="0"/>
              <a:buChar char="•"/>
            </a:pPr>
            <a:r>
              <a:rPr lang="en-US" b="1" dirty="0"/>
              <a:t>DEQ drafted proposed regulation</a:t>
            </a:r>
            <a:r>
              <a:rPr lang="en-US" dirty="0"/>
              <a:t> for Waste Management Board; approved fall of 2021 (posted on Town Hall)</a:t>
            </a:r>
          </a:p>
          <a:p>
            <a:pPr marL="174708" indent="-174708">
              <a:spcBef>
                <a:spcPts val="3057"/>
              </a:spcBef>
              <a:buFont typeface="Arial" panose="020B0604020202020204" pitchFamily="34" charset="0"/>
              <a:buChar char="•"/>
            </a:pPr>
            <a:r>
              <a:rPr lang="en-US" b="1" dirty="0"/>
              <a:t>Submitted draft for Executive Review fall of 2021</a:t>
            </a:r>
          </a:p>
          <a:p>
            <a:pPr marL="174708" indent="-174708">
              <a:spcBef>
                <a:spcPts val="3057"/>
              </a:spcBef>
              <a:buFont typeface="Arial" panose="020B0604020202020204" pitchFamily="34" charset="0"/>
              <a:buChar char="•"/>
            </a:pPr>
            <a:r>
              <a:rPr lang="en-US" b="1" dirty="0"/>
              <a:t>Approved &amp; published for public comment period (ongoing</a:t>
            </a:r>
            <a:r>
              <a:rPr lang="en-US" b="1" dirty="0" smtClean="0"/>
              <a:t>) ends May 16</a:t>
            </a:r>
            <a:endParaRPr lang="en-US" b="1" dirty="0"/>
          </a:p>
          <a:p>
            <a:pPr marL="174708" indent="-174708">
              <a:spcBef>
                <a:spcPts val="3057"/>
              </a:spcBef>
              <a:buFont typeface="Arial" panose="020B0604020202020204" pitchFamily="34" charset="0"/>
              <a:buChar char="•"/>
            </a:pPr>
            <a:r>
              <a:rPr lang="en-US" dirty="0"/>
              <a:t>After public comment period, DEQ considers comments &amp; drafts final regulation for Executive </a:t>
            </a:r>
            <a:r>
              <a:rPr lang="en-US" dirty="0" smtClean="0"/>
              <a:t>Review</a:t>
            </a:r>
          </a:p>
          <a:p>
            <a:pPr marL="174708" indent="-174708">
              <a:spcBef>
                <a:spcPts val="3057"/>
              </a:spcBef>
              <a:buFont typeface="Arial" panose="020B0604020202020204" pitchFamily="34" charset="0"/>
              <a:buChar char="•"/>
            </a:pPr>
            <a:r>
              <a:rPr lang="en-US" dirty="0" smtClean="0"/>
              <a:t>RAP-regulatory advisory panel; NORIA</a:t>
            </a:r>
            <a:r>
              <a:rPr lang="en-US" baseline="0" dirty="0" smtClean="0"/>
              <a:t> notice of intended regulatory action</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20</a:t>
            </a:fld>
            <a:endParaRPr lang="en-US" dirty="0"/>
          </a:p>
        </p:txBody>
      </p:sp>
    </p:spTree>
    <p:extLst>
      <p:ext uri="{BB962C8B-B14F-4D97-AF65-F5344CB8AC3E}">
        <p14:creationId xmlns:p14="http://schemas.microsoft.com/office/powerpoint/2010/main" val="143949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34"/>
              </a:spcBef>
            </a:pP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21</a:t>
            </a:fld>
            <a:endParaRPr lang="en-US"/>
          </a:p>
        </p:txBody>
      </p:sp>
    </p:spTree>
    <p:extLst>
      <p:ext uri="{BB962C8B-B14F-4D97-AF65-F5344CB8AC3E}">
        <p14:creationId xmlns:p14="http://schemas.microsoft.com/office/powerpoint/2010/main" val="1221448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Bef>
                <a:spcPts val="3057"/>
              </a:spcBef>
              <a:buFont typeface="Arial" panose="020B0604020202020204" pitchFamily="34" charset="0"/>
              <a:buChar char="•"/>
            </a:pPr>
            <a:r>
              <a:rPr lang="en-US" b="1" dirty="0"/>
              <a:t>Amendment 3 began with Notice of Intended Regulatory Action (NOIRA) phase in June 2018 &amp; public comment in 2019</a:t>
            </a:r>
          </a:p>
          <a:p>
            <a:pPr marL="174708" indent="-174708">
              <a:spcBef>
                <a:spcPts val="3057"/>
              </a:spcBef>
              <a:buFont typeface="Arial" panose="020B0604020202020204" pitchFamily="34" charset="0"/>
              <a:buChar char="•"/>
            </a:pPr>
            <a:r>
              <a:rPr lang="en-US" b="1" dirty="0"/>
              <a:t>Regulatory Advisory Panel held meetings in 2019</a:t>
            </a:r>
          </a:p>
          <a:p>
            <a:pPr marL="174708" indent="-174708">
              <a:spcBef>
                <a:spcPts val="3057"/>
              </a:spcBef>
              <a:buFont typeface="Arial" panose="020B0604020202020204" pitchFamily="34" charset="0"/>
              <a:buChar char="•"/>
            </a:pPr>
            <a:r>
              <a:rPr lang="en-US" b="1" dirty="0"/>
              <a:t>DEQ drafted proposed regulation for Waste Management Board; approved fall of 2019 (posted on Town Hall)</a:t>
            </a:r>
          </a:p>
          <a:p>
            <a:pPr marL="174708" indent="-174708">
              <a:spcBef>
                <a:spcPts val="3057"/>
              </a:spcBef>
              <a:buFont typeface="Arial" panose="020B0604020202020204" pitchFamily="34" charset="0"/>
              <a:buChar char="•"/>
            </a:pPr>
            <a:r>
              <a:rPr lang="en-US" dirty="0"/>
              <a:t>Submitted draft for Executive Review Dec 2019</a:t>
            </a:r>
          </a:p>
          <a:p>
            <a:pPr marL="174708" indent="-174708">
              <a:spcBef>
                <a:spcPts val="3057"/>
              </a:spcBef>
              <a:buFont typeface="Arial" panose="020B0604020202020204" pitchFamily="34" charset="0"/>
              <a:buChar char="•"/>
            </a:pPr>
            <a:r>
              <a:rPr lang="en-US" b="1" dirty="0"/>
              <a:t>Approved &amp; published for public comment period </a:t>
            </a:r>
            <a:r>
              <a:rPr lang="en-US" b="1" dirty="0" smtClean="0"/>
              <a:t>ended</a:t>
            </a:r>
            <a:r>
              <a:rPr lang="en-US" b="1" baseline="0" dirty="0" smtClean="0"/>
              <a:t> April 18th</a:t>
            </a:r>
            <a:endParaRPr lang="en-US" b="1" dirty="0"/>
          </a:p>
          <a:p>
            <a:pPr marL="174708" indent="-174708">
              <a:spcBef>
                <a:spcPts val="3057"/>
              </a:spcBef>
              <a:buFont typeface="Arial" panose="020B0604020202020204" pitchFamily="34" charset="0"/>
              <a:buChar char="•"/>
            </a:pPr>
            <a:r>
              <a:rPr lang="en-US" dirty="0"/>
              <a:t>After public comment period, </a:t>
            </a:r>
            <a:r>
              <a:rPr lang="en-US" b="1" dirty="0"/>
              <a:t>DEQ </a:t>
            </a:r>
            <a:r>
              <a:rPr lang="en-US" b="1" dirty="0" smtClean="0"/>
              <a:t>will consider </a:t>
            </a:r>
            <a:r>
              <a:rPr lang="en-US" b="1" dirty="0"/>
              <a:t>comments &amp; drafts final regulation for Executive Review</a:t>
            </a:r>
          </a:p>
        </p:txBody>
      </p:sp>
      <p:sp>
        <p:nvSpPr>
          <p:cNvPr id="4" name="Slide Number Placeholder 3"/>
          <p:cNvSpPr>
            <a:spLocks noGrp="1"/>
          </p:cNvSpPr>
          <p:nvPr>
            <p:ph type="sldNum" sz="quarter" idx="10"/>
          </p:nvPr>
        </p:nvSpPr>
        <p:spPr/>
        <p:txBody>
          <a:bodyPr/>
          <a:lstStyle/>
          <a:p>
            <a:fld id="{939C4A1B-E3F4-440A-A1E4-007EA359E364}" type="slidenum">
              <a:rPr lang="en-US" smtClean="0"/>
              <a:t>22</a:t>
            </a:fld>
            <a:endParaRPr lang="en-US" dirty="0"/>
          </a:p>
        </p:txBody>
      </p:sp>
    </p:spTree>
    <p:extLst>
      <p:ext uri="{BB962C8B-B14F-4D97-AF65-F5344CB8AC3E}">
        <p14:creationId xmlns:p14="http://schemas.microsoft.com/office/powerpoint/2010/main" val="4547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3057"/>
              </a:spcBef>
              <a:defRPr/>
            </a:pPr>
            <a:r>
              <a:rPr lang="en-US" sz="2600" b="1" dirty="0"/>
              <a:t>Regulated Medical Waste</a:t>
            </a:r>
            <a:r>
              <a:rPr lang="en-US" sz="2600" dirty="0"/>
              <a:t>: (1) </a:t>
            </a:r>
            <a:r>
              <a:rPr lang="en-US" dirty="0" smtClean="0"/>
              <a:t>Any SW suspected by health care professional in charge of being capable of producing infectious disease in humans; and</a:t>
            </a:r>
            <a:r>
              <a:rPr lang="en-US" baseline="0" dirty="0" smtClean="0"/>
              <a:t> (2) </a:t>
            </a:r>
            <a:r>
              <a:rPr lang="en-US" dirty="0" smtClean="0"/>
              <a:t>Cultures &amp;</a:t>
            </a:r>
            <a:r>
              <a:rPr lang="en-US" baseline="0" dirty="0" smtClean="0"/>
              <a:t> </a:t>
            </a:r>
            <a:r>
              <a:rPr lang="en-US" dirty="0" smtClean="0"/>
              <a:t>stock of microorganisms and biologicals, (3) Human blood &amp; body fluids, (4) Tissues &amp; other anatomical wastes, (5) Sharps (needles), (6) Animal carcasses &amp; related wastes when intentionally infected,</a:t>
            </a:r>
            <a:r>
              <a:rPr lang="en-US" baseline="0" dirty="0" smtClean="0"/>
              <a:t> and (7) </a:t>
            </a:r>
            <a:r>
              <a:rPr lang="en-US" dirty="0" smtClean="0"/>
              <a:t>Mixtures &amp; residues of RMW</a:t>
            </a:r>
          </a:p>
          <a:p>
            <a:pPr>
              <a:spcBef>
                <a:spcPts val="3057"/>
              </a:spcBef>
            </a:pPr>
            <a:endParaRPr lang="en-US" dirty="0"/>
          </a:p>
          <a:p>
            <a:pPr>
              <a:spcBef>
                <a:spcPts val="3057"/>
              </a:spcBef>
            </a:pPr>
            <a:r>
              <a:rPr lang="en-US" b="1" dirty="0" smtClean="0"/>
              <a:t>This regulations Establishes </a:t>
            </a:r>
            <a:r>
              <a:rPr lang="en-US" b="1" dirty="0"/>
              <a:t>standards and procedures for the management of RMW in order to protect public health and safety</a:t>
            </a:r>
          </a:p>
          <a:p>
            <a:pPr>
              <a:spcBef>
                <a:spcPts val="3057"/>
              </a:spcBef>
            </a:pPr>
            <a:r>
              <a:rPr lang="en-US" b="1" dirty="0"/>
              <a:t>Regulations primarily pertain to RMW: Generators, Transporters, Transfer Stations, Treatment Facilities </a:t>
            </a:r>
          </a:p>
          <a:p>
            <a:pPr>
              <a:lnSpc>
                <a:spcPct val="150000"/>
              </a:lnSpc>
              <a:spcBef>
                <a:spcPts val="2446"/>
              </a:spcBef>
            </a:pPr>
            <a:endParaRPr lang="en-US" dirty="0"/>
          </a:p>
          <a:p>
            <a:pPr>
              <a:lnSpc>
                <a:spcPct val="150000"/>
              </a:lnSpc>
              <a:spcBef>
                <a:spcPts val="2446"/>
              </a:spcBef>
            </a:pPr>
            <a:r>
              <a:rPr lang="en-US" b="1" dirty="0"/>
              <a:t>1 area of interest for landfills = requirement for written agreements between RMW treatment facilities &amp; landfills receiving treated waste to include packaging profile. More flexibility to allow repackaging of treated waste into bags that more clearly distinguish that the waste has been treated -  clear bags or bags with sterilization indicators, opaque bags w/special labels; gives the landfill some say and makes it easier to determine if you have received unauthorized regulated medical waste or not</a:t>
            </a:r>
          </a:p>
          <a:p>
            <a:pPr>
              <a:lnSpc>
                <a:spcPct val="150000"/>
              </a:lnSpc>
              <a:spcBef>
                <a:spcPts val="2446"/>
              </a:spcBef>
            </a:pPr>
            <a:endParaRPr lang="en-US" dirty="0"/>
          </a:p>
          <a:p>
            <a:pPr>
              <a:lnSpc>
                <a:spcPct val="150000"/>
              </a:lnSpc>
              <a:spcBef>
                <a:spcPts val="2446"/>
              </a:spcBef>
            </a:pPr>
            <a:r>
              <a:rPr lang="en-US" sz="2200" b="1" dirty="0"/>
              <a:t>Shredding not required </a:t>
            </a:r>
            <a:r>
              <a:rPr lang="en-US" sz="2200" dirty="0"/>
              <a:t>&amp; no red bags for treated waste</a:t>
            </a:r>
          </a:p>
        </p:txBody>
      </p:sp>
      <p:sp>
        <p:nvSpPr>
          <p:cNvPr id="4" name="Slide Number Placeholder 3"/>
          <p:cNvSpPr>
            <a:spLocks noGrp="1"/>
          </p:cNvSpPr>
          <p:nvPr>
            <p:ph type="sldNum" sz="quarter" idx="10"/>
          </p:nvPr>
        </p:nvSpPr>
        <p:spPr/>
        <p:txBody>
          <a:bodyPr/>
          <a:lstStyle/>
          <a:p>
            <a:fld id="{939C4A1B-E3F4-440A-A1E4-007EA359E364}" type="slidenum">
              <a:rPr lang="en-US" smtClean="0"/>
              <a:t>23</a:t>
            </a:fld>
            <a:endParaRPr lang="en-US" dirty="0"/>
          </a:p>
        </p:txBody>
      </p:sp>
    </p:spTree>
    <p:extLst>
      <p:ext uri="{BB962C8B-B14F-4D97-AF65-F5344CB8AC3E}">
        <p14:creationId xmlns:p14="http://schemas.microsoft.com/office/powerpoint/2010/main" val="2532396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smtClean="0"/>
              <a:t>Not all proposed</a:t>
            </a:r>
            <a:r>
              <a:rPr lang="en-US" b="1" baseline="0" dirty="0" smtClean="0"/>
              <a:t> changes covere</a:t>
            </a:r>
            <a:r>
              <a:rPr lang="en-US" b="1" dirty="0" smtClean="0"/>
              <a:t>d in today’s presentation</a:t>
            </a:r>
          </a:p>
          <a:p>
            <a:pPr marL="174708" indent="-174708">
              <a:buFont typeface="Arial" panose="020B0604020202020204" pitchFamily="34" charset="0"/>
              <a:buChar char="•"/>
            </a:pPr>
            <a:r>
              <a:rPr lang="en-US" b="1" dirty="0" smtClean="0"/>
              <a:t>Written comments can be submitted through VA Regulatory</a:t>
            </a:r>
            <a:r>
              <a:rPr lang="en-US" b="1" baseline="0" dirty="0" smtClean="0"/>
              <a:t> Town Hall website only when public comment period is open (public comment forums link)</a:t>
            </a:r>
          </a:p>
          <a:p>
            <a:pPr marL="174708" indent="-174708" defTabSz="931774">
              <a:buFont typeface="Arial" panose="020B0604020202020204" pitchFamily="34" charset="0"/>
              <a:buChar char="•"/>
              <a:defRPr/>
            </a:pPr>
            <a:r>
              <a:rPr lang="en-US" b="1" dirty="0"/>
              <a:t>DEQ will consider and respond after the comment period is over</a:t>
            </a:r>
            <a:endParaRPr lang="en-US" b="1" dirty="0" smtClean="0"/>
          </a:p>
          <a:p>
            <a:pPr marL="174708" indent="-174708">
              <a:buFont typeface="Arial" panose="020B0604020202020204" pitchFamily="34" charset="0"/>
              <a:buChar char="•"/>
            </a:pPr>
            <a:r>
              <a:rPr lang="en-US" b="1" dirty="0" smtClean="0"/>
              <a:t>You can also register as a Town</a:t>
            </a:r>
            <a:r>
              <a:rPr lang="en-US" b="1" baseline="0" dirty="0" smtClean="0"/>
              <a:t> Hall Public User – free service – allows you to sign up for email notifications for any public meetings or regulatory actions</a:t>
            </a:r>
          </a:p>
        </p:txBody>
      </p:sp>
      <p:sp>
        <p:nvSpPr>
          <p:cNvPr id="4" name="Slide Number Placeholder 3"/>
          <p:cNvSpPr>
            <a:spLocks noGrp="1"/>
          </p:cNvSpPr>
          <p:nvPr>
            <p:ph type="sldNum" sz="quarter" idx="10"/>
          </p:nvPr>
        </p:nvSpPr>
        <p:spPr/>
        <p:txBody>
          <a:bodyPr/>
          <a:lstStyle/>
          <a:p>
            <a:fld id="{939C4A1B-E3F4-440A-A1E4-007EA359E364}" type="slidenum">
              <a:rPr lang="en-US" smtClean="0"/>
              <a:t>24</a:t>
            </a:fld>
            <a:endParaRPr lang="en-US" dirty="0"/>
          </a:p>
        </p:txBody>
      </p:sp>
    </p:spTree>
    <p:extLst>
      <p:ext uri="{BB962C8B-B14F-4D97-AF65-F5344CB8AC3E}">
        <p14:creationId xmlns:p14="http://schemas.microsoft.com/office/powerpoint/2010/main" val="69178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spcAft>
                <a:spcPts val="1223"/>
              </a:spcAft>
              <a:buFont typeface="Arial" panose="020B0604020202020204" pitchFamily="34" charset="0"/>
              <a:buChar char="•"/>
              <a:defRPr/>
            </a:pPr>
            <a:r>
              <a:rPr lang="en-US" b="1" dirty="0"/>
              <a:t>Voluntary Remediation Regulations - Undergoing amendment to address eligibility and fees; Public comment period ongoing; Jan 31, 2022 – Apr 18, 2022</a:t>
            </a:r>
            <a:r>
              <a:rPr lang="en-US" dirty="0"/>
              <a:t>; Fee increases proposed to provide sustainable program funding; </a:t>
            </a:r>
            <a:r>
              <a:rPr lang="en-US" dirty="0" smtClean="0">
                <a:ln>
                  <a:noFill/>
                </a:ln>
              </a:rPr>
              <a:t>Registration fee increases (Phase 1 &amp; 3 fees); Annual registration fees for </a:t>
            </a:r>
            <a:r>
              <a:rPr lang="en-US" u="sng" dirty="0" smtClean="0">
                <a:ln>
                  <a:noFill/>
                </a:ln>
              </a:rPr>
              <a:t>all</a:t>
            </a:r>
            <a:r>
              <a:rPr lang="en-US" dirty="0" smtClean="0">
                <a:ln>
                  <a:noFill/>
                </a:ln>
              </a:rPr>
              <a:t> sites in VRP (Phase 3 fees); Annual adjustment to all fees for inflation (Phase 1, 2, 3); </a:t>
            </a:r>
          </a:p>
          <a:p>
            <a:pPr marL="174708" indent="-174708">
              <a:spcAft>
                <a:spcPts val="1223"/>
              </a:spcAft>
              <a:buFont typeface="Arial" panose="020B0604020202020204" pitchFamily="34" charset="0"/>
              <a:buChar char="•"/>
            </a:pPr>
            <a:r>
              <a:rPr lang="en-US" b="1" dirty="0"/>
              <a:t>Hazardous Waste Regulations </a:t>
            </a:r>
            <a:r>
              <a:rPr lang="en-US" dirty="0"/>
              <a:t>- </a:t>
            </a:r>
            <a:r>
              <a:rPr lang="en-US" b="1" dirty="0"/>
              <a:t>2021 Annual Update effective 12/22/2021</a:t>
            </a:r>
            <a:r>
              <a:rPr lang="en-US" dirty="0"/>
              <a:t>; </a:t>
            </a:r>
            <a:r>
              <a:rPr lang="en-US" b="1" dirty="0"/>
              <a:t>Incorporates EPA’s ignitability rule (definition, test methods); </a:t>
            </a:r>
            <a:r>
              <a:rPr lang="en-US" dirty="0"/>
              <a:t>Does not include EPA’s addition of aerosol cans to universal waste regulations yet, but DEQ will be incorporating EPA’s aerosol can regulations into our </a:t>
            </a:r>
            <a:r>
              <a:rPr lang="en-US" dirty="0" err="1"/>
              <a:t>regs</a:t>
            </a:r>
            <a:r>
              <a:rPr lang="en-US" dirty="0"/>
              <a:t> by reference later this year.</a:t>
            </a:r>
          </a:p>
          <a:p>
            <a:pPr marL="174708" indent="-174708">
              <a:buFont typeface="Arial" panose="020B0604020202020204" pitchFamily="34" charset="0"/>
              <a:buChar char="•"/>
            </a:pPr>
            <a:r>
              <a:rPr lang="en-US" sz="1200" b="1" dirty="0"/>
              <a:t>Coal Combustion Residuals Rule </a:t>
            </a:r>
            <a:r>
              <a:rPr lang="en-US" sz="1200" dirty="0"/>
              <a:t>– CCR Rule promulgated October 4, 2016 incorporated by reference into VSWMR; </a:t>
            </a:r>
            <a:r>
              <a:rPr lang="en-US" sz="1200" b="1" dirty="0"/>
              <a:t>Multiple federal amendments have occurred and are ongoing; DEQ is currently evaluating newer federal amendments for potential amendment to solid waste regulations’</a:t>
            </a:r>
          </a:p>
          <a:p>
            <a:pPr marL="174708" indent="-174708">
              <a:buFont typeface="Arial" panose="020B0604020202020204" pitchFamily="34" charset="0"/>
              <a:buChar char="•"/>
            </a:pPr>
            <a:r>
              <a:rPr lang="en-US" sz="1200" b="1" dirty="0"/>
              <a:t>Upcoming periodic reviews (every 4 years) </a:t>
            </a:r>
            <a:r>
              <a:rPr lang="en-US" sz="1200" dirty="0"/>
              <a:t>– FA (70), Fees (90), barge (170), </a:t>
            </a:r>
            <a:r>
              <a:rPr lang="en-US" sz="1200" dirty="0" err="1"/>
              <a:t>haz</a:t>
            </a:r>
            <a:r>
              <a:rPr lang="en-US" sz="1200" dirty="0"/>
              <a:t> mat transport (110)</a:t>
            </a:r>
          </a:p>
        </p:txBody>
      </p:sp>
      <p:sp>
        <p:nvSpPr>
          <p:cNvPr id="4" name="Slide Number Placeholder 3"/>
          <p:cNvSpPr>
            <a:spLocks noGrp="1"/>
          </p:cNvSpPr>
          <p:nvPr>
            <p:ph type="sldNum" sz="quarter" idx="10"/>
          </p:nvPr>
        </p:nvSpPr>
        <p:spPr/>
        <p:txBody>
          <a:bodyPr/>
          <a:lstStyle/>
          <a:p>
            <a:fld id="{939C4A1B-E3F4-440A-A1E4-007EA359E364}" type="slidenum">
              <a:rPr lang="en-US" smtClean="0"/>
              <a:t>25</a:t>
            </a:fld>
            <a:endParaRPr lang="en-US" dirty="0"/>
          </a:p>
        </p:txBody>
      </p:sp>
    </p:spTree>
    <p:extLst>
      <p:ext uri="{BB962C8B-B14F-4D97-AF65-F5344CB8AC3E}">
        <p14:creationId xmlns:p14="http://schemas.microsoft.com/office/powerpoint/2010/main" val="3426206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Draft Director’s Determination Guidance for New Solid Waste Permits &amp; Modifications for Expansions &amp; Increases in Capacity; </a:t>
            </a:r>
            <a:r>
              <a:rPr lang="en-US" b="1" dirty="0"/>
              <a:t>Public comment held January 3, 2022 – February 2, 2022; DEQ has decided to withdraw this draft guidance.</a:t>
            </a:r>
          </a:p>
          <a:p>
            <a:pPr marL="174708" indent="-174708">
              <a:buFont typeface="Arial" panose="020B0604020202020204" pitchFamily="34" charset="0"/>
              <a:buChar char="•"/>
            </a:pPr>
            <a:r>
              <a:rPr lang="en-US" b="1" dirty="0"/>
              <a:t>DEQ Enforcement Manual updated effective January 2022. Clarified how enforcement decisions are made &amp; revised civil charge &amp; civil penalty worksheets.</a:t>
            </a: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26</a:t>
            </a:fld>
            <a:endParaRPr lang="en-US" dirty="0"/>
          </a:p>
        </p:txBody>
      </p:sp>
    </p:spTree>
    <p:extLst>
      <p:ext uri="{BB962C8B-B14F-4D97-AF65-F5344CB8AC3E}">
        <p14:creationId xmlns:p14="http://schemas.microsoft.com/office/powerpoint/2010/main" val="218852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SB1319 (2021) requested DEQ to continue and expand scope and membership of Waste Diversion and Recycling Task Force (first requested in 2020 under SJ42); Task Force includes stakeholders and topics named in both SJ42 and SB1319</a:t>
            </a:r>
          </a:p>
          <a:p>
            <a:pPr marL="174708" indent="-174708" defTabSz="931774">
              <a:buFont typeface="Arial" panose="020B0604020202020204" pitchFamily="34" charset="0"/>
              <a:buChar char="•"/>
              <a:defRPr/>
            </a:pPr>
            <a:r>
              <a:rPr lang="en-US" b="1" dirty="0"/>
              <a:t>Task Force held first meeting in 2021 </a:t>
            </a:r>
            <a:r>
              <a:rPr lang="en-US" dirty="0"/>
              <a:t>- </a:t>
            </a:r>
            <a:r>
              <a:rPr lang="en-US" dirty="0" smtClean="0"/>
              <a:t>brainstorming session –</a:t>
            </a:r>
            <a:r>
              <a:rPr lang="en-US" baseline="0" dirty="0" smtClean="0"/>
              <a:t> waste reduction &amp; diversion, recycling improvements, litter grant, food donation &amp; composting, EV batteries – no formal recommendations yet</a:t>
            </a:r>
          </a:p>
          <a:p>
            <a:pPr marL="174708" indent="-174708" defTabSz="931774">
              <a:buFont typeface="Arial" panose="020B0604020202020204" pitchFamily="34" charset="0"/>
              <a:buChar char="•"/>
              <a:defRPr/>
            </a:pPr>
            <a:r>
              <a:rPr lang="en-US" dirty="0"/>
              <a:t>First Report summarizing work so far published January 2022 - https://rga.lis.virginia.gov/Published/2021/SD16/PDF</a:t>
            </a:r>
            <a:endParaRPr lang="en-US" baseline="0" dirty="0" smtClean="0"/>
          </a:p>
          <a:p>
            <a:pPr marL="174708" indent="-174708" defTabSz="931774">
              <a:buFont typeface="Arial" panose="020B0604020202020204" pitchFamily="34" charset="0"/>
              <a:buChar char="•"/>
              <a:defRPr/>
            </a:pPr>
            <a:r>
              <a:rPr lang="en-US" b="1" baseline="0" dirty="0" smtClean="0"/>
              <a:t>Plan to meet 3x in 2022; </a:t>
            </a:r>
            <a:r>
              <a:rPr lang="en-US" b="1" dirty="0" smtClean="0"/>
              <a:t>2</a:t>
            </a:r>
            <a:r>
              <a:rPr lang="en-US" b="1" baseline="30000" dirty="0" smtClean="0"/>
              <a:t>nd</a:t>
            </a:r>
            <a:r>
              <a:rPr lang="en-US" b="1" dirty="0" smtClean="0"/>
              <a:t> meeting March 15</a:t>
            </a:r>
            <a:r>
              <a:rPr lang="en-US" baseline="0" dirty="0" smtClean="0"/>
              <a:t>, 2022; agenda - bottle bills, packaging stewardship, plastic waste pollution advisory council, food waste policy</a:t>
            </a:r>
          </a:p>
          <a:p>
            <a:pPr marL="174708" indent="-174708" defTabSz="931774">
              <a:buFont typeface="Arial" panose="020B0604020202020204" pitchFamily="34" charset="0"/>
              <a:buChar char="•"/>
              <a:defRPr/>
            </a:pPr>
            <a:r>
              <a:rPr lang="en-US" dirty="0"/>
              <a:t>Tasked with publishing executive summary and report of its findings and recommendations no later than November 1, 2022. </a:t>
            </a:r>
          </a:p>
          <a:p>
            <a:pPr marL="174708" indent="-174708" defTabSz="931774">
              <a:buFont typeface="Arial" panose="020B0604020202020204" pitchFamily="34" charset="0"/>
              <a:buChar char="•"/>
              <a:defRPr/>
            </a:pPr>
            <a:r>
              <a:rPr lang="en-US" dirty="0" smtClean="0"/>
              <a:t>Policy of WMB is to promote development of comprehensive waste management programs that include this waste management hierarchy</a:t>
            </a:r>
          </a:p>
          <a:p>
            <a:pPr marL="174708" indent="-174708" defTabSz="931774">
              <a:buFont typeface="Arial" panose="020B0604020202020204" pitchFamily="34" charset="0"/>
              <a:buChar char="•"/>
              <a:defRPr/>
            </a:pPr>
            <a:r>
              <a:rPr lang="en-US" b="1" dirty="0" smtClean="0"/>
              <a:t>Next (3</a:t>
            </a:r>
            <a:r>
              <a:rPr lang="en-US" b="1" baseline="30000" dirty="0" smtClean="0"/>
              <a:t>rd</a:t>
            </a:r>
            <a:r>
              <a:rPr lang="en-US" b="1" dirty="0" smtClean="0"/>
              <a:t>) meeting has been scheduled for June 14</a:t>
            </a:r>
            <a:r>
              <a:rPr lang="en-US" b="1" baseline="30000" dirty="0" smtClean="0"/>
              <a:t>th</a:t>
            </a:r>
            <a:r>
              <a:rPr lang="en-US" dirty="0" smtClean="0"/>
              <a:t>. The meeting start time</a:t>
            </a:r>
            <a:r>
              <a:rPr lang="en-US" baseline="0" dirty="0" smtClean="0"/>
              <a:t> might be 9 or 10 am. The exact meeting time will be decided a few weeks before the meeting and we will be meeting in DEQ’s CO in Richmond.</a:t>
            </a:r>
          </a:p>
          <a:p>
            <a:pPr marL="174708" indent="-174708" defTabSz="931774">
              <a:buFont typeface="Arial" panose="020B0604020202020204" pitchFamily="34" charset="0"/>
              <a:buChar char="•"/>
              <a:defRPr/>
            </a:pPr>
            <a:r>
              <a:rPr lang="en-US" baseline="0" dirty="0" smtClean="0"/>
              <a:t>Last meeting – Members discussed recycling rate, EPA’s goal to increase recycling rate to 50% by 2030.</a:t>
            </a:r>
          </a:p>
          <a:p>
            <a:pPr marL="174708" indent="-174708" defTabSz="931774">
              <a:buFont typeface="Arial" panose="020B0604020202020204" pitchFamily="34" charset="0"/>
              <a:buChar char="•"/>
              <a:defRPr/>
            </a:pPr>
            <a:r>
              <a:rPr lang="en-US" baseline="0" dirty="0" smtClean="0"/>
              <a:t>SJ = Senate Joint Resolution</a:t>
            </a:r>
          </a:p>
          <a:p>
            <a:pPr marL="174708" indent="-174708" defTabSz="931774">
              <a:buFont typeface="Arial" panose="020B0604020202020204" pitchFamily="34" charset="0"/>
              <a:buChar char="•"/>
              <a:defRPr/>
            </a:pPr>
            <a:r>
              <a:rPr lang="en-US" b="1" baseline="0" dirty="0" smtClean="0"/>
              <a:t>Report due Nov 1, 2022</a:t>
            </a:r>
          </a:p>
          <a:p>
            <a:pPr marL="174708" indent="-174708"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27</a:t>
            </a:fld>
            <a:endParaRPr lang="en-US" dirty="0"/>
          </a:p>
        </p:txBody>
      </p:sp>
    </p:spTree>
    <p:extLst>
      <p:ext uri="{BB962C8B-B14F-4D97-AF65-F5344CB8AC3E}">
        <p14:creationId xmlns:p14="http://schemas.microsoft.com/office/powerpoint/2010/main" val="115995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HB1354 (2020) established advisory council w/in exec branch of state govt. Expires June 30, 2023. </a:t>
            </a:r>
          </a:p>
          <a:p>
            <a:pPr marL="174708" indent="-174708" defTabSz="931774">
              <a:buFont typeface="Arial" panose="020B0604020202020204" pitchFamily="34" charset="0"/>
              <a:buChar char="•"/>
              <a:defRPr/>
            </a:pPr>
            <a:r>
              <a:rPr lang="en-US" b="1" dirty="0"/>
              <a:t>Met in 2021 – focused on state wide expanded polystyrene ban on food vendors/restaurants &amp; disposable plastic bag tax</a:t>
            </a:r>
          </a:p>
          <a:p>
            <a:pPr marL="174708" indent="-174708" defTabSz="931774">
              <a:buFont typeface="Arial" panose="020B0604020202020204" pitchFamily="34" charset="0"/>
              <a:buChar char="•"/>
              <a:defRPr/>
            </a:pPr>
            <a:r>
              <a:rPr lang="en-US" b="1" dirty="0"/>
              <a:t>This year will focus more on circular economy for plastics including extended producer responsibility, bottle bills, &amp; other recycling policy rec’s</a:t>
            </a:r>
          </a:p>
          <a:p>
            <a:pPr marL="174708" indent="-174708" defTabSz="931774">
              <a:buFont typeface="Arial" panose="020B0604020202020204" pitchFamily="34" charset="0"/>
              <a:buChar char="•"/>
              <a:defRPr/>
            </a:pPr>
            <a:r>
              <a:rPr lang="en-US" b="1" dirty="0"/>
              <a:t>Will submit a final report before the next GA session &amp; there are no plans to extend the council beyond the June 2023 sunset date in the statute</a:t>
            </a:r>
          </a:p>
        </p:txBody>
      </p:sp>
      <p:sp>
        <p:nvSpPr>
          <p:cNvPr id="4" name="Slide Number Placeholder 3"/>
          <p:cNvSpPr>
            <a:spLocks noGrp="1"/>
          </p:cNvSpPr>
          <p:nvPr>
            <p:ph type="sldNum" sz="quarter" idx="10"/>
          </p:nvPr>
        </p:nvSpPr>
        <p:spPr/>
        <p:txBody>
          <a:bodyPr/>
          <a:lstStyle/>
          <a:p>
            <a:fld id="{939C4A1B-E3F4-440A-A1E4-007EA359E364}" type="slidenum">
              <a:rPr lang="en-US" smtClean="0"/>
              <a:t>28</a:t>
            </a:fld>
            <a:endParaRPr lang="en-US" dirty="0"/>
          </a:p>
        </p:txBody>
      </p:sp>
    </p:spTree>
    <p:extLst>
      <p:ext uri="{BB962C8B-B14F-4D97-AF65-F5344CB8AC3E}">
        <p14:creationId xmlns:p14="http://schemas.microsoft.com/office/powerpoint/2010/main" val="403328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29</a:t>
            </a:fld>
            <a:endParaRPr lang="en-US" dirty="0"/>
          </a:p>
        </p:txBody>
      </p:sp>
    </p:spTree>
    <p:extLst>
      <p:ext uri="{BB962C8B-B14F-4D97-AF65-F5344CB8AC3E}">
        <p14:creationId xmlns:p14="http://schemas.microsoft.com/office/powerpoint/2010/main" val="93187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3</a:t>
            </a:fld>
            <a:endParaRPr lang="en-US" dirty="0"/>
          </a:p>
        </p:txBody>
      </p:sp>
    </p:spTree>
    <p:extLst>
      <p:ext uri="{BB962C8B-B14F-4D97-AF65-F5344CB8AC3E}">
        <p14:creationId xmlns:p14="http://schemas.microsoft.com/office/powerpoint/2010/main" val="3276746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The deadline to submit SWIA reports was March 30</a:t>
            </a:r>
            <a:r>
              <a:rPr lang="en-US" b="1" baseline="30000" dirty="0"/>
              <a:t>th</a:t>
            </a:r>
            <a:r>
              <a:rPr lang="en-US" b="1" dirty="0"/>
              <a:t>. </a:t>
            </a:r>
          </a:p>
          <a:p>
            <a:pPr marL="174708" indent="-174708">
              <a:buFont typeface="Arial" panose="020B0604020202020204" pitchFamily="34" charset="0"/>
              <a:buChar char="•"/>
            </a:pPr>
            <a:r>
              <a:rPr lang="en-US" b="1" dirty="0"/>
              <a:t>For CY2021, 225 SWIA reports were received</a:t>
            </a:r>
            <a:r>
              <a:rPr lang="en-US" dirty="0"/>
              <a:t>. 22 were from captive facilities and 203 were from non-captive facilities. The captive facilities submit reports for tonnage and billing purposes.</a:t>
            </a:r>
          </a:p>
          <a:p>
            <a:pPr marL="174708" indent="-174708">
              <a:buFont typeface="Arial" panose="020B0604020202020204" pitchFamily="34" charset="0"/>
              <a:buChar char="•"/>
            </a:pPr>
            <a:r>
              <a:rPr lang="en-US" b="1" dirty="0"/>
              <a:t>Currently, we are reviewing and conducting QA of the SWIA reports that have been received.</a:t>
            </a:r>
          </a:p>
          <a:p>
            <a:pPr marL="174708" indent="-174708">
              <a:buFont typeface="Arial" panose="020B0604020202020204" pitchFamily="34" charset="0"/>
              <a:buChar char="•"/>
            </a:pPr>
            <a:r>
              <a:rPr lang="en-US" b="1" dirty="0"/>
              <a:t>Once the QA and any revisions have been completed, the draft annual SWIA report will be prepared and sent for review to our Policy team by </a:t>
            </a:r>
            <a:r>
              <a:rPr lang="en-US" b="1" dirty="0" smtClean="0"/>
              <a:t>May </a:t>
            </a:r>
            <a:r>
              <a:rPr lang="en-US" b="1" dirty="0"/>
              <a:t>15</a:t>
            </a:r>
            <a:r>
              <a:rPr lang="en-US" b="1" baseline="30000" dirty="0"/>
              <a:t>th</a:t>
            </a:r>
            <a:endParaRPr lang="en-US" b="1" dirty="0"/>
          </a:p>
          <a:p>
            <a:pPr marL="174708" indent="-174708">
              <a:buFont typeface="Arial" panose="020B0604020202020204" pitchFamily="34" charset="0"/>
              <a:buChar char="•"/>
            </a:pPr>
            <a:r>
              <a:rPr lang="en-US" b="1" dirty="0"/>
              <a:t>The final report is then published by June 30</a:t>
            </a:r>
            <a:r>
              <a:rPr lang="en-US" b="1" baseline="30000" dirty="0"/>
              <a:t>th</a:t>
            </a:r>
            <a:r>
              <a:rPr lang="en-US" b="1" dirty="0"/>
              <a:t> on the DEQ website</a:t>
            </a:r>
          </a:p>
        </p:txBody>
      </p:sp>
      <p:sp>
        <p:nvSpPr>
          <p:cNvPr id="4" name="Slide Number Placeholder 3"/>
          <p:cNvSpPr>
            <a:spLocks noGrp="1"/>
          </p:cNvSpPr>
          <p:nvPr>
            <p:ph type="sldNum" sz="quarter" idx="10"/>
          </p:nvPr>
        </p:nvSpPr>
        <p:spPr/>
        <p:txBody>
          <a:bodyPr/>
          <a:lstStyle/>
          <a:p>
            <a:fld id="{939C4A1B-E3F4-440A-A1E4-007EA359E364}" type="slidenum">
              <a:rPr lang="en-US" smtClean="0"/>
              <a:t>30</a:t>
            </a:fld>
            <a:endParaRPr lang="en-US"/>
          </a:p>
        </p:txBody>
      </p:sp>
    </p:spTree>
    <p:extLst>
      <p:ext uri="{BB962C8B-B14F-4D97-AF65-F5344CB8AC3E}">
        <p14:creationId xmlns:p14="http://schemas.microsoft.com/office/powerpoint/2010/main" val="244250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Throughout the years, there has been a steady stream of incoming waste into Virginia in the 20-22 million tons range. </a:t>
            </a:r>
          </a:p>
          <a:p>
            <a:pPr marL="174708" indent="-174708" defTabSz="931774">
              <a:buFont typeface="Arial" panose="020B0604020202020204" pitchFamily="34" charset="0"/>
              <a:buChar char="•"/>
              <a:defRPr/>
            </a:pPr>
            <a:r>
              <a:rPr lang="en-US" b="1" dirty="0"/>
              <a:t>In 2020, there were about 16.8 million tons of solid waste received in-state, which was a slight increase from the previous year. 5.6 millions tons of waste was received from out-of-state, with the top 5 states being MD, NY, NJ, DC and NC. </a:t>
            </a:r>
          </a:p>
          <a:p>
            <a:pPr marL="174708" indent="-174708" defTabSz="931774">
              <a:buFont typeface="Arial" panose="020B0604020202020204" pitchFamily="34" charset="0"/>
              <a:buChar char="•"/>
              <a:defRPr/>
            </a:pPr>
            <a:r>
              <a:rPr lang="en-US" b="1" dirty="0"/>
              <a:t>Overall the waste received both in and out of state have been constant throughout the years as you can tell from the graph. We anticipate that this trend will continue in the following years.</a:t>
            </a:r>
          </a:p>
        </p:txBody>
      </p:sp>
      <p:sp>
        <p:nvSpPr>
          <p:cNvPr id="4" name="Slide Number Placeholder 3"/>
          <p:cNvSpPr>
            <a:spLocks noGrp="1"/>
          </p:cNvSpPr>
          <p:nvPr>
            <p:ph type="sldNum" sz="quarter" idx="10"/>
          </p:nvPr>
        </p:nvSpPr>
        <p:spPr/>
        <p:txBody>
          <a:bodyPr/>
          <a:lstStyle/>
          <a:p>
            <a:fld id="{939C4A1B-E3F4-440A-A1E4-007EA359E364}" type="slidenum">
              <a:rPr lang="en-US" smtClean="0"/>
              <a:t>31</a:t>
            </a:fld>
            <a:endParaRPr lang="en-US" dirty="0"/>
          </a:p>
        </p:txBody>
      </p:sp>
    </p:spTree>
    <p:extLst>
      <p:ext uri="{BB962C8B-B14F-4D97-AF65-F5344CB8AC3E}">
        <p14:creationId xmlns:p14="http://schemas.microsoft.com/office/powerpoint/2010/main" val="580351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The state recycling rate for 2020 was 45.5%, which was a 2.3% increase from the 2019 rate.</a:t>
            </a:r>
          </a:p>
          <a:p>
            <a:pPr marL="174708" indent="-174708">
              <a:buFont typeface="Arial" panose="020B0604020202020204" pitchFamily="34" charset="0"/>
              <a:buChar char="•"/>
            </a:pPr>
            <a:r>
              <a:rPr lang="en-US" b="1" dirty="0"/>
              <a:t>For 2020, all 71 solid waste planning units were required to report. </a:t>
            </a:r>
            <a:r>
              <a:rPr lang="en-US" b="0" dirty="0"/>
              <a:t>68 planning units met and exceeded their minimum mandated rate and 3 planning units were unable to do so. We are working with the 3 that were unable meet the rate on their next steps to meet their mandated rates as well as their recycling action plans</a:t>
            </a:r>
          </a:p>
          <a:p>
            <a:pPr marL="174708" indent="-174708">
              <a:buFont typeface="Arial" panose="020B0604020202020204" pitchFamily="34" charset="0"/>
              <a:buChar char="•"/>
            </a:pPr>
            <a:r>
              <a:rPr lang="en-US" b="1" dirty="0"/>
              <a:t>Planning units with populations greater than 100,000 are required to report annual – currently we have 17 that fall under that category</a:t>
            </a:r>
          </a:p>
          <a:p>
            <a:pPr marL="174708" indent="-174708">
              <a:buFont typeface="Arial" panose="020B0604020202020204" pitchFamily="34" charset="0"/>
              <a:buChar char="•"/>
            </a:pPr>
            <a:r>
              <a:rPr lang="en-US" b="1" dirty="0"/>
              <a:t>Planning units with populations less than or equal to 100,000 are required to report every 4 years – the next reporting cycle will be for CY2024 and those reports will be due in April 2025</a:t>
            </a:r>
          </a:p>
        </p:txBody>
      </p:sp>
      <p:sp>
        <p:nvSpPr>
          <p:cNvPr id="4" name="Slide Number Placeholder 3"/>
          <p:cNvSpPr>
            <a:spLocks noGrp="1"/>
          </p:cNvSpPr>
          <p:nvPr>
            <p:ph type="sldNum" sz="quarter" idx="10"/>
          </p:nvPr>
        </p:nvSpPr>
        <p:spPr/>
        <p:txBody>
          <a:bodyPr/>
          <a:lstStyle/>
          <a:p>
            <a:fld id="{939C4A1B-E3F4-440A-A1E4-007EA359E364}" type="slidenum">
              <a:rPr lang="en-US" smtClean="0"/>
              <a:t>32</a:t>
            </a:fld>
            <a:endParaRPr lang="en-US"/>
          </a:p>
        </p:txBody>
      </p:sp>
    </p:spTree>
    <p:extLst>
      <p:ext uri="{BB962C8B-B14F-4D97-AF65-F5344CB8AC3E}">
        <p14:creationId xmlns:p14="http://schemas.microsoft.com/office/powerpoint/2010/main" val="3636114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Based on data reported by all 71 solid waste planning units</a:t>
            </a:r>
          </a:p>
          <a:p>
            <a:pPr marL="174708" indent="-174708">
              <a:buFont typeface="Arial" panose="020B0604020202020204" pitchFamily="34" charset="0"/>
              <a:buChar char="•"/>
            </a:pPr>
            <a:r>
              <a:rPr lang="en-US" b="1" dirty="0" smtClean="0"/>
              <a:t>These</a:t>
            </a:r>
            <a:r>
              <a:rPr lang="en-US" b="1" baseline="0" dirty="0" smtClean="0"/>
              <a:t> are the key materials recycled in 2020</a:t>
            </a:r>
            <a:r>
              <a:rPr lang="en-US" b="1" baseline="0" dirty="0"/>
              <a:t> </a:t>
            </a:r>
            <a:r>
              <a:rPr lang="en-US" b="1" baseline="0" dirty="0" smtClean="0"/>
              <a:t>– metal, commingled, paper, yard waste, waste wood, plastic, waste tires and glass</a:t>
            </a:r>
          </a:p>
          <a:p>
            <a:pPr marL="174708" indent="-174708">
              <a:buFont typeface="Arial" panose="020B0604020202020204" pitchFamily="34" charset="0"/>
              <a:buChar char="•"/>
            </a:pPr>
            <a:r>
              <a:rPr lang="en-US" b="1" baseline="0" dirty="0" smtClean="0"/>
              <a:t>Throughout the past few years, we have noticed that the trend has remained the same. The big ticket items are metal, commingled, paper and yard/wood waste. There is a small amount of plastics, tires and glass recycled due to the lack of markets and infrastructure</a:t>
            </a:r>
          </a:p>
          <a:p>
            <a:pPr marL="174708" indent="-174708">
              <a:buFont typeface="Arial" panose="020B0604020202020204" pitchFamily="34" charset="0"/>
              <a:buChar char="•"/>
            </a:pPr>
            <a:r>
              <a:rPr lang="en-US" baseline="0" dirty="0" smtClean="0"/>
              <a:t>DEQ is in conversation with VDOT/changes to specs on use of waste tire for making rubberized asphalt</a:t>
            </a:r>
          </a:p>
          <a:p>
            <a:pPr marL="174708" indent="-174708">
              <a:buFont typeface="Arial" panose="020B0604020202020204" pitchFamily="34" charset="0"/>
              <a:buChar char="•"/>
            </a:pPr>
            <a:r>
              <a:rPr lang="en-US" baseline="0" dirty="0" smtClean="0"/>
              <a:t>DEQ had been in conversation with Virginia Asphalt Association on use of recycled plastic with asphalt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33</a:t>
            </a:fld>
            <a:endParaRPr lang="en-US"/>
          </a:p>
        </p:txBody>
      </p:sp>
    </p:spTree>
    <p:extLst>
      <p:ext uri="{BB962C8B-B14F-4D97-AF65-F5344CB8AC3E}">
        <p14:creationId xmlns:p14="http://schemas.microsoft.com/office/powerpoint/2010/main" val="3424948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The state recycling rate for CY2020 was 45.5%. This number was based on data submitted by all 71 solid waste planning units that reported for CY2020. </a:t>
            </a:r>
          </a:p>
          <a:p>
            <a:pPr marL="174708" indent="-174708" defTabSz="931774">
              <a:buFont typeface="Arial" panose="020B0604020202020204" pitchFamily="34" charset="0"/>
              <a:buChar char="•"/>
              <a:defRPr/>
            </a:pPr>
            <a:r>
              <a:rPr lang="en-US" dirty="0"/>
              <a:t>The 71 planning units reported generating almost 11 million tons and recycling 5.3 million tons of principal recyclable materials. </a:t>
            </a:r>
          </a:p>
          <a:p>
            <a:pPr marL="174708" indent="-174708" defTabSz="931774">
              <a:buFont typeface="Arial" panose="020B0604020202020204" pitchFamily="34" charset="0"/>
              <a:buChar char="•"/>
              <a:defRPr/>
            </a:pPr>
            <a:r>
              <a:rPr lang="en-US" b="1" dirty="0"/>
              <a:t>On the screen, you can see the graphical representation of the MSW, recycling tonnage and recycling rate in Virginia for the last 5 years. We also have a increase in the recycling rate from CY2019 to CY2020 due to all 71 planning units being required to report</a:t>
            </a:r>
            <a:r>
              <a:rPr lang="en-US" dirty="0"/>
              <a:t>. </a:t>
            </a:r>
          </a:p>
          <a:p>
            <a:pPr marL="174708" indent="-174708" defTabSz="931774">
              <a:buFont typeface="Arial" panose="020B0604020202020204" pitchFamily="34" charset="0"/>
              <a:buChar char="•"/>
              <a:defRPr/>
            </a:pPr>
            <a:r>
              <a:rPr lang="en-US" b="1" dirty="0"/>
              <a:t>There was a drop in the amount of materials recycled in CY2019 due to China’s National Sword and lack of recycling markets for some of the key recyclable materials. Also, a lot of the localities facing the more severe recycling issues are located in rural areas. </a:t>
            </a:r>
          </a:p>
          <a:p>
            <a:pPr marL="174708" indent="-174708" defTabSz="931774">
              <a:buFont typeface="Arial" panose="020B0604020202020204" pitchFamily="34" charset="0"/>
              <a:buChar char="•"/>
              <a:defRPr/>
            </a:pPr>
            <a:r>
              <a:rPr lang="en-US" b="1" dirty="0" smtClean="0"/>
              <a:t>CY2020 </a:t>
            </a:r>
            <a:r>
              <a:rPr lang="en-US" b="1" baseline="0" dirty="0" smtClean="0"/>
              <a:t>recycling rate includes data from 70 planning units.  The increase in MSW generated is due to some planning units being able to obtain recycling data from more businesses and also people generating more waste being at home due to the Covid-19 pandemic</a:t>
            </a:r>
          </a:p>
          <a:p>
            <a:pPr marL="174708" indent="-174708" defTabSz="931774">
              <a:buFont typeface="Arial" panose="020B0604020202020204" pitchFamily="34" charset="0"/>
              <a:buChar char="•"/>
              <a:defRPr/>
            </a:pPr>
            <a:r>
              <a:rPr lang="en-US" dirty="0"/>
              <a:t>Here you can see the amount of waste received to the amount in tons recycled or diverted from being landfilled for sanitary landfills, construction, demolition and debris landfills, and industrial landfills. </a:t>
            </a:r>
          </a:p>
          <a:p>
            <a:pPr marL="174708" indent="-174708" defTabSz="931774">
              <a:buFont typeface="Arial" panose="020B0604020202020204" pitchFamily="34" charset="0"/>
              <a:buChar char="•"/>
              <a:defRPr/>
            </a:pPr>
            <a:r>
              <a:rPr lang="en-US" b="1" dirty="0"/>
              <a:t>As the waste received in Virginia has been increasing across the board, the amount recycled has been increasing as well. We hope the facilities will keep up the efforts to keep recycling and diverting as much as they can out of the landfills. </a:t>
            </a:r>
            <a:endParaRPr lang="en-US" b="1" baseline="0"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34</a:t>
            </a:fld>
            <a:endParaRPr lang="en-US" dirty="0"/>
          </a:p>
        </p:txBody>
      </p:sp>
    </p:spTree>
    <p:extLst>
      <p:ext uri="{BB962C8B-B14F-4D97-AF65-F5344CB8AC3E}">
        <p14:creationId xmlns:p14="http://schemas.microsoft.com/office/powerpoint/2010/main" val="3978858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baseline="0" dirty="0" smtClean="0"/>
              <a:t>The total amount of funding available for the non-competitive litter grants for GY2022 was approximately $2.4 million</a:t>
            </a:r>
          </a:p>
          <a:p>
            <a:pPr marL="174708" indent="-174708" defTabSz="931774">
              <a:buFont typeface="Arial" panose="020B0604020202020204" pitchFamily="34" charset="0"/>
              <a:buChar char="•"/>
              <a:defRPr/>
            </a:pPr>
            <a:r>
              <a:rPr lang="en-US" b="1" baseline="0" dirty="0" smtClean="0"/>
              <a:t>187 single and coop non-competitive applications were received</a:t>
            </a:r>
          </a:p>
          <a:p>
            <a:pPr marL="174708" indent="-174708" defTabSz="931774">
              <a:buFont typeface="Arial" panose="020B0604020202020204" pitchFamily="34" charset="0"/>
              <a:buChar char="•"/>
              <a:defRPr/>
            </a:pPr>
            <a:r>
              <a:rPr lang="en-US" b="1" baseline="0" dirty="0" smtClean="0"/>
              <a:t>There were about 20 localities in Virginia that did not apply for the funding</a:t>
            </a:r>
          </a:p>
          <a:p>
            <a:pPr marL="174708" indent="-174708" defTabSz="931774">
              <a:buFont typeface="Arial" panose="020B0604020202020204" pitchFamily="34" charset="0"/>
              <a:buChar char="•"/>
              <a:defRPr/>
            </a:pPr>
            <a:r>
              <a:rPr lang="en-US" b="1" baseline="0" dirty="0" smtClean="0"/>
              <a:t>The total amount of unspent non-competitive grant funds from previous years was about $59000</a:t>
            </a:r>
          </a:p>
          <a:p>
            <a:pPr marL="174708" indent="-174708" defTabSz="931774">
              <a:buFont typeface="Arial" panose="020B0604020202020204" pitchFamily="34" charset="0"/>
              <a:buChar char="•"/>
              <a:defRPr/>
            </a:pPr>
            <a:r>
              <a:rPr lang="en-US" b="1" baseline="0" dirty="0" smtClean="0"/>
              <a:t>The grants were awarded and letters were sent out in December 2021</a:t>
            </a:r>
          </a:p>
        </p:txBody>
      </p:sp>
      <p:sp>
        <p:nvSpPr>
          <p:cNvPr id="4" name="Slide Number Placeholder 3"/>
          <p:cNvSpPr>
            <a:spLocks noGrp="1"/>
          </p:cNvSpPr>
          <p:nvPr>
            <p:ph type="sldNum" sz="quarter" idx="10"/>
          </p:nvPr>
        </p:nvSpPr>
        <p:spPr/>
        <p:txBody>
          <a:bodyPr/>
          <a:lstStyle/>
          <a:p>
            <a:fld id="{9FB8363C-EE93-44A5-A525-12BBBA7C0EFC}" type="slidenum">
              <a:rPr lang="en-US" smtClean="0"/>
              <a:pPr/>
              <a:t>35</a:t>
            </a:fld>
            <a:endParaRPr lang="en-US"/>
          </a:p>
        </p:txBody>
      </p:sp>
    </p:spTree>
    <p:extLst>
      <p:ext uri="{BB962C8B-B14F-4D97-AF65-F5344CB8AC3E}">
        <p14:creationId xmlns:p14="http://schemas.microsoft.com/office/powerpoint/2010/main" val="2070672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baseline="0" dirty="0" smtClean="0"/>
              <a:t>The total amount of funding available for the competitive litter grants for GY2022 was approximately $138,000</a:t>
            </a:r>
          </a:p>
          <a:p>
            <a:pPr marL="174708" indent="-174708" defTabSz="931774">
              <a:buFont typeface="Arial" panose="020B0604020202020204" pitchFamily="34" charset="0"/>
              <a:buChar char="•"/>
              <a:defRPr/>
            </a:pPr>
            <a:r>
              <a:rPr lang="en-US" b="1" baseline="0" dirty="0" smtClean="0"/>
              <a:t>19 single and coop non-competitive applications were received and were reviewed by the Litter Fund Board at the November 6</a:t>
            </a:r>
            <a:r>
              <a:rPr lang="en-US" b="1" baseline="30000" dirty="0" smtClean="0"/>
              <a:t>,</a:t>
            </a:r>
            <a:r>
              <a:rPr lang="en-US" b="1" baseline="0" dirty="0" smtClean="0"/>
              <a:t> 2021 meeting</a:t>
            </a:r>
          </a:p>
          <a:p>
            <a:pPr marL="174708" indent="-174708" defTabSz="931774">
              <a:buFont typeface="Arial" panose="020B0604020202020204" pitchFamily="34" charset="0"/>
              <a:buChar char="•"/>
              <a:defRPr/>
            </a:pPr>
            <a:r>
              <a:rPr lang="en-US" b="1" baseline="0" dirty="0" smtClean="0"/>
              <a:t>Out of the 19 localities, 16 were awarded with grant funding and 3 were not</a:t>
            </a:r>
          </a:p>
          <a:p>
            <a:pPr marL="174708" indent="-174708" defTabSz="931774">
              <a:buFont typeface="Arial" panose="020B0604020202020204" pitchFamily="34" charset="0"/>
              <a:buChar char="•"/>
              <a:defRPr/>
            </a:pPr>
            <a:r>
              <a:rPr lang="en-US" b="1" baseline="0" dirty="0" smtClean="0"/>
              <a:t>The total amount of unspent non-competitive grant funds from previous years was about $9000</a:t>
            </a:r>
          </a:p>
          <a:p>
            <a:pPr marL="174708" indent="-174708" defTabSz="931774">
              <a:buFont typeface="Arial" panose="020B0604020202020204" pitchFamily="34" charset="0"/>
              <a:buChar char="•"/>
              <a:defRPr/>
            </a:pPr>
            <a:r>
              <a:rPr lang="en-US" b="1" baseline="0" dirty="0" smtClean="0"/>
              <a:t>The grants were awarded and letters were sent out in December 2021</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9FB8363C-EE93-44A5-A525-12BBBA7C0EFC}" type="slidenum">
              <a:rPr lang="en-US" smtClean="0"/>
              <a:pPr/>
              <a:t>36</a:t>
            </a:fld>
            <a:endParaRPr lang="en-US"/>
          </a:p>
        </p:txBody>
      </p:sp>
    </p:spTree>
    <p:extLst>
      <p:ext uri="{BB962C8B-B14F-4D97-AF65-F5344CB8AC3E}">
        <p14:creationId xmlns:p14="http://schemas.microsoft.com/office/powerpoint/2010/main" val="3094091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changes made: Operation of public information campaign and also changes to allocation of litter funds</a:t>
            </a:r>
          </a:p>
          <a:p>
            <a:r>
              <a:rPr lang="en-US" b="1" dirty="0"/>
              <a:t>Action items:</a:t>
            </a:r>
          </a:p>
          <a:p>
            <a:r>
              <a:rPr lang="en-US" b="1" dirty="0"/>
              <a:t>Litter Fund Board approved changes to the LF guidelines to incorporate changes made to the stature to allocate funds for public information campaign. This slide is related to the slide from </a:t>
            </a:r>
            <a:r>
              <a:rPr lang="en-US" b="1" dirty="0" smtClean="0"/>
              <a:t>la </a:t>
            </a:r>
            <a:r>
              <a:rPr lang="en-US" b="1" dirty="0"/>
              <a:t>HB30/SB30 delay in implementing the ban on use of Styrofoam products by restaurants</a:t>
            </a:r>
          </a:p>
        </p:txBody>
      </p:sp>
      <p:sp>
        <p:nvSpPr>
          <p:cNvPr id="4" name="Slide Number Placeholder 3"/>
          <p:cNvSpPr>
            <a:spLocks noGrp="1"/>
          </p:cNvSpPr>
          <p:nvPr>
            <p:ph type="sldNum" sz="quarter" idx="10"/>
          </p:nvPr>
        </p:nvSpPr>
        <p:spPr/>
        <p:txBody>
          <a:bodyPr/>
          <a:lstStyle/>
          <a:p>
            <a:fld id="{939C4A1B-E3F4-440A-A1E4-007EA359E364}" type="slidenum">
              <a:rPr lang="en-US" smtClean="0"/>
              <a:t>37</a:t>
            </a:fld>
            <a:endParaRPr lang="en-US"/>
          </a:p>
        </p:txBody>
      </p:sp>
    </p:spTree>
    <p:extLst>
      <p:ext uri="{BB962C8B-B14F-4D97-AF65-F5344CB8AC3E}">
        <p14:creationId xmlns:p14="http://schemas.microsoft.com/office/powerpoint/2010/main" val="3185603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there any questions?</a:t>
            </a:r>
          </a:p>
          <a:p>
            <a:endParaRPr lang="en-US" baseline="0" dirty="0" smtClean="0"/>
          </a:p>
          <a:p>
            <a:r>
              <a:rPr lang="en-US" baseline="0" dirty="0" smtClean="0"/>
              <a:t>Thank you for your time.</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38</a:t>
            </a:fld>
            <a:endParaRPr lang="en-US" dirty="0"/>
          </a:p>
        </p:txBody>
      </p:sp>
    </p:spTree>
    <p:extLst>
      <p:ext uri="{BB962C8B-B14F-4D97-AF65-F5344CB8AC3E}">
        <p14:creationId xmlns:p14="http://schemas.microsoft.com/office/powerpoint/2010/main" val="337027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Michael </a:t>
            </a:r>
            <a:r>
              <a:rPr lang="en-US" dirty="0" err="1" smtClean="0"/>
              <a:t>Rolband</a:t>
            </a:r>
            <a:r>
              <a:rPr lang="en-US" dirty="0" smtClean="0"/>
              <a:t>, new DEQ</a:t>
            </a:r>
            <a:r>
              <a:rPr lang="en-US" baseline="0" dirty="0" smtClean="0"/>
              <a:t> Director, appointed by the Governor January 2022; </a:t>
            </a:r>
            <a:r>
              <a:rPr lang="en-US" dirty="0" smtClean="0"/>
              <a:t>succeeding David </a:t>
            </a:r>
            <a:r>
              <a:rPr lang="en-US" dirty="0" err="1" smtClean="0"/>
              <a:t>Paylor</a:t>
            </a:r>
            <a:r>
              <a:rPr lang="en-US" dirty="0" smtClean="0"/>
              <a:t>; Michael </a:t>
            </a:r>
            <a:r>
              <a:rPr lang="en-US" dirty="0" err="1" smtClean="0"/>
              <a:t>Rolband</a:t>
            </a:r>
            <a:r>
              <a:rPr lang="en-US" dirty="0" smtClean="0"/>
              <a:t> founded Wetland Studies and Solutions Inc. in 1991</a:t>
            </a:r>
          </a:p>
        </p:txBody>
      </p:sp>
      <p:sp>
        <p:nvSpPr>
          <p:cNvPr id="4" name="Slide Number Placeholder 3"/>
          <p:cNvSpPr>
            <a:spLocks noGrp="1"/>
          </p:cNvSpPr>
          <p:nvPr>
            <p:ph type="sldNum" sz="quarter" idx="10"/>
          </p:nvPr>
        </p:nvSpPr>
        <p:spPr/>
        <p:txBody>
          <a:bodyPr/>
          <a:lstStyle/>
          <a:p>
            <a:fld id="{939C4A1B-E3F4-440A-A1E4-007EA359E364}" type="slidenum">
              <a:rPr lang="en-US" smtClean="0"/>
              <a:t>4</a:t>
            </a:fld>
            <a:endParaRPr lang="en-US" dirty="0"/>
          </a:p>
        </p:txBody>
      </p:sp>
    </p:spTree>
    <p:extLst>
      <p:ext uri="{BB962C8B-B14F-4D97-AF65-F5344CB8AC3E}">
        <p14:creationId xmlns:p14="http://schemas.microsoft.com/office/powerpoint/2010/main" val="428722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Brent Williams,</a:t>
            </a:r>
            <a:r>
              <a:rPr lang="en-US" baseline="0" dirty="0" smtClean="0"/>
              <a:t> </a:t>
            </a:r>
            <a:r>
              <a:rPr lang="en-US" dirty="0" smtClean="0"/>
              <a:t>new Office</a:t>
            </a:r>
            <a:r>
              <a:rPr lang="en-US" baseline="0" dirty="0" smtClean="0"/>
              <a:t> </a:t>
            </a:r>
            <a:r>
              <a:rPr lang="en-US" dirty="0" smtClean="0"/>
              <a:t>Financial Responsibility Waste</a:t>
            </a:r>
            <a:r>
              <a:rPr lang="en-US" baseline="0" dirty="0" smtClean="0"/>
              <a:t> Programs</a:t>
            </a:r>
            <a:r>
              <a:rPr lang="en-US" dirty="0" smtClean="0"/>
              <a:t> Director (1/25/22) - SW, HW, SWMP, Litter</a:t>
            </a:r>
            <a:r>
              <a:rPr lang="en-US" baseline="0" dirty="0" smtClean="0"/>
              <a:t> Grants &amp; Recycling, SWIA, FA</a:t>
            </a:r>
          </a:p>
          <a:p>
            <a:pPr marL="174708" indent="-174708" defTabSz="931774">
              <a:buFont typeface="Arial" panose="020B0604020202020204" pitchFamily="34" charset="0"/>
              <a:buChar char="•"/>
              <a:defRPr/>
            </a:pPr>
            <a:r>
              <a:rPr lang="en-US" dirty="0" smtClean="0"/>
              <a:t>Kathryn </a:t>
            </a:r>
            <a:r>
              <a:rPr lang="en-US" dirty="0" err="1" smtClean="0"/>
              <a:t>Perszyk</a:t>
            </a:r>
            <a:r>
              <a:rPr lang="en-US" dirty="0" smtClean="0"/>
              <a:t>, Land Division Director –</a:t>
            </a:r>
            <a:r>
              <a:rPr lang="en-US" baseline="0" dirty="0" smtClean="0"/>
              <a:t> </a:t>
            </a:r>
            <a:r>
              <a:rPr lang="en-US" dirty="0" smtClean="0"/>
              <a:t>OFRWP</a:t>
            </a:r>
            <a:r>
              <a:rPr lang="en-US" baseline="0" dirty="0" smtClean="0"/>
              <a:t> + </a:t>
            </a:r>
            <a:r>
              <a:rPr lang="en-US" dirty="0" smtClean="0"/>
              <a:t>O</a:t>
            </a:r>
            <a:r>
              <a:rPr lang="en-US" baseline="0" dirty="0" smtClean="0"/>
              <a:t>ffice of </a:t>
            </a:r>
            <a:r>
              <a:rPr lang="en-US" dirty="0" smtClean="0"/>
              <a:t>Remediation</a:t>
            </a:r>
            <a:r>
              <a:rPr lang="en-US" baseline="0" dirty="0" smtClean="0"/>
              <a:t> Programs (RCRA CA, Site Assessment, Brownfields, VRP, CERCLA, Risk Assessment), &amp; Office of Spill Response &amp; Remediation (Tanks/Petroleum Program)</a:t>
            </a:r>
            <a:endParaRPr lang="en-US"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5</a:t>
            </a:fld>
            <a:endParaRPr lang="en-US" dirty="0"/>
          </a:p>
        </p:txBody>
      </p:sp>
    </p:spTree>
    <p:extLst>
      <p:ext uri="{BB962C8B-B14F-4D97-AF65-F5344CB8AC3E}">
        <p14:creationId xmlns:p14="http://schemas.microsoft.com/office/powerpoint/2010/main" val="17817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Stacy Bowers, new SWRO LPM (11/25/21)</a:t>
            </a:r>
          </a:p>
          <a:p>
            <a:pPr marL="174708" indent="-174708">
              <a:buFont typeface="Arial" panose="020B0604020202020204" pitchFamily="34" charset="0"/>
              <a:buChar char="•"/>
            </a:pPr>
            <a:r>
              <a:rPr lang="en-US" dirty="0"/>
              <a:t>FYI – agency transitioned from desk phones to cell phones; new phone #s; pay attention to email taglines</a:t>
            </a:r>
          </a:p>
        </p:txBody>
      </p:sp>
      <p:sp>
        <p:nvSpPr>
          <p:cNvPr id="4" name="Slide Number Placeholder 3"/>
          <p:cNvSpPr>
            <a:spLocks noGrp="1"/>
          </p:cNvSpPr>
          <p:nvPr>
            <p:ph type="sldNum" sz="quarter" idx="10"/>
          </p:nvPr>
        </p:nvSpPr>
        <p:spPr/>
        <p:txBody>
          <a:bodyPr/>
          <a:lstStyle/>
          <a:p>
            <a:fld id="{939C4A1B-E3F4-440A-A1E4-007EA359E364}" type="slidenum">
              <a:rPr lang="en-US" smtClean="0"/>
              <a:t>6</a:t>
            </a:fld>
            <a:endParaRPr lang="en-US" dirty="0"/>
          </a:p>
        </p:txBody>
      </p:sp>
    </p:spTree>
    <p:extLst>
      <p:ext uri="{BB962C8B-B14F-4D97-AF65-F5344CB8AC3E}">
        <p14:creationId xmlns:p14="http://schemas.microsoft.com/office/powerpoint/2010/main" val="27550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2022</a:t>
            </a:r>
            <a:r>
              <a:rPr lang="en-US" baseline="0" dirty="0" smtClean="0"/>
              <a:t> s</a:t>
            </a:r>
            <a:r>
              <a:rPr lang="en-US" dirty="0" smtClean="0"/>
              <a:t>ession convened</a:t>
            </a:r>
            <a:r>
              <a:rPr lang="en-US" baseline="0" dirty="0" smtClean="0"/>
              <a:t> January 12th. Adjourned March 12th. </a:t>
            </a:r>
          </a:p>
          <a:p>
            <a:pPr marL="174708" indent="-174708" defTabSz="931774">
              <a:buFont typeface="Arial" panose="020B0604020202020204" pitchFamily="34" charset="0"/>
              <a:buChar char="•"/>
              <a:defRPr/>
            </a:pPr>
            <a:r>
              <a:rPr lang="en-US" baseline="0" dirty="0" smtClean="0"/>
              <a:t>30-day short session in odd-numbered years, </a:t>
            </a:r>
            <a:r>
              <a:rPr lang="en-US" b="0" baseline="0" dirty="0" smtClean="0"/>
              <a:t>60-day long session in even-numbered years</a:t>
            </a:r>
          </a:p>
          <a:p>
            <a:pPr marL="174708" indent="-174708" defTabSz="931774">
              <a:buFont typeface="Arial" panose="020B0604020202020204" pitchFamily="34" charset="0"/>
              <a:buChar char="•"/>
              <a:defRPr/>
            </a:pPr>
            <a:r>
              <a:rPr lang="en-US" b="1" baseline="0" dirty="0" smtClean="0"/>
              <a:t>Governor’s action deadline for bills that passed both House &amp; Senate during the regular session = April 11, 2022</a:t>
            </a:r>
            <a:endParaRPr lang="en-US" b="1" baseline="30000" dirty="0" smtClean="0"/>
          </a:p>
          <a:p>
            <a:pPr marL="174708" indent="-174708" defTabSz="931774">
              <a:buFont typeface="Arial" panose="020B0604020202020204" pitchFamily="34" charset="0"/>
              <a:buChar char="•"/>
              <a:defRPr/>
            </a:pPr>
            <a:r>
              <a:rPr lang="en-US" b="1" baseline="0" dirty="0" smtClean="0"/>
              <a:t>2022 Special Session I convened April 4, 2022 to resolve remaining bills &amp; budget</a:t>
            </a:r>
          </a:p>
          <a:p>
            <a:pPr marL="174708" indent="-174708">
              <a:buFont typeface="Arial" panose="020B0604020202020204" pitchFamily="34" charset="0"/>
              <a:buChar char="•"/>
            </a:pPr>
            <a:r>
              <a:rPr lang="en-US" baseline="0" dirty="0" smtClean="0"/>
              <a:t>Governor can call special session when necessary or petitioned by 2/3 members of both houses</a:t>
            </a:r>
          </a:p>
          <a:p>
            <a:pPr marL="174708" indent="-174708">
              <a:buFont typeface="Arial" panose="020B0604020202020204" pitchFamily="34" charset="0"/>
              <a:buChar char="•"/>
            </a:pPr>
            <a:r>
              <a:rPr lang="en-US" baseline="0" dirty="0" smtClean="0"/>
              <a:t>Reconvened session scheduled for April 27, 2022</a:t>
            </a:r>
          </a:p>
          <a:p>
            <a:pPr marL="174708" indent="-174708" defTabSz="931774">
              <a:buFont typeface="Arial" panose="020B0604020202020204" pitchFamily="34" charset="0"/>
              <a:buChar char="•"/>
              <a:defRPr/>
            </a:pPr>
            <a:r>
              <a:rPr lang="en-US" dirty="0"/>
              <a:t>Reconvened session held on 6th Wednesday after adjournment of each session to consider governor's recommendations and vetoed legislation. </a:t>
            </a:r>
          </a:p>
          <a:p>
            <a:pPr marL="174708" indent="-174708" defTabSz="931774">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939C4A1B-E3F4-440A-A1E4-007EA359E364}" type="slidenum">
              <a:rPr lang="en-US" smtClean="0"/>
              <a:t>7</a:t>
            </a:fld>
            <a:endParaRPr lang="en-US" dirty="0"/>
          </a:p>
        </p:txBody>
      </p:sp>
    </p:spTree>
    <p:extLst>
      <p:ext uri="{BB962C8B-B14F-4D97-AF65-F5344CB8AC3E}">
        <p14:creationId xmlns:p14="http://schemas.microsoft.com/office/powerpoint/2010/main" val="203440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smtClean="0"/>
              <a:t>HB148 signed by Governor 3/2/22, effective July</a:t>
            </a:r>
            <a:r>
              <a:rPr lang="en-US" b="1" baseline="0" dirty="0" smtClean="0"/>
              <a:t> 1</a:t>
            </a:r>
            <a:r>
              <a:rPr lang="en-US" b="1" baseline="30000" dirty="0" smtClean="0"/>
              <a:t>st</a:t>
            </a:r>
            <a:r>
              <a:rPr lang="en-US" b="1" baseline="0" dirty="0" smtClean="0"/>
              <a:t> ; ident</a:t>
            </a:r>
            <a:r>
              <a:rPr lang="en-US" b="1" dirty="0" smtClean="0"/>
              <a:t>ical to SB684; </a:t>
            </a:r>
            <a:r>
              <a:rPr lang="en-US" b="1" dirty="0" err="1" smtClean="0"/>
              <a:t>Gov’s</a:t>
            </a:r>
            <a:r>
              <a:rPr lang="en-US" b="1" dirty="0" smtClean="0"/>
              <a:t> action deadline April 11th)</a:t>
            </a:r>
          </a:p>
          <a:p>
            <a:pPr marL="174708" indent="-174708" defTabSz="931774">
              <a:buFont typeface="Arial" panose="020B0604020202020204" pitchFamily="34" charset="0"/>
              <a:buChar char="•"/>
              <a:defRPr/>
            </a:pPr>
            <a:r>
              <a:rPr lang="en-US" dirty="0" smtClean="0"/>
              <a:t>Certified </a:t>
            </a:r>
            <a:r>
              <a:rPr lang="en-US" dirty="0"/>
              <a:t>pollution control equipment – property (real or personal property), equipment, facilities, or devices, </a:t>
            </a:r>
            <a:r>
              <a:rPr lang="en-US" u="sng" dirty="0"/>
              <a:t>used primarily to abate or prevent pollution</a:t>
            </a:r>
            <a:r>
              <a:rPr lang="en-US" dirty="0"/>
              <a:t> and certified to Dept. of Taxation as </a:t>
            </a:r>
            <a:r>
              <a:rPr lang="en-US" u="sng" dirty="0"/>
              <a:t>constructed in conformity with the state requirements for abatement or control of pollution or contamination</a:t>
            </a:r>
          </a:p>
          <a:p>
            <a:pPr marL="174708" indent="-174708" defTabSz="931774">
              <a:buFont typeface="Arial" panose="020B0604020202020204" pitchFamily="34" charset="0"/>
              <a:buChar char="•"/>
              <a:defRPr/>
            </a:pPr>
            <a:r>
              <a:rPr lang="en-US" dirty="0"/>
              <a:t>Examples = liner components, leachate management materials, gas collection components and final cover components</a:t>
            </a:r>
          </a:p>
          <a:p>
            <a:pPr marL="174708" indent="-174708" defTabSz="931774">
              <a:buFont typeface="Arial" panose="020B0604020202020204" pitchFamily="34" charset="0"/>
              <a:buChar char="•"/>
              <a:defRPr/>
            </a:pPr>
            <a:r>
              <a:rPr lang="en-US" b="1" dirty="0" smtClean="0"/>
              <a:t>Equipment</a:t>
            </a:r>
            <a:r>
              <a:rPr lang="en-US" b="1" dirty="0"/>
              <a:t>, facilities, devices, or other property intended for use by any political subdivision in conjunction with the operation of its water, wastewater, </a:t>
            </a:r>
            <a:r>
              <a:rPr lang="en-US" b="1" dirty="0" err="1"/>
              <a:t>stormwater</a:t>
            </a:r>
            <a:r>
              <a:rPr lang="en-US" b="1" dirty="0"/>
              <a:t>, or solid waste management facilities or systems, it can be </a:t>
            </a:r>
            <a:r>
              <a:rPr lang="en-US" b="1" u="sng" dirty="0"/>
              <a:t>certified prior to construction</a:t>
            </a:r>
          </a:p>
          <a:p>
            <a:pPr marL="174708" indent="-174708" defTabSz="931774">
              <a:buFont typeface="Arial" panose="020B0604020202020204" pitchFamily="34" charset="0"/>
              <a:buChar char="•"/>
              <a:defRPr/>
            </a:pPr>
            <a:r>
              <a:rPr lang="en-US" dirty="0"/>
              <a:t>HB148 amends §§ </a:t>
            </a:r>
            <a:r>
              <a:rPr lang="en-US" b="1" u="sng" dirty="0">
                <a:hlinkClick r:id="rId3"/>
              </a:rPr>
              <a:t>58.1-609.3</a:t>
            </a:r>
            <a:r>
              <a:rPr lang="en-US" dirty="0"/>
              <a:t> and </a:t>
            </a:r>
            <a:r>
              <a:rPr lang="en-US" b="1" u="sng" dirty="0">
                <a:hlinkClick r:id="rId4"/>
              </a:rPr>
              <a:t>58.1-3660</a:t>
            </a:r>
            <a:r>
              <a:rPr lang="en-US" dirty="0"/>
              <a:t> of the Code of Virginia.  For pollution control equipment to be used as part of a political subdivision's water, wastewater, </a:t>
            </a:r>
            <a:r>
              <a:rPr lang="en-US" dirty="0" err="1"/>
              <a:t>stormwater</a:t>
            </a:r>
            <a:r>
              <a:rPr lang="en-US" dirty="0"/>
              <a:t>, or solid waste management facilities or systems, </a:t>
            </a:r>
            <a:r>
              <a:rPr lang="en-US" b="1" dirty="0"/>
              <a:t>such equipment may be certified by the political subdivision itself instead of by the state certifying authority</a:t>
            </a:r>
            <a:r>
              <a:rPr lang="en-US" dirty="0"/>
              <a:t>. </a:t>
            </a:r>
          </a:p>
          <a:p>
            <a:pPr marL="174708" indent="-174708">
              <a:buFont typeface="Arial" panose="020B0604020202020204" pitchFamily="34" charset="0"/>
              <a:buChar char="•"/>
            </a:pPr>
            <a:r>
              <a:rPr lang="en-US" i="1" dirty="0"/>
              <a:t>"Subdivision certifying authority" means the body of a political subdivision responsible for administering the political subdivision's water, wastewater, </a:t>
            </a:r>
            <a:r>
              <a:rPr lang="en-US" i="1" dirty="0" err="1"/>
              <a:t>stormwater</a:t>
            </a:r>
            <a:r>
              <a:rPr lang="en-US" i="1" dirty="0"/>
              <a:t>, or solid waste management facilities or systems. </a:t>
            </a:r>
            <a:r>
              <a:rPr lang="en-US" b="0" i="1" u="sng" dirty="0" smtClean="0"/>
              <a:t>A subdivision certifying authority may only certify property pursuant to this section if the property being certified is equipment, facilities, devices, or other property intended for use by the political subdivision in conjunction with the operation of its water, wastewater, </a:t>
            </a:r>
            <a:r>
              <a:rPr lang="en-US" b="0" i="1" u="sng" dirty="0" err="1" smtClean="0"/>
              <a:t>stormwater</a:t>
            </a:r>
            <a:r>
              <a:rPr lang="en-US" b="0" i="1" u="sng" dirty="0" smtClean="0"/>
              <a:t>, or solid waste management facilities or systems</a:t>
            </a:r>
            <a:r>
              <a:rPr lang="en-US" i="1" u="sng" dirty="0"/>
              <a:t>.</a:t>
            </a:r>
            <a:r>
              <a:rPr lang="en-US" i="1" dirty="0"/>
              <a:t> </a:t>
            </a:r>
          </a:p>
          <a:p>
            <a:pPr marL="174708" indent="-174708">
              <a:buFont typeface="Arial" panose="020B0604020202020204" pitchFamily="34" charset="0"/>
              <a:buChar char="•"/>
            </a:pPr>
            <a:r>
              <a:rPr lang="en-US" dirty="0"/>
              <a:t>DEQ Guidance on Tax Certification for Pollution Control available on town hall</a:t>
            </a:r>
          </a:p>
          <a:p>
            <a:pPr marL="174708" indent="-174708" defTabSz="931774">
              <a:buFont typeface="Arial" panose="020B0604020202020204" pitchFamily="34" charset="0"/>
              <a:buChar char="•"/>
              <a:defRPr/>
            </a:pPr>
            <a:r>
              <a:rPr lang="en-US" dirty="0" smtClean="0"/>
              <a:t>More information on tax incentive programs on DEQ website</a:t>
            </a:r>
          </a:p>
          <a:p>
            <a:pPr marL="174708" indent="-174708">
              <a:buFont typeface="Arial" panose="020B0604020202020204" pitchFamily="34" charset="0"/>
              <a:buChar char="•"/>
            </a:pPr>
            <a:r>
              <a:rPr lang="en-US" dirty="0" smtClean="0"/>
              <a:t>Certified pollution control equipment &amp; facilities are declared a separate class of property and </a:t>
            </a:r>
            <a:r>
              <a:rPr lang="en-US" b="1" dirty="0" smtClean="0"/>
              <a:t>exempt</a:t>
            </a:r>
            <a:r>
              <a:rPr lang="en-US" dirty="0" smtClean="0"/>
              <a:t> from state and local taxation</a:t>
            </a:r>
          </a:p>
          <a:p>
            <a:pPr marL="174708" indent="-174708">
              <a:buFont typeface="Arial" panose="020B0604020202020204" pitchFamily="34" charset="0"/>
              <a:buChar char="•"/>
            </a:pPr>
            <a:r>
              <a:rPr lang="en-US" dirty="0" smtClean="0"/>
              <a:t>Retail sales and use taxes do not apply to</a:t>
            </a:r>
            <a:r>
              <a:rPr lang="en-US" b="1" dirty="0" smtClean="0"/>
              <a:t> certified </a:t>
            </a:r>
            <a:r>
              <a:rPr lang="en-US" dirty="0" smtClean="0"/>
              <a:t>pollution control equipment and facilities </a:t>
            </a:r>
          </a:p>
          <a:p>
            <a:pPr marL="174708" indent="-174708"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8</a:t>
            </a:fld>
            <a:endParaRPr lang="en-US" dirty="0"/>
          </a:p>
        </p:txBody>
      </p:sp>
    </p:spTree>
    <p:extLst>
      <p:ext uri="{BB962C8B-B14F-4D97-AF65-F5344CB8AC3E}">
        <p14:creationId xmlns:p14="http://schemas.microsoft.com/office/powerpoint/2010/main" val="319634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SB250 signed by both House &amp; Senate during regular session &amp; </a:t>
            </a:r>
            <a:r>
              <a:rPr lang="en-US" b="1" dirty="0" err="1"/>
              <a:t>Gov’s</a:t>
            </a:r>
            <a:r>
              <a:rPr lang="en-US" b="1" dirty="0"/>
              <a:t> action deadline = April 11, 2022 (vetoed)</a:t>
            </a:r>
          </a:p>
          <a:p>
            <a:pPr marL="174708" indent="-174708">
              <a:buFont typeface="Arial" panose="020B0604020202020204" pitchFamily="34" charset="0"/>
              <a:buChar char="•"/>
            </a:pPr>
            <a:r>
              <a:rPr lang="en-US" b="1" baseline="0" dirty="0" smtClean="0"/>
              <a:t>Reconvened session April 27, 2022 to</a:t>
            </a:r>
            <a:r>
              <a:rPr lang="en-US" b="1" dirty="0"/>
              <a:t> consider governor's recommendations and vetoed legislation. </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Currently DEQ collects annual fees &amp; permit application fees pursuant to statute &amp; fee </a:t>
            </a:r>
            <a:r>
              <a:rPr lang="en-US" b="1" dirty="0" err="1" smtClean="0"/>
              <a:t>regs</a:t>
            </a:r>
            <a:endParaRPr lang="en-US" b="1" dirty="0" smtClean="0"/>
          </a:p>
          <a:p>
            <a:pPr marL="174708" indent="-174708" defTabSz="931774">
              <a:buFont typeface="Arial" panose="020B0604020202020204" pitchFamily="34" charset="0"/>
              <a:buChar char="•"/>
              <a:defRPr/>
            </a:pPr>
            <a:endParaRPr lang="en-US" b="1" dirty="0" smtClean="0"/>
          </a:p>
          <a:p>
            <a:pPr marL="174708" indent="-174708" defTabSz="931774">
              <a:buFont typeface="Arial" panose="020B0604020202020204" pitchFamily="34" charset="0"/>
              <a:buChar char="•"/>
              <a:defRPr/>
            </a:pPr>
            <a:r>
              <a:rPr lang="en-US" b="1" dirty="0" smtClean="0"/>
              <a:t>SB1210 (2021) directed DEQ to convene work group to study and recommend new fees to cover program costs – final report online</a:t>
            </a:r>
          </a:p>
          <a:p>
            <a:pPr marL="174708" indent="-174708" defTabSz="931774">
              <a:buFont typeface="Arial" panose="020B0604020202020204" pitchFamily="34" charset="0"/>
              <a:buChar char="•"/>
              <a:defRPr/>
            </a:pPr>
            <a:r>
              <a:rPr lang="en-US" b="1" dirty="0" smtClean="0"/>
              <a:t>Workgroup recommended continuing annual inflation updates &amp; proposed annual fee increases depending on </a:t>
            </a:r>
            <a:r>
              <a:rPr lang="en-US" b="1" dirty="0" err="1" smtClean="0"/>
              <a:t>fac</a:t>
            </a:r>
            <a:r>
              <a:rPr lang="en-US" b="1" dirty="0" smtClean="0"/>
              <a:t> type &amp; workload</a:t>
            </a:r>
          </a:p>
          <a:p>
            <a:pPr marL="174708" indent="-174708" defTabSz="931774">
              <a:buFont typeface="Arial" panose="020B0604020202020204" pitchFamily="34" charset="0"/>
              <a:buChar char="•"/>
              <a:defRPr/>
            </a:pPr>
            <a:endParaRPr lang="en-US" b="1" dirty="0"/>
          </a:p>
          <a:p>
            <a:pPr marL="174708" indent="-174708" defTabSz="931774">
              <a:buFont typeface="Arial" panose="020B0604020202020204" pitchFamily="34" charset="0"/>
              <a:buChar char="•"/>
              <a:defRPr/>
            </a:pPr>
            <a:r>
              <a:rPr lang="en-US" dirty="0" smtClean="0"/>
              <a:t>Annual </a:t>
            </a:r>
            <a:r>
              <a:rPr lang="en-US" dirty="0"/>
              <a:t>fees = base fee rates by facility type and/or based on volume of waste landfilled or incinerated; calculated from tonnage reported on SWIA reports for preceding CY &amp; adjusted annually by Consumer Price Index for inflation</a:t>
            </a:r>
          </a:p>
          <a:p>
            <a:pPr marL="174708" indent="-174708" defTabSz="931774">
              <a:buFont typeface="Arial" panose="020B0604020202020204" pitchFamily="34" charset="0"/>
              <a:buChar char="•"/>
              <a:defRPr/>
            </a:pPr>
            <a:r>
              <a:rPr lang="en-US" b="1" dirty="0"/>
              <a:t>Fees collected only cover ~42% (~$2.9 mil) of total direct costs of the program (~$6.8 mil)</a:t>
            </a:r>
          </a:p>
          <a:p>
            <a:pPr marL="174708" indent="-174708" defTabSz="931774">
              <a:buFont typeface="Arial" panose="020B0604020202020204" pitchFamily="34" charset="0"/>
              <a:buChar char="•"/>
              <a:defRPr/>
            </a:pPr>
            <a:r>
              <a:rPr lang="en-US" dirty="0" smtClean="0"/>
              <a:t>Additional </a:t>
            </a:r>
            <a:r>
              <a:rPr lang="en-US" dirty="0"/>
              <a:t>fees (based on current </a:t>
            </a:r>
            <a:r>
              <a:rPr lang="en-US" dirty="0" err="1"/>
              <a:t>fac</a:t>
            </a:r>
            <a:r>
              <a:rPr lang="en-US" dirty="0"/>
              <a:t> #/type/tonnage) should cover direct costs needed to run DEQ SW permit/comp/mon program</a:t>
            </a:r>
          </a:p>
          <a:p>
            <a:pPr marL="174708" indent="-174708" defTabSz="931774">
              <a:buFont typeface="Arial" panose="020B0604020202020204" pitchFamily="34" charset="0"/>
              <a:buChar char="•"/>
              <a:defRPr/>
            </a:pPr>
            <a:r>
              <a:rPr lang="en-US" dirty="0"/>
              <a:t>Some LFs remain active &amp; take in small </a:t>
            </a:r>
            <a:r>
              <a:rPr lang="en-US" dirty="0" err="1"/>
              <a:t>amts</a:t>
            </a:r>
            <a:r>
              <a:rPr lang="en-US" dirty="0"/>
              <a:t> of waste, but DEQ workload still the same, so san/</a:t>
            </a:r>
            <a:r>
              <a:rPr lang="en-US" dirty="0" err="1"/>
              <a:t>cdd</a:t>
            </a:r>
            <a:r>
              <a:rPr lang="en-US" dirty="0"/>
              <a:t>/non-cap ILF annual fee greater of $12,000 or $0.30/ton. </a:t>
            </a:r>
          </a:p>
          <a:p>
            <a:pPr marL="174708" indent="-174708" defTabSz="931774">
              <a:buFont typeface="Arial" panose="020B0604020202020204" pitchFamily="34" charset="0"/>
              <a:buChar char="•"/>
              <a:defRPr/>
            </a:pPr>
            <a:r>
              <a:rPr lang="en-US" dirty="0"/>
              <a:t>Similarly, </a:t>
            </a:r>
            <a:r>
              <a:rPr lang="en-US" dirty="0" err="1"/>
              <a:t>inc</a:t>
            </a:r>
            <a:r>
              <a:rPr lang="en-US" dirty="0"/>
              <a:t>/WTE annual fee greater of $6,000 of $.0647/ton</a:t>
            </a:r>
          </a:p>
          <a:p>
            <a:pPr marL="174708" indent="-174708" defTabSz="931774">
              <a:buFont typeface="Arial" panose="020B0604020202020204" pitchFamily="34" charset="0"/>
              <a:buChar char="•"/>
              <a:defRPr/>
            </a:pPr>
            <a:r>
              <a:rPr lang="en-US" dirty="0"/>
              <a:t>Single flat fee for active captives (DEQ workload about the same for small/large) -&gt; annual fee $32,000</a:t>
            </a:r>
          </a:p>
          <a:p>
            <a:pPr marL="174708" indent="-174708" defTabSz="931774">
              <a:buFont typeface="Arial" panose="020B0604020202020204" pitchFamily="34" charset="0"/>
              <a:buChar char="•"/>
              <a:defRPr/>
            </a:pPr>
            <a:r>
              <a:rPr lang="en-US" dirty="0"/>
              <a:t>Adjusted flat fee for PBRs (compost, RMW, MRFs, TS)</a:t>
            </a:r>
          </a:p>
          <a:p>
            <a:pPr marL="174708" indent="-174708" defTabSz="931774">
              <a:buFont typeface="Arial" panose="020B0604020202020204" pitchFamily="34" charset="0"/>
              <a:buChar char="•"/>
              <a:defRPr/>
            </a:pPr>
            <a:r>
              <a:rPr lang="en-US" dirty="0"/>
              <a:t>New flat fee of $12,000 for SI’s w/permit</a:t>
            </a:r>
          </a:p>
          <a:p>
            <a:pPr marL="174708" indent="-174708" defTabSz="931774">
              <a:buFont typeface="Arial" panose="020B0604020202020204" pitchFamily="34" charset="0"/>
              <a:buChar char="•"/>
              <a:defRPr/>
            </a:pPr>
            <a:r>
              <a:rPr lang="en-US" dirty="0"/>
              <a:t>No changes to barge </a:t>
            </a:r>
            <a:r>
              <a:rPr lang="en-US" dirty="0" err="1"/>
              <a:t>fac</a:t>
            </a:r>
            <a:endParaRPr lang="en-US" dirty="0"/>
          </a:p>
          <a:p>
            <a:pPr marL="174708" indent="-174708" defTabSz="931774">
              <a:buFont typeface="Arial" panose="020B0604020202020204" pitchFamily="34" charset="0"/>
              <a:buChar char="•"/>
              <a:defRPr/>
            </a:pPr>
            <a:r>
              <a:rPr lang="en-US" dirty="0"/>
              <a:t>Bill as proposed didn’t indicate the implementation date</a:t>
            </a:r>
          </a:p>
        </p:txBody>
      </p:sp>
      <p:sp>
        <p:nvSpPr>
          <p:cNvPr id="4" name="Slide Number Placeholder 3"/>
          <p:cNvSpPr>
            <a:spLocks noGrp="1"/>
          </p:cNvSpPr>
          <p:nvPr>
            <p:ph type="sldNum" sz="quarter" idx="10"/>
          </p:nvPr>
        </p:nvSpPr>
        <p:spPr/>
        <p:txBody>
          <a:bodyPr/>
          <a:lstStyle/>
          <a:p>
            <a:fld id="{939C4A1B-E3F4-440A-A1E4-007EA359E364}" type="slidenum">
              <a:rPr lang="en-US" smtClean="0"/>
              <a:t>9</a:t>
            </a:fld>
            <a:endParaRPr lang="en-US" dirty="0"/>
          </a:p>
        </p:txBody>
      </p:sp>
    </p:spTree>
    <p:extLst>
      <p:ext uri="{BB962C8B-B14F-4D97-AF65-F5344CB8AC3E}">
        <p14:creationId xmlns:p14="http://schemas.microsoft.com/office/powerpoint/2010/main" val="986531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smtClean="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dirty="0"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600">
                <a:solidFill>
                  <a:srgbClr val="256EAB"/>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400">
                <a:ln>
                  <a:noFill/>
                </a:ln>
                <a:solidFill>
                  <a:srgbClr val="256EAB"/>
                </a:solidFill>
                <a:latin typeface="Arial" panose="020B0604020202020204" pitchFamily="34" charset="0"/>
                <a:cs typeface="Arial" panose="020B0604020202020204" pitchFamily="34" charset="0"/>
              </a:defRPr>
            </a:lvl3pPr>
            <a:lvl4pPr>
              <a:defRPr sz="2000">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dirty="0" smtClean="0"/>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5/3/2022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dirty="0"/>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jpeg"/><Relationship Id="rId5" Type="http://schemas.microsoft.com/office/2007/relationships/hdphoto" Target="../media/hdphoto7.wdp"/><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8.wdp"/><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Priscilla.Rohrer@deq.Virginia.gov"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g"/><Relationship Id="rId4" Type="http://schemas.microsoft.com/office/2007/relationships/hdphoto" Target="../media/hdphoto2.wdp"/><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9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SB250 Solid Waste </a:t>
            </a:r>
            <a:r>
              <a:rPr lang="en-US" dirty="0" smtClean="0"/>
              <a:t>Permits – Application Fee </a:t>
            </a:r>
            <a:r>
              <a:rPr lang="en-US" dirty="0"/>
              <a:t>Increases</a:t>
            </a:r>
          </a:p>
        </p:txBody>
      </p:sp>
      <p:sp>
        <p:nvSpPr>
          <p:cNvPr id="4" name="Footer Placeholder 3"/>
          <p:cNvSpPr>
            <a:spLocks noGrp="1"/>
          </p:cNvSpPr>
          <p:nvPr>
            <p:ph type="ftr" sz="quarter" idx="11"/>
          </p:nvPr>
        </p:nvSpPr>
        <p:spPr/>
        <p:txBody>
          <a:bodyPr/>
          <a:lstStyle/>
          <a:p>
            <a:pPr algn="l"/>
            <a:fld id="{61C9B584-852F-4056-BF30-ABA66A23FD41}" type="slidenum">
              <a:rPr lang="en-US" smtClean="0"/>
              <a:t>10</a:t>
            </a:fld>
            <a:r>
              <a:rPr lang="en-US" smtClean="0"/>
              <a:t>					</a:t>
            </a:r>
            <a:endParaRPr lang="en-US" dirty="0">
              <a:solidFill>
                <a:srgbClr val="256EAB"/>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2872902883"/>
              </p:ext>
            </p:extLst>
          </p:nvPr>
        </p:nvGraphicFramePr>
        <p:xfrm>
          <a:off x="771303" y="1800479"/>
          <a:ext cx="10649390" cy="2407920"/>
        </p:xfrm>
        <a:graphic>
          <a:graphicData uri="http://schemas.openxmlformats.org/drawingml/2006/table">
            <a:tbl>
              <a:tblPr firstRow="1" bandRow="1">
                <a:tableStyleId>{5C22544A-7EE6-4342-B048-85BDC9FD1C3A}</a:tableStyleId>
              </a:tblPr>
              <a:tblGrid>
                <a:gridCol w="4634886">
                  <a:extLst>
                    <a:ext uri="{9D8B030D-6E8A-4147-A177-3AD203B41FA5}">
                      <a16:colId xmlns:a16="http://schemas.microsoft.com/office/drawing/2014/main" val="1662626725"/>
                    </a:ext>
                  </a:extLst>
                </a:gridCol>
                <a:gridCol w="2784607">
                  <a:extLst>
                    <a:ext uri="{9D8B030D-6E8A-4147-A177-3AD203B41FA5}">
                      <a16:colId xmlns:a16="http://schemas.microsoft.com/office/drawing/2014/main" val="2106295780"/>
                    </a:ext>
                  </a:extLst>
                </a:gridCol>
                <a:gridCol w="3229897">
                  <a:extLst>
                    <a:ext uri="{9D8B030D-6E8A-4147-A177-3AD203B41FA5}">
                      <a16:colId xmlns:a16="http://schemas.microsoft.com/office/drawing/2014/main" val="3225081701"/>
                    </a:ext>
                  </a:extLst>
                </a:gridCol>
              </a:tblGrid>
              <a:tr h="370840">
                <a:tc>
                  <a:txBody>
                    <a:bodyPr/>
                    <a:lstStyle/>
                    <a:p>
                      <a:r>
                        <a:rPr lang="en-US" sz="2200" dirty="0" smtClean="0"/>
                        <a:t>Type of Facility/Permit</a:t>
                      </a:r>
                      <a:endParaRPr lang="en-US" sz="2200" dirty="0"/>
                    </a:p>
                  </a:txBody>
                  <a:tcPr/>
                </a:tc>
                <a:tc>
                  <a:txBody>
                    <a:bodyPr/>
                    <a:lstStyle/>
                    <a:p>
                      <a:pPr algn="ctr"/>
                      <a:r>
                        <a:rPr lang="en-US" sz="2200" dirty="0" smtClean="0"/>
                        <a:t>Existing</a:t>
                      </a:r>
                      <a:r>
                        <a:rPr lang="en-US" sz="2200" baseline="0" dirty="0" smtClean="0"/>
                        <a:t> </a:t>
                      </a:r>
                      <a:r>
                        <a:rPr lang="en-US" sz="2200" dirty="0" smtClean="0"/>
                        <a:t>Fee</a:t>
                      </a:r>
                      <a:endParaRPr lang="en-US" sz="2200" baseline="0" dirty="0"/>
                    </a:p>
                  </a:txBody>
                  <a:tcPr/>
                </a:tc>
                <a:tc>
                  <a:txBody>
                    <a:bodyPr/>
                    <a:lstStyle/>
                    <a:p>
                      <a:pPr algn="ctr"/>
                      <a:r>
                        <a:rPr lang="en-US" sz="2200" baseline="0" dirty="0" smtClean="0">
                          <a:solidFill>
                            <a:schemeClr val="bg1"/>
                          </a:solidFill>
                        </a:rPr>
                        <a:t>New Proposed Fee</a:t>
                      </a:r>
                      <a:endParaRPr lang="en-US" sz="2200" baseline="0" dirty="0">
                        <a:solidFill>
                          <a:schemeClr val="bg1"/>
                        </a:solidFill>
                      </a:endParaRPr>
                    </a:p>
                  </a:txBody>
                  <a:tcPr>
                    <a:solidFill>
                      <a:schemeClr val="accent2"/>
                    </a:solidFill>
                  </a:tcPr>
                </a:tc>
                <a:extLst>
                  <a:ext uri="{0D108BD9-81ED-4DB2-BD59-A6C34878D82A}">
                    <a16:rowId xmlns:a16="http://schemas.microsoft.com/office/drawing/2014/main" val="2958285336"/>
                  </a:ext>
                </a:extLst>
              </a:tr>
              <a:tr h="370840">
                <a:tc>
                  <a:txBody>
                    <a:bodyPr/>
                    <a:lstStyle/>
                    <a:p>
                      <a:r>
                        <a:rPr lang="en-US" sz="2000" dirty="0" smtClean="0"/>
                        <a:t>Landfill – Part A Application</a:t>
                      </a:r>
                      <a:endParaRPr lang="en-US" sz="2000" dirty="0"/>
                    </a:p>
                  </a:txBody>
                  <a:tcPr/>
                </a:tc>
                <a:tc>
                  <a:txBody>
                    <a:bodyPr/>
                    <a:lstStyle/>
                    <a:p>
                      <a:pPr algn="ctr"/>
                      <a:r>
                        <a:rPr lang="en-US" sz="2000" dirty="0" smtClean="0"/>
                        <a:t>$4,180</a:t>
                      </a:r>
                      <a:endParaRPr lang="en-US" sz="2000" dirty="0"/>
                    </a:p>
                  </a:txBody>
                  <a:tcPr anchor="ctr"/>
                </a:tc>
                <a:tc>
                  <a:txBody>
                    <a:bodyPr/>
                    <a:lstStyle/>
                    <a:p>
                      <a:pPr algn="ctr"/>
                      <a:r>
                        <a:rPr lang="en-US" sz="2000" b="1" dirty="0" smtClean="0">
                          <a:solidFill>
                            <a:schemeClr val="tx1"/>
                          </a:solidFill>
                        </a:rPr>
                        <a:t>$5,500</a:t>
                      </a:r>
                      <a:endParaRPr lang="en-US" sz="2000" b="1"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3376675445"/>
                  </a:ext>
                </a:extLst>
              </a:tr>
              <a:tr h="370840">
                <a:tc>
                  <a:txBody>
                    <a:bodyPr/>
                    <a:lstStyle/>
                    <a:p>
                      <a:r>
                        <a:rPr lang="en-US" sz="2000" dirty="0" smtClean="0"/>
                        <a:t>Landfill</a:t>
                      </a:r>
                      <a:r>
                        <a:rPr lang="en-US" sz="2000" baseline="0" dirty="0" smtClean="0"/>
                        <a:t> – Part B Application</a:t>
                      </a:r>
                      <a:endParaRPr lang="en-US" sz="2000" dirty="0"/>
                    </a:p>
                  </a:txBody>
                  <a:tcPr anchor="ctr"/>
                </a:tc>
                <a:tc>
                  <a:txBody>
                    <a:bodyPr/>
                    <a:lstStyle/>
                    <a:p>
                      <a:pPr algn="ctr"/>
                      <a:r>
                        <a:rPr lang="en-US" sz="2000" dirty="0" smtClean="0"/>
                        <a:t>$18,680</a:t>
                      </a:r>
                      <a:endParaRPr lang="en-US" sz="2000" dirty="0"/>
                    </a:p>
                  </a:txBody>
                  <a:tcPr anchor="ctr"/>
                </a:tc>
                <a:tc>
                  <a:txBody>
                    <a:bodyPr/>
                    <a:lstStyle/>
                    <a:p>
                      <a:pPr algn="ctr"/>
                      <a:r>
                        <a:rPr lang="en-US" sz="2000" b="1" dirty="0" smtClean="0">
                          <a:solidFill>
                            <a:schemeClr val="tx1"/>
                          </a:solidFill>
                        </a:rPr>
                        <a:t>$25,000</a:t>
                      </a:r>
                      <a:endParaRPr lang="en-US" sz="2000" b="1" dirty="0">
                        <a:solidFill>
                          <a:schemeClr val="tx1"/>
                        </a:solidFill>
                      </a:endParaRPr>
                    </a:p>
                  </a:txBody>
                  <a:tcPr anchor="ctr">
                    <a:solidFill>
                      <a:srgbClr val="E8F3DA"/>
                    </a:solidFill>
                  </a:tcPr>
                </a:tc>
                <a:extLst>
                  <a:ext uri="{0D108BD9-81ED-4DB2-BD59-A6C34878D82A}">
                    <a16:rowId xmlns:a16="http://schemas.microsoft.com/office/drawing/2014/main" val="2344387393"/>
                  </a:ext>
                </a:extLst>
              </a:tr>
              <a:tr h="370840">
                <a:tc>
                  <a:txBody>
                    <a:bodyPr/>
                    <a:lstStyle/>
                    <a:p>
                      <a:r>
                        <a:rPr lang="en-US" sz="2000" dirty="0" smtClean="0"/>
                        <a:t>Experimental Solid Waste Facility</a:t>
                      </a:r>
                      <a:endParaRPr lang="en-US" sz="2000" dirty="0"/>
                    </a:p>
                  </a:txBody>
                  <a:tcPr/>
                </a:tc>
                <a:tc>
                  <a:txBody>
                    <a:bodyPr/>
                    <a:lstStyle/>
                    <a:p>
                      <a:pPr algn="ctr"/>
                      <a:r>
                        <a:rPr lang="en-US" sz="2000" dirty="0" smtClean="0"/>
                        <a:t>$2,090</a:t>
                      </a:r>
                      <a:endParaRPr lang="en-US" sz="2000" dirty="0"/>
                    </a:p>
                  </a:txBody>
                  <a:tcPr anchor="ctr"/>
                </a:tc>
                <a:tc>
                  <a:txBody>
                    <a:bodyPr/>
                    <a:lstStyle/>
                    <a:p>
                      <a:pPr algn="ctr"/>
                      <a:r>
                        <a:rPr lang="en-US" sz="2000" b="1" dirty="0" smtClean="0">
                          <a:solidFill>
                            <a:schemeClr val="tx1"/>
                          </a:solidFill>
                        </a:rPr>
                        <a:t>$3,000</a:t>
                      </a:r>
                      <a:endParaRPr lang="en-US" sz="2000" b="1"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3723158771"/>
                  </a:ext>
                </a:extLst>
              </a:tr>
              <a:tr h="370840">
                <a:tc>
                  <a:txBody>
                    <a:bodyPr/>
                    <a:lstStyle/>
                    <a:p>
                      <a:r>
                        <a:rPr lang="en-US" sz="2000" dirty="0" smtClean="0"/>
                        <a:t>PBR Initial Review/Confirmation</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b="1" dirty="0" smtClean="0">
                          <a:solidFill>
                            <a:schemeClr val="tx1"/>
                          </a:solidFill>
                        </a:rPr>
                        <a:t>$1,500</a:t>
                      </a:r>
                      <a:endParaRPr lang="en-US" sz="20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624938711"/>
                  </a:ext>
                </a:extLst>
              </a:tr>
              <a:tr h="370840">
                <a:tc>
                  <a:txBody>
                    <a:bodyPr/>
                    <a:lstStyle/>
                    <a:p>
                      <a:r>
                        <a:rPr lang="en-US" sz="2000" dirty="0" smtClean="0"/>
                        <a:t>Emergency Permit</a:t>
                      </a:r>
                      <a:endParaRPr lang="en-US" sz="2000" dirty="0"/>
                    </a:p>
                  </a:txBody>
                  <a:tcPr/>
                </a:tc>
                <a:tc>
                  <a:txBody>
                    <a:bodyPr/>
                    <a:lstStyle/>
                    <a:p>
                      <a:pPr algn="ctr"/>
                      <a:r>
                        <a:rPr lang="en-US" sz="2000" dirty="0" smtClean="0"/>
                        <a:t>$2,310</a:t>
                      </a:r>
                      <a:endParaRPr lang="en-US" sz="2000" dirty="0"/>
                    </a:p>
                  </a:txBody>
                  <a:tcPr/>
                </a:tc>
                <a:tc>
                  <a:txBody>
                    <a:bodyPr/>
                    <a:lstStyle/>
                    <a:p>
                      <a:pPr algn="ctr"/>
                      <a:r>
                        <a:rPr lang="en-US" sz="2000" b="1" dirty="0" smtClean="0">
                          <a:solidFill>
                            <a:schemeClr val="tx1"/>
                          </a:solidFill>
                        </a:rPr>
                        <a:t>$3,000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653413929"/>
                  </a:ext>
                </a:extLst>
              </a:tr>
            </a:tbl>
          </a:graphicData>
        </a:graphic>
      </p:graphicFrame>
      <p:sp>
        <p:nvSpPr>
          <p:cNvPr id="7" name="Content Placeholder 2"/>
          <p:cNvSpPr>
            <a:spLocks noGrp="1"/>
          </p:cNvSpPr>
          <p:nvPr>
            <p:ph idx="1"/>
          </p:nvPr>
        </p:nvSpPr>
        <p:spPr>
          <a:xfrm>
            <a:off x="771305" y="1331494"/>
            <a:ext cx="7828546" cy="507938"/>
          </a:xfrm>
        </p:spPr>
        <p:txBody>
          <a:bodyPr>
            <a:noAutofit/>
          </a:bodyPr>
          <a:lstStyle/>
          <a:p>
            <a:pPr marL="0" indent="0">
              <a:spcAft>
                <a:spcPts val="600"/>
              </a:spcAft>
              <a:buNone/>
            </a:pPr>
            <a:r>
              <a:rPr lang="en-US" sz="2600" dirty="0" smtClean="0"/>
              <a:t>New or Initial Issuance or Action</a:t>
            </a:r>
          </a:p>
        </p:txBody>
      </p:sp>
      <p:graphicFrame>
        <p:nvGraphicFramePr>
          <p:cNvPr id="8" name="Content Placeholder 6"/>
          <p:cNvGraphicFramePr>
            <a:graphicFrameLocks/>
          </p:cNvGraphicFramePr>
          <p:nvPr>
            <p:extLst>
              <p:ext uri="{D42A27DB-BD31-4B8C-83A1-F6EECF244321}">
                <p14:modId xmlns:p14="http://schemas.microsoft.com/office/powerpoint/2010/main" val="2976797465"/>
              </p:ext>
            </p:extLst>
          </p:nvPr>
        </p:nvGraphicFramePr>
        <p:xfrm>
          <a:off x="771306" y="4768267"/>
          <a:ext cx="10655847" cy="1615440"/>
        </p:xfrm>
        <a:graphic>
          <a:graphicData uri="http://schemas.openxmlformats.org/drawingml/2006/table">
            <a:tbl>
              <a:tblPr firstRow="1" bandRow="1">
                <a:tableStyleId>{5C22544A-7EE6-4342-B048-85BDC9FD1C3A}</a:tableStyleId>
              </a:tblPr>
              <a:tblGrid>
                <a:gridCol w="4636008">
                  <a:extLst>
                    <a:ext uri="{9D8B030D-6E8A-4147-A177-3AD203B41FA5}">
                      <a16:colId xmlns:a16="http://schemas.microsoft.com/office/drawing/2014/main" val="1662626725"/>
                    </a:ext>
                  </a:extLst>
                </a:gridCol>
                <a:gridCol w="2788920">
                  <a:extLst>
                    <a:ext uri="{9D8B030D-6E8A-4147-A177-3AD203B41FA5}">
                      <a16:colId xmlns:a16="http://schemas.microsoft.com/office/drawing/2014/main" val="2106295780"/>
                    </a:ext>
                  </a:extLst>
                </a:gridCol>
                <a:gridCol w="3230919">
                  <a:extLst>
                    <a:ext uri="{9D8B030D-6E8A-4147-A177-3AD203B41FA5}">
                      <a16:colId xmlns:a16="http://schemas.microsoft.com/office/drawing/2014/main" val="3225081701"/>
                    </a:ext>
                  </a:extLst>
                </a:gridCol>
              </a:tblGrid>
              <a:tr h="370840">
                <a:tc>
                  <a:txBody>
                    <a:bodyPr/>
                    <a:lstStyle/>
                    <a:p>
                      <a:r>
                        <a:rPr lang="en-US" sz="2200" dirty="0" smtClean="0"/>
                        <a:t>Type of Permit Module</a:t>
                      </a:r>
                      <a:endParaRPr lang="en-US" sz="2200" dirty="0"/>
                    </a:p>
                  </a:txBody>
                  <a:tcPr/>
                </a:tc>
                <a:tc>
                  <a:txBody>
                    <a:bodyPr/>
                    <a:lstStyle/>
                    <a:p>
                      <a:pPr algn="ctr"/>
                      <a:r>
                        <a:rPr lang="en-US" sz="2200" dirty="0" smtClean="0"/>
                        <a:t>Existing</a:t>
                      </a:r>
                      <a:r>
                        <a:rPr lang="en-US" sz="2200" baseline="0" dirty="0" smtClean="0"/>
                        <a:t> </a:t>
                      </a:r>
                      <a:r>
                        <a:rPr lang="en-US" sz="2200" dirty="0" smtClean="0"/>
                        <a:t>Fee</a:t>
                      </a:r>
                      <a:endParaRPr lang="en-US" sz="2200" baseline="0" dirty="0"/>
                    </a:p>
                  </a:txBody>
                  <a:tcPr/>
                </a:tc>
                <a:tc>
                  <a:txBody>
                    <a:bodyPr/>
                    <a:lstStyle/>
                    <a:p>
                      <a:pPr algn="ctr"/>
                      <a:r>
                        <a:rPr lang="en-US" sz="2200" baseline="0" dirty="0" smtClean="0">
                          <a:solidFill>
                            <a:schemeClr val="bg1"/>
                          </a:solidFill>
                        </a:rPr>
                        <a:t>New Proposed Fee</a:t>
                      </a:r>
                      <a:endParaRPr lang="en-US" sz="2200" baseline="0" dirty="0">
                        <a:solidFill>
                          <a:schemeClr val="bg1"/>
                        </a:solidFill>
                      </a:endParaRPr>
                    </a:p>
                  </a:txBody>
                  <a:tcPr>
                    <a:solidFill>
                      <a:schemeClr val="accent2"/>
                    </a:solidFill>
                  </a:tcPr>
                </a:tc>
                <a:extLst>
                  <a:ext uri="{0D108BD9-81ED-4DB2-BD59-A6C34878D82A}">
                    <a16:rowId xmlns:a16="http://schemas.microsoft.com/office/drawing/2014/main" val="2958285336"/>
                  </a:ext>
                </a:extLst>
              </a:tr>
              <a:tr h="370840">
                <a:tc>
                  <a:txBody>
                    <a:bodyPr/>
                    <a:lstStyle/>
                    <a:p>
                      <a:r>
                        <a:rPr lang="en-US" sz="2000" dirty="0" smtClean="0"/>
                        <a:t>Landfill Part A</a:t>
                      </a:r>
                      <a:endParaRPr lang="en-US" sz="2000" dirty="0"/>
                    </a:p>
                  </a:txBody>
                  <a:tcPr>
                    <a:solidFill>
                      <a:srgbClr val="CCDED6"/>
                    </a:solidFill>
                  </a:tcPr>
                </a:tc>
                <a:tc>
                  <a:txBody>
                    <a:bodyPr/>
                    <a:lstStyle/>
                    <a:p>
                      <a:pPr algn="ctr"/>
                      <a:r>
                        <a:rPr lang="en-US" sz="2000" dirty="0" smtClean="0"/>
                        <a:t>$4,180</a:t>
                      </a:r>
                      <a:endParaRPr lang="en-US" sz="2000" dirty="0"/>
                    </a:p>
                  </a:txBody>
                  <a:tcPr anchor="ctr"/>
                </a:tc>
                <a:tc>
                  <a:txBody>
                    <a:bodyPr/>
                    <a:lstStyle/>
                    <a:p>
                      <a:pPr algn="ctr"/>
                      <a:r>
                        <a:rPr lang="en-US" sz="2000" b="1" dirty="0" smtClean="0">
                          <a:solidFill>
                            <a:schemeClr val="tx1"/>
                          </a:solidFill>
                        </a:rPr>
                        <a:t>$5,500</a:t>
                      </a:r>
                      <a:endParaRPr lang="en-US" sz="2000" b="1" dirty="0">
                        <a:solidFill>
                          <a:schemeClr val="tx1"/>
                        </a:solidFill>
                      </a:endParaRPr>
                    </a:p>
                  </a:txBody>
                  <a:tcPr anchor="ctr">
                    <a:solidFill>
                      <a:srgbClr val="D1E6B5"/>
                    </a:solidFill>
                  </a:tcPr>
                </a:tc>
                <a:extLst>
                  <a:ext uri="{0D108BD9-81ED-4DB2-BD59-A6C34878D82A}">
                    <a16:rowId xmlns:a16="http://schemas.microsoft.com/office/drawing/2014/main" val="3376675445"/>
                  </a:ext>
                </a:extLst>
              </a:tr>
              <a:tr h="370840">
                <a:tc>
                  <a:txBody>
                    <a:bodyPr/>
                    <a:lstStyle/>
                    <a:p>
                      <a:r>
                        <a:rPr lang="en-US" sz="2000" dirty="0" smtClean="0"/>
                        <a:t>General – Module I</a:t>
                      </a:r>
                      <a:endParaRPr lang="en-US" sz="2000" dirty="0"/>
                    </a:p>
                  </a:txBody>
                  <a:tcPr anchor="ctr"/>
                </a:tc>
                <a:tc>
                  <a:txBody>
                    <a:bodyPr/>
                    <a:lstStyle/>
                    <a:p>
                      <a:pPr algn="ctr"/>
                      <a:r>
                        <a:rPr lang="en-US" sz="2000" dirty="0" smtClean="0"/>
                        <a:t>$390</a:t>
                      </a:r>
                      <a:endParaRPr lang="en-US" sz="2000" dirty="0"/>
                    </a:p>
                  </a:txBody>
                  <a:tcPr anchor="ctr"/>
                </a:tc>
                <a:tc>
                  <a:txBody>
                    <a:bodyPr/>
                    <a:lstStyle/>
                    <a:p>
                      <a:pPr algn="ctr"/>
                      <a:r>
                        <a:rPr lang="en-US" sz="2000" b="1" dirty="0" smtClean="0">
                          <a:solidFill>
                            <a:schemeClr val="tx1"/>
                          </a:solidFill>
                        </a:rPr>
                        <a:t>$750</a:t>
                      </a:r>
                      <a:endParaRPr lang="en-US" sz="2000" b="1"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2344387393"/>
                  </a:ext>
                </a:extLst>
              </a:tr>
              <a:tr h="370840">
                <a:tc>
                  <a:txBody>
                    <a:bodyPr/>
                    <a:lstStyle/>
                    <a:p>
                      <a:r>
                        <a:rPr lang="en-US" sz="2000" dirty="0" smtClean="0"/>
                        <a:t>Facility</a:t>
                      </a:r>
                      <a:r>
                        <a:rPr lang="en-US" sz="2000" baseline="0" dirty="0" smtClean="0"/>
                        <a:t> – Module II</a:t>
                      </a:r>
                      <a:endParaRPr lang="en-US" sz="2000" dirty="0"/>
                    </a:p>
                  </a:txBody>
                  <a:tcPr/>
                </a:tc>
                <a:tc>
                  <a:txBody>
                    <a:bodyPr/>
                    <a:lstStyle/>
                    <a:p>
                      <a:pPr algn="ctr"/>
                      <a:r>
                        <a:rPr lang="en-US" sz="2000" dirty="0" smtClean="0"/>
                        <a:t>$1,310</a:t>
                      </a:r>
                      <a:endParaRPr lang="en-US" sz="2000" dirty="0"/>
                    </a:p>
                  </a:txBody>
                  <a:tcPr anchor="ctr"/>
                </a:tc>
                <a:tc>
                  <a:txBody>
                    <a:bodyPr/>
                    <a:lstStyle/>
                    <a:p>
                      <a:pPr algn="ctr"/>
                      <a:r>
                        <a:rPr lang="en-US" sz="2000" b="1" dirty="0" smtClean="0">
                          <a:solidFill>
                            <a:schemeClr val="tx1"/>
                          </a:solidFill>
                        </a:rPr>
                        <a:t>$1,750</a:t>
                      </a:r>
                      <a:endParaRPr lang="en-US" sz="2000" b="1"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3723158771"/>
                  </a:ext>
                </a:extLst>
              </a:tr>
            </a:tbl>
          </a:graphicData>
        </a:graphic>
      </p:graphicFrame>
      <p:sp>
        <p:nvSpPr>
          <p:cNvPr id="9" name="Content Placeholder 2"/>
          <p:cNvSpPr txBox="1">
            <a:spLocks/>
          </p:cNvSpPr>
          <p:nvPr/>
        </p:nvSpPr>
        <p:spPr>
          <a:xfrm>
            <a:off x="771305" y="4299282"/>
            <a:ext cx="7828546" cy="507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600" dirty="0" smtClean="0"/>
              <a:t>Major Permit Actions, Amendments, or Modifications</a:t>
            </a: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904" b="91892" l="2600" r="95200">
                        <a14:foregroundMark x1="28600" y1="43844" x2="28600" y2="43844"/>
                        <a14:foregroundMark x1="40800" y1="44144" x2="40800" y2="44144"/>
                        <a14:foregroundMark x1="34400" y1="35135" x2="34400" y2="35135"/>
                        <a14:foregroundMark x1="48800" y1="41141" x2="48800" y2="41141"/>
                        <a14:foregroundMark x1="56400" y1="53153" x2="56400" y2="53153"/>
                        <a14:foregroundMark x1="53200" y1="43544" x2="53200" y2="43544"/>
                        <a14:foregroundMark x1="45400" y1="47748" x2="45400" y2="47748"/>
                        <a14:foregroundMark x1="46400" y1="57357" x2="46400" y2="57357"/>
                        <a14:foregroundMark x1="63600" y1="46847" x2="63600" y2="46847"/>
                        <a14:foregroundMark x1="68600" y1="57958" x2="68600" y2="57958"/>
                        <a14:foregroundMark x1="77200" y1="58559" x2="77200" y2="58559"/>
                      </a14:backgroundRemoval>
                    </a14:imgEffect>
                  </a14:imgLayer>
                </a14:imgProps>
              </a:ext>
            </a:extLst>
          </a:blip>
          <a:stretch>
            <a:fillRect/>
          </a:stretch>
        </p:blipFill>
        <p:spPr>
          <a:xfrm rot="20892085">
            <a:off x="10134311" y="-124796"/>
            <a:ext cx="1945759" cy="1295875"/>
          </a:xfrm>
          <a:prstGeom prst="rect">
            <a:avLst/>
          </a:prstGeom>
        </p:spPr>
      </p:pic>
    </p:spTree>
    <p:extLst>
      <p:ext uri="{BB962C8B-B14F-4D97-AF65-F5344CB8AC3E}">
        <p14:creationId xmlns:p14="http://schemas.microsoft.com/office/powerpoint/2010/main" val="1052775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SB250 Solid Waste </a:t>
            </a:r>
            <a:r>
              <a:rPr lang="en-US" dirty="0" smtClean="0"/>
              <a:t>Permits – Application Fee </a:t>
            </a:r>
            <a:r>
              <a:rPr lang="en-US" dirty="0"/>
              <a:t>Increases</a:t>
            </a:r>
          </a:p>
        </p:txBody>
      </p:sp>
      <p:sp>
        <p:nvSpPr>
          <p:cNvPr id="4" name="Footer Placeholder 3"/>
          <p:cNvSpPr>
            <a:spLocks noGrp="1"/>
          </p:cNvSpPr>
          <p:nvPr>
            <p:ph type="ftr" sz="quarter" idx="11"/>
          </p:nvPr>
        </p:nvSpPr>
        <p:spPr/>
        <p:txBody>
          <a:bodyPr/>
          <a:lstStyle/>
          <a:p>
            <a:pPr algn="l"/>
            <a:fld id="{61C9B584-852F-4056-BF30-ABA66A23FD41}" type="slidenum">
              <a:rPr lang="en-US" smtClean="0"/>
              <a:t>11</a:t>
            </a:fld>
            <a:r>
              <a:rPr lang="en-US" dirty="0" smtClean="0"/>
              <a:t>					</a:t>
            </a:r>
            <a:endParaRPr lang="en-US" dirty="0">
              <a:solidFill>
                <a:srgbClr val="256EAB"/>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914286763"/>
              </p:ext>
            </p:extLst>
          </p:nvPr>
        </p:nvGraphicFramePr>
        <p:xfrm>
          <a:off x="771306" y="1800478"/>
          <a:ext cx="10654825" cy="3992880"/>
        </p:xfrm>
        <a:graphic>
          <a:graphicData uri="http://schemas.openxmlformats.org/drawingml/2006/table">
            <a:tbl>
              <a:tblPr firstRow="1" bandRow="1">
                <a:tableStyleId>{5C22544A-7EE6-4342-B048-85BDC9FD1C3A}</a:tableStyleId>
              </a:tblPr>
              <a:tblGrid>
                <a:gridCol w="4636008">
                  <a:extLst>
                    <a:ext uri="{9D8B030D-6E8A-4147-A177-3AD203B41FA5}">
                      <a16:colId xmlns:a16="http://schemas.microsoft.com/office/drawing/2014/main" val="1662626725"/>
                    </a:ext>
                  </a:extLst>
                </a:gridCol>
                <a:gridCol w="2788920">
                  <a:extLst>
                    <a:ext uri="{9D8B030D-6E8A-4147-A177-3AD203B41FA5}">
                      <a16:colId xmlns:a16="http://schemas.microsoft.com/office/drawing/2014/main" val="2106295780"/>
                    </a:ext>
                  </a:extLst>
                </a:gridCol>
                <a:gridCol w="3229897">
                  <a:extLst>
                    <a:ext uri="{9D8B030D-6E8A-4147-A177-3AD203B41FA5}">
                      <a16:colId xmlns:a16="http://schemas.microsoft.com/office/drawing/2014/main" val="3225081701"/>
                    </a:ext>
                  </a:extLst>
                </a:gridCol>
              </a:tblGrid>
              <a:tr h="370840">
                <a:tc>
                  <a:txBody>
                    <a:bodyPr/>
                    <a:lstStyle/>
                    <a:p>
                      <a:r>
                        <a:rPr lang="en-US" sz="2200" dirty="0" smtClean="0"/>
                        <a:t>Type of Permit Module</a:t>
                      </a:r>
                      <a:endParaRPr lang="en-US" sz="2200" dirty="0"/>
                    </a:p>
                  </a:txBody>
                  <a:tcPr/>
                </a:tc>
                <a:tc>
                  <a:txBody>
                    <a:bodyPr/>
                    <a:lstStyle/>
                    <a:p>
                      <a:pPr algn="ctr"/>
                      <a:r>
                        <a:rPr lang="en-US" sz="2200" dirty="0" smtClean="0"/>
                        <a:t>Existing</a:t>
                      </a:r>
                      <a:r>
                        <a:rPr lang="en-US" sz="2200" baseline="0" dirty="0" smtClean="0"/>
                        <a:t> </a:t>
                      </a:r>
                      <a:r>
                        <a:rPr lang="en-US" sz="2200" dirty="0" smtClean="0"/>
                        <a:t>Fee</a:t>
                      </a:r>
                      <a:endParaRPr lang="en-US" sz="2200" baseline="0" dirty="0"/>
                    </a:p>
                  </a:txBody>
                  <a:tcPr/>
                </a:tc>
                <a:tc>
                  <a:txBody>
                    <a:bodyPr/>
                    <a:lstStyle/>
                    <a:p>
                      <a:pPr algn="ctr"/>
                      <a:r>
                        <a:rPr lang="en-US" sz="2200" baseline="0" dirty="0" smtClean="0">
                          <a:solidFill>
                            <a:schemeClr val="bg1"/>
                          </a:solidFill>
                        </a:rPr>
                        <a:t>New Proposed Fee</a:t>
                      </a:r>
                      <a:endParaRPr lang="en-US" sz="2200" baseline="0" dirty="0">
                        <a:solidFill>
                          <a:schemeClr val="bg1"/>
                        </a:solidFill>
                      </a:endParaRPr>
                    </a:p>
                  </a:txBody>
                  <a:tcPr>
                    <a:solidFill>
                      <a:schemeClr val="accent2"/>
                    </a:solidFill>
                  </a:tcPr>
                </a:tc>
                <a:extLst>
                  <a:ext uri="{0D108BD9-81ED-4DB2-BD59-A6C34878D82A}">
                    <a16:rowId xmlns:a16="http://schemas.microsoft.com/office/drawing/2014/main" val="2958285336"/>
                  </a:ext>
                </a:extLst>
              </a:tr>
              <a:tr h="370840">
                <a:tc>
                  <a:txBody>
                    <a:bodyPr/>
                    <a:lstStyle/>
                    <a:p>
                      <a:r>
                        <a:rPr lang="en-US" sz="2000" dirty="0" smtClean="0"/>
                        <a:t>*Landfill – Module III, IV, or V</a:t>
                      </a:r>
                      <a:endParaRPr lang="en-US" sz="2000" dirty="0"/>
                    </a:p>
                  </a:txBody>
                  <a:tcPr/>
                </a:tc>
                <a:tc>
                  <a:txBody>
                    <a:bodyPr/>
                    <a:lstStyle/>
                    <a:p>
                      <a:pPr algn="ctr"/>
                      <a:r>
                        <a:rPr lang="en-US" sz="2000" dirty="0" smtClean="0"/>
                        <a:t>$7,050</a:t>
                      </a:r>
                      <a:endParaRPr lang="en-US" sz="2000" dirty="0"/>
                    </a:p>
                  </a:txBody>
                  <a:tcPr/>
                </a:tc>
                <a:tc>
                  <a:txBody>
                    <a:bodyPr/>
                    <a:lstStyle/>
                    <a:p>
                      <a:pPr algn="ctr"/>
                      <a:r>
                        <a:rPr lang="en-US" sz="2000" b="1" dirty="0" smtClean="0">
                          <a:solidFill>
                            <a:schemeClr val="tx1"/>
                          </a:solidFill>
                        </a:rPr>
                        <a:t>$9,300</a:t>
                      </a:r>
                      <a:endParaRPr lang="en-US" sz="2000" b="1" dirty="0">
                        <a:solidFill>
                          <a:schemeClr val="tx1"/>
                        </a:solidFill>
                      </a:endParaRPr>
                    </a:p>
                  </a:txBody>
                  <a:tcPr>
                    <a:solidFill>
                      <a:srgbClr val="D1E6B5"/>
                    </a:solidFill>
                  </a:tcPr>
                </a:tc>
                <a:extLst>
                  <a:ext uri="{0D108BD9-81ED-4DB2-BD59-A6C34878D82A}">
                    <a16:rowId xmlns:a16="http://schemas.microsoft.com/office/drawing/2014/main" val="538052581"/>
                  </a:ext>
                </a:extLst>
              </a:tr>
              <a:tr h="370840">
                <a:tc>
                  <a:txBody>
                    <a:bodyPr/>
                    <a:lstStyle/>
                    <a:p>
                      <a:r>
                        <a:rPr lang="en-US" sz="2000" dirty="0" smtClean="0"/>
                        <a:t>**Groundwater</a:t>
                      </a:r>
                      <a:r>
                        <a:rPr lang="en-US" sz="2000" baseline="0" dirty="0" smtClean="0"/>
                        <a:t> mon. – Module X or XI</a:t>
                      </a:r>
                      <a:endParaRPr lang="en-US" sz="2000" dirty="0"/>
                    </a:p>
                  </a:txBody>
                  <a:tcPr/>
                </a:tc>
                <a:tc>
                  <a:txBody>
                    <a:bodyPr/>
                    <a:lstStyle/>
                    <a:p>
                      <a:pPr algn="ctr"/>
                      <a:r>
                        <a:rPr lang="en-US" sz="2000" dirty="0" smtClean="0"/>
                        <a:t>$3,260</a:t>
                      </a:r>
                      <a:endParaRPr lang="en-US" sz="2000" dirty="0"/>
                    </a:p>
                  </a:txBody>
                  <a:tcPr/>
                </a:tc>
                <a:tc>
                  <a:txBody>
                    <a:bodyPr/>
                    <a:lstStyle/>
                    <a:p>
                      <a:pPr algn="ctr"/>
                      <a:r>
                        <a:rPr lang="en-US" sz="2000" b="1" dirty="0" smtClean="0">
                          <a:solidFill>
                            <a:schemeClr val="tx1"/>
                          </a:solidFill>
                        </a:rPr>
                        <a:t>$4,300</a:t>
                      </a:r>
                      <a:endParaRPr lang="en-US" sz="2000" b="1" dirty="0">
                        <a:solidFill>
                          <a:schemeClr val="tx1"/>
                        </a:solidFill>
                      </a:endParaRPr>
                    </a:p>
                  </a:txBody>
                  <a:tcPr>
                    <a:solidFill>
                      <a:srgbClr val="E8F3DA"/>
                    </a:solidFill>
                  </a:tcPr>
                </a:tc>
                <a:extLst>
                  <a:ext uri="{0D108BD9-81ED-4DB2-BD59-A6C34878D82A}">
                    <a16:rowId xmlns:a16="http://schemas.microsoft.com/office/drawing/2014/main" val="1653413929"/>
                  </a:ext>
                </a:extLst>
              </a:tr>
              <a:tr h="370840">
                <a:tc>
                  <a:txBody>
                    <a:bodyPr/>
                    <a:lstStyle/>
                    <a:p>
                      <a:r>
                        <a:rPr lang="en-US" sz="2000" dirty="0" smtClean="0"/>
                        <a:t>Closure – Module XII</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b="1" dirty="0" smtClean="0">
                          <a:solidFill>
                            <a:schemeClr val="tx1"/>
                          </a:solidFill>
                        </a:rPr>
                        <a:t>$750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152080537"/>
                  </a:ext>
                </a:extLst>
              </a:tr>
              <a:tr h="370840">
                <a:tc>
                  <a:txBody>
                    <a:bodyPr/>
                    <a:lstStyle/>
                    <a:p>
                      <a:r>
                        <a:rPr lang="en-US" sz="2000" dirty="0" smtClean="0"/>
                        <a:t>Post-Closure</a:t>
                      </a:r>
                      <a:r>
                        <a:rPr lang="en-US" sz="2000" baseline="0" dirty="0" smtClean="0"/>
                        <a:t> – Module XIII</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b="1" dirty="0" smtClean="0">
                          <a:solidFill>
                            <a:schemeClr val="tx1"/>
                          </a:solidFill>
                        </a:rPr>
                        <a:t>$750</a:t>
                      </a:r>
                      <a:endParaRPr lang="en-US" sz="2000" b="1" dirty="0">
                        <a:solidFill>
                          <a:schemeClr val="tx1"/>
                        </a:solidFill>
                      </a:endParaRPr>
                    </a:p>
                  </a:txBody>
                  <a:tcPr>
                    <a:solidFill>
                      <a:srgbClr val="E8F3DA"/>
                    </a:solidFill>
                  </a:tcPr>
                </a:tc>
                <a:extLst>
                  <a:ext uri="{0D108BD9-81ED-4DB2-BD59-A6C34878D82A}">
                    <a16:rowId xmlns:a16="http://schemas.microsoft.com/office/drawing/2014/main" val="80132961"/>
                  </a:ext>
                </a:extLst>
              </a:tr>
              <a:tr h="370840">
                <a:tc>
                  <a:txBody>
                    <a:bodyPr/>
                    <a:lstStyle/>
                    <a:p>
                      <a:r>
                        <a:rPr lang="en-US" sz="2000" dirty="0" smtClean="0"/>
                        <a:t>Corrective action – Module</a:t>
                      </a:r>
                      <a:r>
                        <a:rPr lang="en-US" sz="2000" baseline="0" dirty="0" smtClean="0"/>
                        <a:t> XIV</a:t>
                      </a:r>
                      <a:endParaRPr lang="en-US" sz="2000" dirty="0"/>
                    </a:p>
                  </a:txBody>
                  <a:tcPr/>
                </a:tc>
                <a:tc>
                  <a:txBody>
                    <a:bodyPr/>
                    <a:lstStyle/>
                    <a:p>
                      <a:pPr algn="ctr"/>
                      <a:r>
                        <a:rPr lang="en-US" sz="2000" dirty="0" smtClean="0"/>
                        <a:t>$3,000</a:t>
                      </a:r>
                      <a:endParaRPr lang="en-US" sz="2000" dirty="0"/>
                    </a:p>
                  </a:txBody>
                  <a:tcPr/>
                </a:tc>
                <a:tc>
                  <a:txBody>
                    <a:bodyPr/>
                    <a:lstStyle/>
                    <a:p>
                      <a:pPr algn="ctr"/>
                      <a:r>
                        <a:rPr lang="en-US" sz="2000" b="1" dirty="0" smtClean="0">
                          <a:solidFill>
                            <a:schemeClr val="tx1"/>
                          </a:solidFill>
                        </a:rPr>
                        <a:t>$4,000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72944348"/>
                  </a:ext>
                </a:extLst>
              </a:tr>
              <a:tr h="370840">
                <a:tc>
                  <a:txBody>
                    <a:bodyPr/>
                    <a:lstStyle/>
                    <a:p>
                      <a:r>
                        <a:rPr lang="en-US" sz="2000" dirty="0" smtClean="0"/>
                        <a:t>Leachate handling – Module XV</a:t>
                      </a:r>
                      <a:endParaRPr lang="en-US" sz="2000" dirty="0"/>
                    </a:p>
                  </a:txBody>
                  <a:tcPr/>
                </a:tc>
                <a:tc>
                  <a:txBody>
                    <a:bodyPr/>
                    <a:lstStyle/>
                    <a:p>
                      <a:pPr algn="ctr"/>
                      <a:r>
                        <a:rPr lang="en-US" sz="2000" dirty="0" smtClean="0"/>
                        <a:t>$1,310</a:t>
                      </a:r>
                      <a:endParaRPr lang="en-US" sz="2000" dirty="0"/>
                    </a:p>
                  </a:txBody>
                  <a:tcPr/>
                </a:tc>
                <a:tc>
                  <a:txBody>
                    <a:bodyPr/>
                    <a:lstStyle/>
                    <a:p>
                      <a:pPr algn="ctr"/>
                      <a:r>
                        <a:rPr lang="en-US" sz="2000" b="1" dirty="0" smtClean="0">
                          <a:solidFill>
                            <a:schemeClr val="tx1"/>
                          </a:solidFill>
                        </a:rPr>
                        <a:t>$1,750</a:t>
                      </a:r>
                      <a:endParaRPr lang="en-US" sz="2000" b="1" dirty="0">
                        <a:solidFill>
                          <a:schemeClr val="tx1"/>
                        </a:solidFill>
                      </a:endParaRPr>
                    </a:p>
                  </a:txBody>
                  <a:tcPr>
                    <a:solidFill>
                      <a:srgbClr val="E8F3DA"/>
                    </a:solidFill>
                  </a:tcPr>
                </a:tc>
                <a:extLst>
                  <a:ext uri="{0D108BD9-81ED-4DB2-BD59-A6C34878D82A}">
                    <a16:rowId xmlns:a16="http://schemas.microsoft.com/office/drawing/2014/main" val="2960790009"/>
                  </a:ext>
                </a:extLst>
              </a:tr>
              <a:tr h="370840">
                <a:tc>
                  <a:txBody>
                    <a:bodyPr/>
                    <a:lstStyle/>
                    <a:p>
                      <a:r>
                        <a:rPr lang="en-US" sz="2000" dirty="0" smtClean="0"/>
                        <a:t>PBR Modification Review/Confirmation</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b="1" dirty="0" smtClean="0">
                          <a:solidFill>
                            <a:schemeClr val="tx1"/>
                          </a:solidFill>
                        </a:rPr>
                        <a:t>$750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924546690"/>
                  </a:ext>
                </a:extLst>
              </a:tr>
              <a:tr h="370840">
                <a:tc>
                  <a:txBody>
                    <a:bodyPr/>
                    <a:lstStyle/>
                    <a:p>
                      <a:r>
                        <a:rPr lang="en-US" sz="2000" dirty="0" smtClean="0"/>
                        <a:t>Public Participation</a:t>
                      </a:r>
                      <a:endParaRPr lang="en-US" sz="2000" dirty="0"/>
                    </a:p>
                  </a:txBody>
                  <a:tcPr/>
                </a:tc>
                <a:tc>
                  <a:txBody>
                    <a:bodyPr/>
                    <a:lstStyle/>
                    <a:p>
                      <a:pPr algn="ctr"/>
                      <a:r>
                        <a:rPr lang="en-US" sz="2000" dirty="0" smtClean="0"/>
                        <a:t>$1,040</a:t>
                      </a:r>
                      <a:endParaRPr lang="en-US" sz="2000" dirty="0"/>
                    </a:p>
                  </a:txBody>
                  <a:tcPr/>
                </a:tc>
                <a:tc>
                  <a:txBody>
                    <a:bodyPr/>
                    <a:lstStyle/>
                    <a:p>
                      <a:pPr algn="ctr"/>
                      <a:r>
                        <a:rPr lang="en-US" sz="2000" b="1" dirty="0" smtClean="0">
                          <a:solidFill>
                            <a:schemeClr val="tx1"/>
                          </a:solidFill>
                        </a:rPr>
                        <a:t>$1,500</a:t>
                      </a:r>
                      <a:endParaRPr lang="en-US" sz="2000" b="1" dirty="0">
                        <a:solidFill>
                          <a:schemeClr val="tx1"/>
                        </a:solidFill>
                      </a:endParaRPr>
                    </a:p>
                  </a:txBody>
                  <a:tcPr>
                    <a:solidFill>
                      <a:srgbClr val="E8F3DA"/>
                    </a:solidFill>
                  </a:tcPr>
                </a:tc>
                <a:extLst>
                  <a:ext uri="{0D108BD9-81ED-4DB2-BD59-A6C34878D82A}">
                    <a16:rowId xmlns:a16="http://schemas.microsoft.com/office/drawing/2014/main" val="3808788504"/>
                  </a:ext>
                </a:extLst>
              </a:tr>
              <a:tr h="370840">
                <a:tc>
                  <a:txBody>
                    <a:bodyPr/>
                    <a:lstStyle/>
                    <a:p>
                      <a:r>
                        <a:rPr lang="en-US" sz="2000" dirty="0" smtClean="0"/>
                        <a:t>Minor</a:t>
                      </a:r>
                      <a:r>
                        <a:rPr lang="en-US" sz="2000" baseline="0" dirty="0" smtClean="0"/>
                        <a:t> Modifications</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b="1" dirty="0" smtClean="0">
                          <a:solidFill>
                            <a:schemeClr val="tx1"/>
                          </a:solidFill>
                        </a:rPr>
                        <a:t>$750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30726671"/>
                  </a:ext>
                </a:extLst>
              </a:tr>
            </a:tbl>
          </a:graphicData>
        </a:graphic>
      </p:graphicFrame>
      <p:sp>
        <p:nvSpPr>
          <p:cNvPr id="8" name="TextBox 7"/>
          <p:cNvSpPr txBox="1"/>
          <p:nvPr/>
        </p:nvSpPr>
        <p:spPr>
          <a:xfrm>
            <a:off x="771305" y="5753123"/>
            <a:ext cx="10424302" cy="600164"/>
          </a:xfrm>
          <a:prstGeom prst="rect">
            <a:avLst/>
          </a:prstGeom>
          <a:noFill/>
        </p:spPr>
        <p:txBody>
          <a:bodyPr wrap="square" rtlCol="0">
            <a:spAutoFit/>
          </a:bodyPr>
          <a:lstStyle/>
          <a:p>
            <a:pPr>
              <a:spcAft>
                <a:spcPts val="600"/>
              </a:spcAft>
            </a:pPr>
            <a:r>
              <a:rPr lang="en-US" sz="1400" dirty="0" smtClean="0"/>
              <a:t>*Fees for review of specific types of plans, designs, and systems vary</a:t>
            </a:r>
          </a:p>
          <a:p>
            <a:pPr>
              <a:spcAft>
                <a:spcPts val="600"/>
              </a:spcAft>
            </a:pPr>
            <a:r>
              <a:rPr lang="en-US" sz="1400" dirty="0" smtClean="0"/>
              <a:t>**Fees for well placement, materials &amp; specifications, and sampling plan vary</a:t>
            </a:r>
          </a:p>
        </p:txBody>
      </p:sp>
      <p:sp>
        <p:nvSpPr>
          <p:cNvPr id="9" name="Content Placeholder 2"/>
          <p:cNvSpPr txBox="1">
            <a:spLocks/>
          </p:cNvSpPr>
          <p:nvPr/>
        </p:nvSpPr>
        <p:spPr>
          <a:xfrm>
            <a:off x="771304" y="1331494"/>
            <a:ext cx="9607937" cy="507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600" dirty="0"/>
              <a:t>Major Permit Actions, Amendments, or </a:t>
            </a:r>
            <a:r>
              <a:rPr lang="en-US" sz="2600" dirty="0" smtClean="0"/>
              <a:t>Modifications (continued)</a:t>
            </a:r>
            <a:endParaRPr lang="en-US" sz="2600"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3904" b="91892" l="2600" r="95200">
                        <a14:foregroundMark x1="28600" y1="43844" x2="28600" y2="43844"/>
                        <a14:foregroundMark x1="40800" y1="44144" x2="40800" y2="44144"/>
                        <a14:foregroundMark x1="34400" y1="35135" x2="34400" y2="35135"/>
                        <a14:foregroundMark x1="48800" y1="41141" x2="48800" y2="41141"/>
                        <a14:foregroundMark x1="56400" y1="53153" x2="56400" y2="53153"/>
                        <a14:foregroundMark x1="53200" y1="43544" x2="53200" y2="43544"/>
                        <a14:foregroundMark x1="45400" y1="47748" x2="45400" y2="47748"/>
                        <a14:foregroundMark x1="46400" y1="57357" x2="46400" y2="57357"/>
                        <a14:foregroundMark x1="63600" y1="46847" x2="63600" y2="46847"/>
                        <a14:foregroundMark x1="68600" y1="57958" x2="68600" y2="57958"/>
                        <a14:foregroundMark x1="77200" y1="58559" x2="77200" y2="58559"/>
                      </a14:backgroundRemoval>
                    </a14:imgEffect>
                  </a14:imgLayer>
                </a14:imgProps>
              </a:ext>
            </a:extLst>
          </a:blip>
          <a:stretch>
            <a:fillRect/>
          </a:stretch>
        </p:blipFill>
        <p:spPr>
          <a:xfrm rot="20892085">
            <a:off x="10134311" y="-124796"/>
            <a:ext cx="1945759" cy="1295875"/>
          </a:xfrm>
          <a:prstGeom prst="rect">
            <a:avLst/>
          </a:prstGeom>
        </p:spPr>
      </p:pic>
    </p:spTree>
    <p:extLst>
      <p:ext uri="{BB962C8B-B14F-4D97-AF65-F5344CB8AC3E}">
        <p14:creationId xmlns:p14="http://schemas.microsoft.com/office/powerpoint/2010/main" val="317997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SB250 Solid Waste </a:t>
            </a:r>
            <a:r>
              <a:rPr lang="en-US" dirty="0" smtClean="0"/>
              <a:t>Permits – Application Fee </a:t>
            </a:r>
            <a:r>
              <a:rPr lang="en-US" dirty="0"/>
              <a:t>Increases</a:t>
            </a:r>
          </a:p>
        </p:txBody>
      </p:sp>
      <p:sp>
        <p:nvSpPr>
          <p:cNvPr id="4" name="Footer Placeholder 3"/>
          <p:cNvSpPr>
            <a:spLocks noGrp="1"/>
          </p:cNvSpPr>
          <p:nvPr>
            <p:ph type="ftr" sz="quarter" idx="11"/>
          </p:nvPr>
        </p:nvSpPr>
        <p:spPr/>
        <p:txBody>
          <a:bodyPr/>
          <a:lstStyle/>
          <a:p>
            <a:pPr algn="l"/>
            <a:fld id="{61C9B584-852F-4056-BF30-ABA66A23FD41}" type="slidenum">
              <a:rPr lang="en-US" smtClean="0"/>
              <a:t>12</a:t>
            </a:fld>
            <a:r>
              <a:rPr lang="en-US" dirty="0" smtClean="0"/>
              <a:t>					</a:t>
            </a:r>
            <a:endParaRPr lang="en-US" dirty="0">
              <a:solidFill>
                <a:srgbClr val="256EAB"/>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val="3768950064"/>
              </p:ext>
            </p:extLst>
          </p:nvPr>
        </p:nvGraphicFramePr>
        <p:xfrm>
          <a:off x="771306" y="1800478"/>
          <a:ext cx="10654825" cy="3627120"/>
        </p:xfrm>
        <a:graphic>
          <a:graphicData uri="http://schemas.openxmlformats.org/drawingml/2006/table">
            <a:tbl>
              <a:tblPr firstRow="1" bandRow="1">
                <a:tableStyleId>{5C22544A-7EE6-4342-B048-85BDC9FD1C3A}</a:tableStyleId>
              </a:tblPr>
              <a:tblGrid>
                <a:gridCol w="4636008">
                  <a:extLst>
                    <a:ext uri="{9D8B030D-6E8A-4147-A177-3AD203B41FA5}">
                      <a16:colId xmlns:a16="http://schemas.microsoft.com/office/drawing/2014/main" val="1662626725"/>
                    </a:ext>
                  </a:extLst>
                </a:gridCol>
                <a:gridCol w="2788920">
                  <a:extLst>
                    <a:ext uri="{9D8B030D-6E8A-4147-A177-3AD203B41FA5}">
                      <a16:colId xmlns:a16="http://schemas.microsoft.com/office/drawing/2014/main" val="2106295780"/>
                    </a:ext>
                  </a:extLst>
                </a:gridCol>
                <a:gridCol w="3229897">
                  <a:extLst>
                    <a:ext uri="{9D8B030D-6E8A-4147-A177-3AD203B41FA5}">
                      <a16:colId xmlns:a16="http://schemas.microsoft.com/office/drawing/2014/main" val="3225081701"/>
                    </a:ext>
                  </a:extLst>
                </a:gridCol>
              </a:tblGrid>
              <a:tr h="370840">
                <a:tc>
                  <a:txBody>
                    <a:bodyPr/>
                    <a:lstStyle/>
                    <a:p>
                      <a:r>
                        <a:rPr lang="en-US" sz="2200" dirty="0" smtClean="0"/>
                        <a:t>Type of Variance</a:t>
                      </a:r>
                      <a:endParaRPr lang="en-US" sz="2200" dirty="0"/>
                    </a:p>
                  </a:txBody>
                  <a:tcPr/>
                </a:tc>
                <a:tc>
                  <a:txBody>
                    <a:bodyPr/>
                    <a:lstStyle/>
                    <a:p>
                      <a:pPr algn="ctr"/>
                      <a:r>
                        <a:rPr lang="en-US" sz="2200" dirty="0" smtClean="0"/>
                        <a:t>Existing</a:t>
                      </a:r>
                      <a:r>
                        <a:rPr lang="en-US" sz="2200" baseline="0" dirty="0" smtClean="0"/>
                        <a:t> </a:t>
                      </a:r>
                      <a:r>
                        <a:rPr lang="en-US" sz="2200" dirty="0" smtClean="0"/>
                        <a:t>Fee</a:t>
                      </a:r>
                      <a:endParaRPr lang="en-US" sz="2200" baseline="0" dirty="0"/>
                    </a:p>
                  </a:txBody>
                  <a:tcPr/>
                </a:tc>
                <a:tc>
                  <a:txBody>
                    <a:bodyPr/>
                    <a:lstStyle/>
                    <a:p>
                      <a:pPr algn="ctr"/>
                      <a:r>
                        <a:rPr lang="en-US" sz="2200" baseline="0" dirty="0" smtClean="0">
                          <a:solidFill>
                            <a:schemeClr val="bg1"/>
                          </a:solidFill>
                        </a:rPr>
                        <a:t>New Proposed Fee</a:t>
                      </a:r>
                      <a:endParaRPr lang="en-US" sz="2200" baseline="0" dirty="0">
                        <a:solidFill>
                          <a:schemeClr val="bg1"/>
                        </a:solidFill>
                      </a:endParaRPr>
                    </a:p>
                  </a:txBody>
                  <a:tcPr>
                    <a:solidFill>
                      <a:schemeClr val="accent2"/>
                    </a:solidFill>
                  </a:tcPr>
                </a:tc>
                <a:extLst>
                  <a:ext uri="{0D108BD9-81ED-4DB2-BD59-A6C34878D82A}">
                    <a16:rowId xmlns:a16="http://schemas.microsoft.com/office/drawing/2014/main" val="2958285336"/>
                  </a:ext>
                </a:extLst>
              </a:tr>
              <a:tr h="370840">
                <a:tc>
                  <a:txBody>
                    <a:bodyPr/>
                    <a:lstStyle/>
                    <a:p>
                      <a:r>
                        <a:rPr lang="en-US" sz="2000" dirty="0" smtClean="0"/>
                        <a:t>Base fee for all variances</a:t>
                      </a:r>
                      <a:endParaRPr lang="en-US" sz="2000" dirty="0"/>
                    </a:p>
                  </a:txBody>
                  <a:tcPr/>
                </a:tc>
                <a:tc>
                  <a:txBody>
                    <a:bodyPr/>
                    <a:lstStyle/>
                    <a:p>
                      <a:pPr algn="ctr"/>
                      <a:r>
                        <a:rPr lang="en-US" sz="2000" dirty="0" smtClean="0"/>
                        <a:t>$390</a:t>
                      </a:r>
                      <a:endParaRPr lang="en-US" sz="2000" dirty="0"/>
                    </a:p>
                  </a:txBody>
                  <a:tcPr/>
                </a:tc>
                <a:tc>
                  <a:txBody>
                    <a:bodyPr/>
                    <a:lstStyle/>
                    <a:p>
                      <a:pPr algn="ctr"/>
                      <a:r>
                        <a:rPr lang="en-US" sz="2000" b="1" dirty="0" smtClean="0">
                          <a:solidFill>
                            <a:schemeClr val="tx1"/>
                          </a:solidFill>
                        </a:rPr>
                        <a:t>$750</a:t>
                      </a:r>
                      <a:endParaRPr lang="en-US" sz="2000" b="1" dirty="0">
                        <a:solidFill>
                          <a:schemeClr val="tx1"/>
                        </a:solidFill>
                      </a:endParaRPr>
                    </a:p>
                  </a:txBody>
                  <a:tcPr>
                    <a:solidFill>
                      <a:srgbClr val="D1E6B5"/>
                    </a:solidFill>
                  </a:tcPr>
                </a:tc>
                <a:extLst>
                  <a:ext uri="{0D108BD9-81ED-4DB2-BD59-A6C34878D82A}">
                    <a16:rowId xmlns:a16="http://schemas.microsoft.com/office/drawing/2014/main" val="538052581"/>
                  </a:ext>
                </a:extLst>
              </a:tr>
              <a:tr h="370840">
                <a:tc>
                  <a:txBody>
                    <a:bodyPr/>
                    <a:lstStyle/>
                    <a:p>
                      <a:r>
                        <a:rPr lang="en-US" sz="2000" dirty="0" smtClean="0"/>
                        <a:t>Supplemental</a:t>
                      </a:r>
                      <a:r>
                        <a:rPr lang="en-US" sz="2000" baseline="0" dirty="0" smtClean="0"/>
                        <a:t> fees based on variance type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Exemption from classification as SW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$520</a:t>
                      </a:r>
                    </a:p>
                  </a:txBody>
                  <a:tcPr/>
                </a:tc>
                <a:tc>
                  <a:txBody>
                    <a:bodyPr/>
                    <a:lstStyle/>
                    <a:p>
                      <a:pPr algn="ctr"/>
                      <a:endParaRPr lang="en-US" sz="2000" b="1" dirty="0" smtClean="0">
                        <a:solidFill>
                          <a:schemeClr val="tx1"/>
                        </a:solidFill>
                      </a:endParaRPr>
                    </a:p>
                    <a:p>
                      <a:pPr algn="ctr"/>
                      <a:r>
                        <a:rPr lang="en-US" sz="2000" b="1" dirty="0" smtClean="0">
                          <a:solidFill>
                            <a:schemeClr val="tx1"/>
                          </a:solidFill>
                        </a:rPr>
                        <a:t>$700</a:t>
                      </a:r>
                      <a:endParaRPr lang="en-US" sz="2000" b="1" dirty="0">
                        <a:solidFill>
                          <a:schemeClr val="tx1"/>
                        </a:solidFill>
                      </a:endParaRPr>
                    </a:p>
                  </a:txBody>
                  <a:tcPr>
                    <a:solidFill>
                      <a:srgbClr val="E8F3DA"/>
                    </a:solidFill>
                  </a:tcPr>
                </a:tc>
                <a:extLst>
                  <a:ext uri="{0D108BD9-81ED-4DB2-BD59-A6C34878D82A}">
                    <a16:rowId xmlns:a16="http://schemas.microsoft.com/office/drawing/2014/main" val="1653413929"/>
                  </a:ext>
                </a:extLst>
              </a:tr>
              <a:tr h="370840">
                <a:tc>
                  <a:txBody>
                    <a:bodyPr/>
                    <a:lstStyle/>
                    <a:p>
                      <a:pPr lvl="0"/>
                      <a:r>
                        <a:rPr lang="en-US" sz="2000" dirty="0" smtClean="0"/>
                        <a:t>Variance to permitting requirements</a:t>
                      </a:r>
                    </a:p>
                    <a:p>
                      <a:pPr lvl="1"/>
                      <a:r>
                        <a:rPr lang="en-US" sz="2000" dirty="0" smtClean="0"/>
                        <a:t>Siting requirements</a:t>
                      </a:r>
                    </a:p>
                    <a:p>
                      <a:pPr lvl="1"/>
                      <a:r>
                        <a:rPr lang="en-US" sz="2000" dirty="0" smtClean="0"/>
                        <a:t>Facility design (except</a:t>
                      </a:r>
                      <a:r>
                        <a:rPr lang="en-US" sz="2000" baseline="0" dirty="0" smtClean="0"/>
                        <a:t> </a:t>
                      </a:r>
                      <a:r>
                        <a:rPr lang="en-US" sz="2000" dirty="0" smtClean="0"/>
                        <a:t>alt liner design)</a:t>
                      </a:r>
                    </a:p>
                    <a:p>
                      <a:pPr lvl="1"/>
                      <a:r>
                        <a:rPr lang="en-US" sz="2000" dirty="0" smtClean="0"/>
                        <a:t>Groundwater (except</a:t>
                      </a:r>
                      <a:r>
                        <a:rPr lang="en-US" sz="2000" baseline="0" dirty="0" smtClean="0"/>
                        <a:t> </a:t>
                      </a:r>
                      <a:r>
                        <a:rPr lang="en-US" sz="2000" dirty="0" smtClean="0"/>
                        <a:t>GPS</a:t>
                      </a:r>
                      <a:r>
                        <a:rPr lang="en-US" sz="2000" baseline="0" dirty="0" smtClean="0"/>
                        <a:t> &amp; </a:t>
                      </a:r>
                      <a:r>
                        <a:rPr lang="en-US" sz="2000" dirty="0" smtClean="0"/>
                        <a:t>location)</a:t>
                      </a:r>
                    </a:p>
                  </a:txBody>
                  <a:tcPr/>
                </a:tc>
                <a:tc>
                  <a:txBody>
                    <a:bodyPr/>
                    <a:lstStyle/>
                    <a:p>
                      <a:pPr algn="ctr"/>
                      <a:endParaRPr lang="en-US" sz="2000" dirty="0" smtClean="0"/>
                    </a:p>
                    <a:p>
                      <a:pPr algn="ctr"/>
                      <a:r>
                        <a:rPr lang="en-US" sz="2000" dirty="0" smtClean="0"/>
                        <a:t>$520</a:t>
                      </a:r>
                    </a:p>
                    <a:p>
                      <a:pPr algn="ctr"/>
                      <a:r>
                        <a:rPr lang="en-US" sz="2000" dirty="0" smtClean="0"/>
                        <a:t>$520</a:t>
                      </a:r>
                    </a:p>
                    <a:p>
                      <a:pPr algn="ctr"/>
                      <a:r>
                        <a:rPr lang="en-US" sz="2000" dirty="0" smtClean="0"/>
                        <a:t>$920</a:t>
                      </a:r>
                      <a:endParaRPr lang="en-US" sz="2000" dirty="0"/>
                    </a:p>
                  </a:txBody>
                  <a:tcPr/>
                </a:tc>
                <a:tc>
                  <a:txBody>
                    <a:bodyPr/>
                    <a:lstStyle/>
                    <a:p>
                      <a:pPr algn="ctr"/>
                      <a:endParaRPr lang="en-US" sz="2000" b="1" dirty="0" smtClean="0">
                        <a:solidFill>
                          <a:schemeClr val="tx1"/>
                        </a:solidFill>
                      </a:endParaRPr>
                    </a:p>
                    <a:p>
                      <a:pPr algn="ctr"/>
                      <a:r>
                        <a:rPr lang="en-US" sz="2000" b="1" dirty="0" smtClean="0">
                          <a:solidFill>
                            <a:schemeClr val="tx1"/>
                          </a:solidFill>
                        </a:rPr>
                        <a:t>$700</a:t>
                      </a:r>
                    </a:p>
                    <a:p>
                      <a:pPr algn="ctr"/>
                      <a:r>
                        <a:rPr lang="en-US" sz="2000" b="1" dirty="0" smtClean="0">
                          <a:solidFill>
                            <a:schemeClr val="tx1"/>
                          </a:solidFill>
                        </a:rPr>
                        <a:t>$700</a:t>
                      </a:r>
                    </a:p>
                    <a:p>
                      <a:pPr algn="ctr"/>
                      <a:r>
                        <a:rPr lang="en-US" sz="2000" b="1" dirty="0" smtClean="0">
                          <a:solidFill>
                            <a:schemeClr val="tx1"/>
                          </a:solidFill>
                        </a:rPr>
                        <a:t>$1,200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152080537"/>
                  </a:ext>
                </a:extLst>
              </a:tr>
              <a:tr h="370840">
                <a:tc>
                  <a:txBody>
                    <a:bodyPr/>
                    <a:lstStyle/>
                    <a:p>
                      <a:pPr lvl="0"/>
                      <a:r>
                        <a:rPr lang="en-US" sz="2000" dirty="0" smtClean="0"/>
                        <a:t>Alternate liner system design</a:t>
                      </a:r>
                      <a:endParaRPr lang="en-US" sz="2000" dirty="0"/>
                    </a:p>
                  </a:txBody>
                  <a:tcPr/>
                </a:tc>
                <a:tc>
                  <a:txBody>
                    <a:bodyPr/>
                    <a:lstStyle/>
                    <a:p>
                      <a:pPr algn="ctr"/>
                      <a:r>
                        <a:rPr lang="en-US" sz="2000" dirty="0" smtClean="0"/>
                        <a:t>$1,570</a:t>
                      </a:r>
                      <a:endParaRPr lang="en-US" sz="2000" dirty="0"/>
                    </a:p>
                  </a:txBody>
                  <a:tcPr/>
                </a:tc>
                <a:tc>
                  <a:txBody>
                    <a:bodyPr/>
                    <a:lstStyle/>
                    <a:p>
                      <a:pPr algn="ctr"/>
                      <a:r>
                        <a:rPr lang="en-US" sz="2000" b="1" dirty="0" smtClean="0">
                          <a:solidFill>
                            <a:schemeClr val="tx1"/>
                          </a:solidFill>
                        </a:rPr>
                        <a:t>$2,000</a:t>
                      </a:r>
                      <a:endParaRPr lang="en-US" sz="2000" b="1" dirty="0">
                        <a:solidFill>
                          <a:schemeClr val="tx1"/>
                        </a:solidFill>
                      </a:endParaRPr>
                    </a:p>
                  </a:txBody>
                  <a:tcPr>
                    <a:solidFill>
                      <a:srgbClr val="E8F3DA"/>
                    </a:solidFill>
                  </a:tcPr>
                </a:tc>
                <a:extLst>
                  <a:ext uri="{0D108BD9-81ED-4DB2-BD59-A6C34878D82A}">
                    <a16:rowId xmlns:a16="http://schemas.microsoft.com/office/drawing/2014/main" val="2924546690"/>
                  </a:ext>
                </a:extLst>
              </a:tr>
              <a:tr h="370840">
                <a:tc>
                  <a:txBody>
                    <a:bodyPr/>
                    <a:lstStyle/>
                    <a:p>
                      <a:pPr lvl="0"/>
                      <a:r>
                        <a:rPr lang="en-US" sz="2000" dirty="0" smtClean="0"/>
                        <a:t>Location of groundwater mon</a:t>
                      </a:r>
                      <a:r>
                        <a:rPr lang="en-US" sz="2000" baseline="0" dirty="0" smtClean="0"/>
                        <a:t>. system</a:t>
                      </a:r>
                      <a:endParaRPr lang="en-US" sz="2000" dirty="0"/>
                    </a:p>
                  </a:txBody>
                  <a:tcPr/>
                </a:tc>
                <a:tc>
                  <a:txBody>
                    <a:bodyPr/>
                    <a:lstStyle/>
                    <a:p>
                      <a:pPr algn="ctr"/>
                      <a:r>
                        <a:rPr lang="en-US" sz="2000" dirty="0" smtClean="0"/>
                        <a:t>$920</a:t>
                      </a:r>
                      <a:endParaRPr lang="en-US" sz="2000" dirty="0"/>
                    </a:p>
                  </a:txBody>
                  <a:tcPr/>
                </a:tc>
                <a:tc>
                  <a:txBody>
                    <a:bodyPr/>
                    <a:lstStyle/>
                    <a:p>
                      <a:pPr algn="ctr"/>
                      <a:r>
                        <a:rPr lang="en-US" sz="2000" b="1" dirty="0" smtClean="0">
                          <a:solidFill>
                            <a:schemeClr val="tx1"/>
                          </a:solidFill>
                        </a:rPr>
                        <a:t>$1,200</a:t>
                      </a:r>
                      <a:endParaRPr lang="en-US" sz="2000" b="1" dirty="0">
                        <a:solidFill>
                          <a:schemeClr val="tx1"/>
                        </a:solidFill>
                      </a:endParaRPr>
                    </a:p>
                  </a:txBody>
                  <a:tcPr>
                    <a:solidFill>
                      <a:srgbClr val="D1E6B5"/>
                    </a:solidFill>
                  </a:tcPr>
                </a:tc>
                <a:extLst>
                  <a:ext uri="{0D108BD9-81ED-4DB2-BD59-A6C34878D82A}">
                    <a16:rowId xmlns:a16="http://schemas.microsoft.com/office/drawing/2014/main" val="3808788504"/>
                  </a:ext>
                </a:extLst>
              </a:tr>
            </a:tbl>
          </a:graphicData>
        </a:graphic>
      </p:graphicFrame>
      <p:sp>
        <p:nvSpPr>
          <p:cNvPr id="9" name="Content Placeholder 2"/>
          <p:cNvSpPr txBox="1">
            <a:spLocks/>
          </p:cNvSpPr>
          <p:nvPr/>
        </p:nvSpPr>
        <p:spPr>
          <a:xfrm>
            <a:off x="771305" y="1331494"/>
            <a:ext cx="7828546" cy="507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600" dirty="0" smtClean="0"/>
              <a:t>Variance Requests</a:t>
            </a:r>
            <a:endParaRPr lang="en-US" sz="2600" dirty="0"/>
          </a:p>
        </p:txBody>
      </p:sp>
      <p:sp>
        <p:nvSpPr>
          <p:cNvPr id="7" name="TextBox 6"/>
          <p:cNvSpPr txBox="1"/>
          <p:nvPr/>
        </p:nvSpPr>
        <p:spPr>
          <a:xfrm>
            <a:off x="771305" y="5408083"/>
            <a:ext cx="10424302" cy="307777"/>
          </a:xfrm>
          <a:prstGeom prst="rect">
            <a:avLst/>
          </a:prstGeom>
          <a:noFill/>
        </p:spPr>
        <p:txBody>
          <a:bodyPr wrap="square" rtlCol="0">
            <a:spAutoFit/>
          </a:bodyPr>
          <a:lstStyle/>
          <a:p>
            <a:pPr>
              <a:spcAft>
                <a:spcPts val="600"/>
              </a:spcAft>
            </a:pPr>
            <a:r>
              <a:rPr lang="en-US" sz="1400" dirty="0" smtClean="0"/>
              <a:t>No fee is charged for variances to permit operational requirements, permit closure requirements, permit post-closure requirements, or GPS</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3904" b="91892" l="2600" r="95200">
                        <a14:foregroundMark x1="28600" y1="43844" x2="28600" y2="43844"/>
                        <a14:foregroundMark x1="40800" y1="44144" x2="40800" y2="44144"/>
                        <a14:foregroundMark x1="34400" y1="35135" x2="34400" y2="35135"/>
                        <a14:foregroundMark x1="48800" y1="41141" x2="48800" y2="41141"/>
                        <a14:foregroundMark x1="56400" y1="53153" x2="56400" y2="53153"/>
                        <a14:foregroundMark x1="53200" y1="43544" x2="53200" y2="43544"/>
                        <a14:foregroundMark x1="45400" y1="47748" x2="45400" y2="47748"/>
                        <a14:foregroundMark x1="46400" y1="57357" x2="46400" y2="57357"/>
                        <a14:foregroundMark x1="63600" y1="46847" x2="63600" y2="46847"/>
                        <a14:foregroundMark x1="68600" y1="57958" x2="68600" y2="57958"/>
                        <a14:foregroundMark x1="77200" y1="58559" x2="77200" y2="58559"/>
                      </a14:backgroundRemoval>
                    </a14:imgEffect>
                  </a14:imgLayer>
                </a14:imgProps>
              </a:ext>
            </a:extLst>
          </a:blip>
          <a:stretch>
            <a:fillRect/>
          </a:stretch>
        </p:blipFill>
        <p:spPr>
          <a:xfrm rot="20892085">
            <a:off x="10134311" y="-124796"/>
            <a:ext cx="1945759" cy="1295875"/>
          </a:xfrm>
          <a:prstGeom prst="rect">
            <a:avLst/>
          </a:prstGeom>
        </p:spPr>
      </p:pic>
    </p:spTree>
    <p:extLst>
      <p:ext uri="{BB962C8B-B14F-4D97-AF65-F5344CB8AC3E}">
        <p14:creationId xmlns:p14="http://schemas.microsoft.com/office/powerpoint/2010/main" val="2267574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50" dirty="0" smtClean="0"/>
              <a:t>HB1261/SB657 State </a:t>
            </a:r>
            <a:r>
              <a:rPr lang="en-US" sz="2950" dirty="0"/>
              <a:t>E</a:t>
            </a:r>
            <a:r>
              <a:rPr lang="en-US" sz="2950" dirty="0" smtClean="0"/>
              <a:t>nvironmental Boards &amp; Authorities</a:t>
            </a:r>
            <a:endParaRPr lang="en-US" sz="2950" dirty="0"/>
          </a:p>
        </p:txBody>
      </p:sp>
      <p:sp>
        <p:nvSpPr>
          <p:cNvPr id="3" name="Content Placeholder 2"/>
          <p:cNvSpPr>
            <a:spLocks noGrp="1"/>
          </p:cNvSpPr>
          <p:nvPr>
            <p:ph idx="1"/>
          </p:nvPr>
        </p:nvSpPr>
        <p:spPr>
          <a:xfrm>
            <a:off x="838199" y="1507958"/>
            <a:ext cx="11225463" cy="4921871"/>
          </a:xfrm>
        </p:spPr>
        <p:txBody>
          <a:bodyPr>
            <a:normAutofit/>
          </a:bodyPr>
          <a:lstStyle/>
          <a:p>
            <a:r>
              <a:rPr lang="en-US" sz="2600" dirty="0" smtClean="0"/>
              <a:t>Impacts DEQ Environmental Boards </a:t>
            </a:r>
          </a:p>
          <a:p>
            <a:pPr lvl="1"/>
            <a:r>
              <a:rPr lang="en-US" sz="2500" dirty="0" smtClean="0">
                <a:ln>
                  <a:noFill/>
                </a:ln>
              </a:rPr>
              <a:t> VA Waste </a:t>
            </a:r>
            <a:r>
              <a:rPr lang="en-US" sz="2500" dirty="0">
                <a:ln>
                  <a:noFill/>
                </a:ln>
              </a:rPr>
              <a:t>Management </a:t>
            </a:r>
            <a:r>
              <a:rPr lang="en-US" sz="2500" dirty="0" smtClean="0">
                <a:ln>
                  <a:noFill/>
                </a:ln>
              </a:rPr>
              <a:t>Board</a:t>
            </a:r>
          </a:p>
          <a:p>
            <a:pPr lvl="1"/>
            <a:r>
              <a:rPr lang="en-US" sz="2500" dirty="0" smtClean="0">
                <a:ln>
                  <a:noFill/>
                </a:ln>
              </a:rPr>
              <a:t> State </a:t>
            </a:r>
            <a:r>
              <a:rPr lang="en-US" sz="2500" dirty="0">
                <a:ln>
                  <a:noFill/>
                </a:ln>
              </a:rPr>
              <a:t>Water Control </a:t>
            </a:r>
            <a:r>
              <a:rPr lang="en-US" sz="2500" dirty="0" smtClean="0">
                <a:ln>
                  <a:noFill/>
                </a:ln>
              </a:rPr>
              <a:t>Board</a:t>
            </a:r>
            <a:endParaRPr lang="en-US" sz="2500" dirty="0">
              <a:ln>
                <a:noFill/>
              </a:ln>
            </a:endParaRPr>
          </a:p>
          <a:p>
            <a:pPr lvl="1"/>
            <a:r>
              <a:rPr lang="en-US" sz="2500" dirty="0" smtClean="0">
                <a:ln>
                  <a:noFill/>
                </a:ln>
              </a:rPr>
              <a:t> State </a:t>
            </a:r>
            <a:r>
              <a:rPr lang="en-US" sz="2500" dirty="0">
                <a:ln>
                  <a:noFill/>
                </a:ln>
              </a:rPr>
              <a:t>Air Pollution Control </a:t>
            </a:r>
            <a:r>
              <a:rPr lang="en-US" sz="2500" dirty="0" smtClean="0">
                <a:ln>
                  <a:noFill/>
                </a:ln>
              </a:rPr>
              <a:t>Board</a:t>
            </a:r>
            <a:endParaRPr lang="en-US" sz="2500" dirty="0">
              <a:ln>
                <a:noFill/>
              </a:ln>
            </a:endParaRPr>
          </a:p>
          <a:p>
            <a:endParaRPr lang="en-US" sz="2600" dirty="0" smtClean="0"/>
          </a:p>
          <a:p>
            <a:r>
              <a:rPr lang="en-US" sz="2600" dirty="0" smtClean="0"/>
              <a:t>Changes how members of all boards</a:t>
            </a:r>
            <a:br>
              <a:rPr lang="en-US" sz="2600" dirty="0" smtClean="0"/>
            </a:br>
            <a:r>
              <a:rPr lang="en-US" sz="2600" dirty="0" smtClean="0"/>
              <a:t>are appointed (HB1261)</a:t>
            </a:r>
            <a:endParaRPr lang="en-US" sz="2600" dirty="0"/>
          </a:p>
          <a:p>
            <a:endParaRPr lang="en-US" sz="2600" dirty="0"/>
          </a:p>
          <a:p>
            <a:r>
              <a:rPr lang="en-US" sz="2600" dirty="0" smtClean="0"/>
              <a:t>Removes Air </a:t>
            </a:r>
            <a:r>
              <a:rPr lang="en-US" sz="2600" dirty="0"/>
              <a:t>&amp; Water </a:t>
            </a:r>
            <a:r>
              <a:rPr lang="en-US" sz="2600" dirty="0" smtClean="0"/>
              <a:t>Board authority to issue permits &amp; orders, but keeps authority to issue regulations, similar to the Waste Board (SB657</a:t>
            </a:r>
            <a:r>
              <a:rPr lang="en-US" sz="2600" dirty="0"/>
              <a:t>)</a:t>
            </a:r>
          </a:p>
          <a:p>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13</a:t>
            </a:fld>
            <a:r>
              <a:rPr lang="en-US" dirty="0" smtClean="0"/>
              <a:t>					</a:t>
            </a:r>
            <a:endParaRPr lang="en-US" dirty="0">
              <a:solidFill>
                <a:srgbClr val="256EAB"/>
              </a:solidFill>
            </a:endParaRPr>
          </a:p>
        </p:txBody>
      </p:sp>
      <p:grpSp>
        <p:nvGrpSpPr>
          <p:cNvPr id="6" name="Group 5"/>
          <p:cNvGrpSpPr/>
          <p:nvPr/>
        </p:nvGrpSpPr>
        <p:grpSpPr>
          <a:xfrm>
            <a:off x="6986853" y="1935200"/>
            <a:ext cx="4805891" cy="2536856"/>
            <a:chOff x="6952343" y="2695688"/>
            <a:chExt cx="4805891" cy="2536856"/>
          </a:xfrm>
        </p:grpSpPr>
        <p:pic>
          <p:nvPicPr>
            <p:cNvPr id="5" name="Picture 4"/>
            <p:cNvPicPr>
              <a:picLocks noChangeAspect="1"/>
            </p:cNvPicPr>
            <p:nvPr/>
          </p:nvPicPr>
          <p:blipFill rotWithShape="1">
            <a:blip r:embed="rId3"/>
            <a:srcRect l="5400" t="13472" r="14073" b="25996"/>
            <a:stretch/>
          </p:blipFill>
          <p:spPr>
            <a:xfrm>
              <a:off x="6952343" y="2695688"/>
              <a:ext cx="4717143" cy="236582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949365" y="5032489"/>
              <a:ext cx="808869" cy="200055"/>
            </a:xfrm>
            <a:prstGeom prst="rect">
              <a:avLst/>
            </a:prstGeom>
            <a:noFill/>
          </p:spPr>
          <p:txBody>
            <a:bodyPr wrap="square" rtlCol="0">
              <a:spAutoFit/>
            </a:bodyPr>
            <a:lstStyle/>
            <a:p>
              <a:pPr algn="r"/>
              <a:r>
                <a:rPr lang="en-US" sz="700" dirty="0" smtClean="0">
                  <a:solidFill>
                    <a:schemeClr val="bg1">
                      <a:lumMod val="50000"/>
                    </a:schemeClr>
                  </a:solidFill>
                </a:rPr>
                <a:t>RVAmag.com</a:t>
              </a:r>
              <a:endParaRPr lang="en-US" sz="700" dirty="0">
                <a:solidFill>
                  <a:schemeClr val="bg1">
                    <a:lumMod val="50000"/>
                  </a:schemeClr>
                </a:solidFill>
              </a:endParaRPr>
            </a:p>
          </p:txBody>
        </p:sp>
      </p:grpSp>
      <p:pic>
        <p:nvPicPr>
          <p:cNvPr id="8" name="Picture 7"/>
          <p:cNvPicPr>
            <a:picLocks noChangeAspect="1"/>
          </p:cNvPicPr>
          <p:nvPr/>
        </p:nvPicPr>
        <p:blipFill>
          <a:blip r:embed="rId4"/>
          <a:stretch>
            <a:fillRect/>
          </a:stretch>
        </p:blipFill>
        <p:spPr>
          <a:xfrm>
            <a:off x="4852250" y="4119127"/>
            <a:ext cx="705858" cy="705858"/>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4667" b="95556" l="1500" r="99500">
                        <a14:foregroundMark x1="20000" y1="72667" x2="20000" y2="72667"/>
                        <a14:foregroundMark x1="29000" y1="57778" x2="29000" y2="57778"/>
                        <a14:foregroundMark x1="37000" y1="52667" x2="37000" y2="52667"/>
                        <a14:foregroundMark x1="45500" y1="50000" x2="45500" y2="50000"/>
                        <a14:foregroundMark x1="49667" y1="43778" x2="49667" y2="43778"/>
                        <a14:foregroundMark x1="63500" y1="37111" x2="63500" y2="37111"/>
                        <a14:foregroundMark x1="67167" y1="30444" x2="67167" y2="30444"/>
                        <a14:foregroundMark x1="77500" y1="26889" x2="77500" y2="26889"/>
                      </a14:backgroundRemoval>
                    </a14:imgEffect>
                  </a14:imgLayer>
                </a14:imgProps>
              </a:ext>
            </a:extLst>
          </a:blip>
          <a:stretch>
            <a:fillRect/>
          </a:stretch>
        </p:blipFill>
        <p:spPr>
          <a:xfrm rot="1883611">
            <a:off x="9007427" y="5434253"/>
            <a:ext cx="1885644" cy="1414233"/>
          </a:xfrm>
          <a:prstGeom prst="rect">
            <a:avLst/>
          </a:prstGeom>
        </p:spPr>
      </p:pic>
    </p:spTree>
    <p:extLst>
      <p:ext uri="{BB962C8B-B14F-4D97-AF65-F5344CB8AC3E}">
        <p14:creationId xmlns:p14="http://schemas.microsoft.com/office/powerpoint/2010/main" val="303099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SB499/HB774 Life Cycle of </a:t>
            </a:r>
            <a:r>
              <a:rPr lang="en-US" dirty="0"/>
              <a:t>Renewable Energy </a:t>
            </a:r>
            <a:r>
              <a:rPr lang="en-US" dirty="0" smtClean="0"/>
              <a:t>Facilities</a:t>
            </a:r>
            <a:endParaRPr lang="en-US" dirty="0"/>
          </a:p>
        </p:txBody>
      </p:sp>
      <p:sp>
        <p:nvSpPr>
          <p:cNvPr id="3" name="Content Placeholder 2"/>
          <p:cNvSpPr>
            <a:spLocks noGrp="1"/>
          </p:cNvSpPr>
          <p:nvPr>
            <p:ph idx="1"/>
          </p:nvPr>
        </p:nvSpPr>
        <p:spPr>
          <a:xfrm>
            <a:off x="838200" y="1487978"/>
            <a:ext cx="7462643" cy="4823921"/>
          </a:xfrm>
        </p:spPr>
        <p:txBody>
          <a:bodyPr>
            <a:noAutofit/>
          </a:bodyPr>
          <a:lstStyle/>
          <a:p>
            <a:r>
              <a:rPr lang="en-US" sz="2400" dirty="0" smtClean="0"/>
              <a:t>Directs the SCC (with VA Energy &amp; DEQ) to create a </a:t>
            </a:r>
            <a:r>
              <a:rPr lang="en-US" sz="2400" dirty="0"/>
              <a:t>task force </a:t>
            </a:r>
            <a:r>
              <a:rPr lang="en-US" sz="2400" dirty="0" smtClean="0"/>
              <a:t>to analyze the </a:t>
            </a:r>
            <a:r>
              <a:rPr lang="en-US" sz="2400" dirty="0"/>
              <a:t>life cycle of renewable energy </a:t>
            </a:r>
            <a:r>
              <a:rPr lang="en-US" sz="2400" dirty="0" smtClean="0"/>
              <a:t>facilities</a:t>
            </a:r>
          </a:p>
          <a:p>
            <a:endParaRPr lang="en-US" sz="2600" dirty="0" smtClean="0"/>
          </a:p>
          <a:p>
            <a:endParaRPr lang="en-US" sz="2600" dirty="0" smtClean="0"/>
          </a:p>
          <a:p>
            <a:endParaRPr lang="en-US" sz="2600" dirty="0" smtClean="0"/>
          </a:p>
          <a:p>
            <a:endParaRPr lang="en-US" sz="2600" dirty="0"/>
          </a:p>
          <a:p>
            <a:endParaRPr lang="en-US" sz="2600" dirty="0" smtClean="0"/>
          </a:p>
          <a:p>
            <a:endParaRPr lang="en-US" sz="1600" dirty="0"/>
          </a:p>
          <a:p>
            <a:r>
              <a:rPr lang="en-US" sz="2400" dirty="0" smtClean="0"/>
              <a:t>Requires Task Force Report by May </a:t>
            </a:r>
            <a:r>
              <a:rPr lang="en-US" sz="2400" dirty="0"/>
              <a:t>1, </a:t>
            </a:r>
            <a:r>
              <a:rPr lang="en-US" sz="2400" dirty="0" smtClean="0"/>
              <a:t>2023</a:t>
            </a:r>
          </a:p>
          <a:p>
            <a:pPr>
              <a:spcAft>
                <a:spcPts val="1200"/>
              </a:spcAft>
            </a:pPr>
            <a:r>
              <a:rPr lang="en-US" sz="2400" b="1" dirty="0"/>
              <a:t>Approved by </a:t>
            </a:r>
            <a:r>
              <a:rPr lang="en-US" sz="2400" b="1" dirty="0" smtClean="0"/>
              <a:t>Governor &amp; effective </a:t>
            </a:r>
            <a:r>
              <a:rPr lang="en-US" sz="2400" b="1" dirty="0"/>
              <a:t>July 1, 2022</a:t>
            </a:r>
          </a:p>
          <a:p>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14</a:t>
            </a:fld>
            <a:r>
              <a:rPr lang="en-US" dirty="0" smtClean="0"/>
              <a:t>					</a:t>
            </a:r>
            <a:endParaRPr lang="en-US" dirty="0">
              <a:solidFill>
                <a:srgbClr val="256EAB"/>
              </a:solidFill>
            </a:endParaRPr>
          </a:p>
        </p:txBody>
      </p:sp>
      <p:sp>
        <p:nvSpPr>
          <p:cNvPr id="5" name="Rounded Rectangle 4"/>
          <p:cNvSpPr/>
          <p:nvPr/>
        </p:nvSpPr>
        <p:spPr>
          <a:xfrm>
            <a:off x="838200" y="2705474"/>
            <a:ext cx="7311188" cy="2464123"/>
          </a:xfrm>
          <a:prstGeom prst="roundRect">
            <a:avLst/>
          </a:prstGeom>
          <a:solidFill>
            <a:schemeClr val="accent2">
              <a:alpha val="89804"/>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Feasibility, costs, recycling, waste strategies, &amp; liability of decommissioning</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Impacts of underground infrastructure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Impacts on farming, forestry, &amp; sensitive wetlands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Beneficial economic impacts of solar, wind, and battery storage development</a:t>
            </a:r>
            <a:endParaRPr lang="en-US" sz="2400"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8404472" y="1645533"/>
            <a:ext cx="3421624" cy="1193801"/>
          </a:xfrm>
          <a:prstGeom prst="roundRect">
            <a:avLst/>
          </a:prstGeom>
          <a:solidFill>
            <a:schemeClr val="accent1">
              <a:alpha val="85000"/>
            </a:schemeClr>
          </a:solidFill>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solidFill>
                  <a:schemeClr val="bg1"/>
                </a:solidFill>
              </a:rPr>
              <a:t>SOLAR, WIND, &amp; BATTERY STORAGE COMPONENTS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000" t="20916" r="11086"/>
          <a:stretch/>
        </p:blipFill>
        <p:spPr>
          <a:xfrm flipH="1">
            <a:off x="8486274" y="3290511"/>
            <a:ext cx="3339822" cy="268008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1353800" y="5945080"/>
            <a:ext cx="657727" cy="200055"/>
          </a:xfrm>
          <a:prstGeom prst="rect">
            <a:avLst/>
          </a:prstGeom>
          <a:noFill/>
        </p:spPr>
        <p:txBody>
          <a:bodyPr wrap="square" rtlCol="0">
            <a:spAutoFit/>
          </a:bodyPr>
          <a:lstStyle/>
          <a:p>
            <a:pPr algn="ctr"/>
            <a:r>
              <a:rPr lang="en-US" sz="700" dirty="0" smtClean="0">
                <a:solidFill>
                  <a:schemeClr val="bg1">
                    <a:lumMod val="50000"/>
                  </a:schemeClr>
                </a:solidFill>
              </a:rPr>
              <a:t>EPA</a:t>
            </a:r>
            <a:endParaRPr lang="en-US" sz="700" dirty="0">
              <a:solidFill>
                <a:schemeClr val="bg1">
                  <a:lumMod val="50000"/>
                </a:schemeClr>
              </a:solidFill>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4667" b="95556" l="1500" r="99500">
                        <a14:foregroundMark x1="20000" y1="72667" x2="20000" y2="72667"/>
                        <a14:foregroundMark x1="29000" y1="57778" x2="29000" y2="57778"/>
                        <a14:foregroundMark x1="37000" y1="52667" x2="37000" y2="52667"/>
                        <a14:foregroundMark x1="45500" y1="50000" x2="45500" y2="50000"/>
                        <a14:foregroundMark x1="49667" y1="43778" x2="49667" y2="43778"/>
                        <a14:foregroundMark x1="63500" y1="37111" x2="63500" y2="37111"/>
                        <a14:foregroundMark x1="67167" y1="30444" x2="67167" y2="30444"/>
                        <a14:foregroundMark x1="77500" y1="26889" x2="77500" y2="26889"/>
                      </a14:backgroundRemoval>
                    </a14:imgEffect>
                  </a14:imgLayer>
                </a14:imgProps>
              </a:ext>
            </a:extLst>
          </a:blip>
          <a:stretch>
            <a:fillRect/>
          </a:stretch>
        </p:blipFill>
        <p:spPr>
          <a:xfrm rot="1883611">
            <a:off x="9946960" y="-331882"/>
            <a:ext cx="2116633" cy="1587475"/>
          </a:xfrm>
          <a:prstGeom prst="rect">
            <a:avLst/>
          </a:prstGeom>
        </p:spPr>
      </p:pic>
    </p:spTree>
    <p:extLst>
      <p:ext uri="{BB962C8B-B14F-4D97-AF65-F5344CB8AC3E}">
        <p14:creationId xmlns:p14="http://schemas.microsoft.com/office/powerpoint/2010/main" val="4233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50" dirty="0" smtClean="0"/>
              <a:t>HB558/SB565 </a:t>
            </a:r>
            <a:r>
              <a:rPr lang="en-US" sz="2950" dirty="0"/>
              <a:t>Natural </a:t>
            </a:r>
            <a:r>
              <a:rPr lang="en-US" sz="2950" dirty="0" smtClean="0"/>
              <a:t>Gas, Biogas &amp; Methane Reduction</a:t>
            </a:r>
            <a:endParaRPr lang="en-US" sz="2950" dirty="0"/>
          </a:p>
        </p:txBody>
      </p:sp>
      <p:sp>
        <p:nvSpPr>
          <p:cNvPr id="3" name="Content Placeholder 2"/>
          <p:cNvSpPr>
            <a:spLocks noGrp="1"/>
          </p:cNvSpPr>
          <p:nvPr>
            <p:ph idx="1"/>
          </p:nvPr>
        </p:nvSpPr>
        <p:spPr>
          <a:xfrm>
            <a:off x="6844762" y="1640309"/>
            <a:ext cx="5167072" cy="5149092"/>
          </a:xfrm>
        </p:spPr>
        <p:txBody>
          <a:bodyPr>
            <a:noAutofit/>
          </a:bodyPr>
          <a:lstStyle/>
          <a:p>
            <a:r>
              <a:rPr lang="en-US" sz="2600" dirty="0" smtClean="0"/>
              <a:t>Allows natural </a:t>
            </a:r>
            <a:r>
              <a:rPr lang="en-US" sz="2600" dirty="0"/>
              <a:t>gas utilities to include </a:t>
            </a:r>
            <a:r>
              <a:rPr lang="en-US" sz="2600" dirty="0" smtClean="0"/>
              <a:t>in their fuel portfolios other gas sources (e.g. biogas) that meet </a:t>
            </a:r>
            <a:r>
              <a:rPr lang="en-US" sz="2600" dirty="0"/>
              <a:t>certain </a:t>
            </a:r>
            <a:r>
              <a:rPr lang="en-US" sz="2600" dirty="0" smtClean="0"/>
              <a:t>standards and reduce emissions intensity </a:t>
            </a:r>
          </a:p>
          <a:p>
            <a:endParaRPr lang="en-US" sz="2600" dirty="0" smtClean="0"/>
          </a:p>
          <a:p>
            <a:endParaRPr lang="en-US" sz="2600" dirty="0"/>
          </a:p>
          <a:p>
            <a:endParaRPr lang="en-US" sz="2600" dirty="0" smtClean="0"/>
          </a:p>
          <a:p>
            <a:r>
              <a:rPr lang="en-US" sz="2600" dirty="0" smtClean="0"/>
              <a:t>Directs DEQ to convene work group to study feasibility of state methane reduction goal (Report due July 1, 2023)</a:t>
            </a:r>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15</a:t>
            </a:fld>
            <a:r>
              <a:rPr lang="en-US" dirty="0" smtClean="0"/>
              <a:t>					</a:t>
            </a:r>
            <a:endParaRPr lang="en-US" dirty="0">
              <a:solidFill>
                <a:srgbClr val="256EAB"/>
              </a:solidFill>
            </a:endParaRPr>
          </a:p>
        </p:txBody>
      </p:sp>
      <p:grpSp>
        <p:nvGrpSpPr>
          <p:cNvPr id="7" name="Group 6"/>
          <p:cNvGrpSpPr/>
          <p:nvPr/>
        </p:nvGrpSpPr>
        <p:grpSpPr>
          <a:xfrm>
            <a:off x="976392" y="1367595"/>
            <a:ext cx="5650425" cy="5149092"/>
            <a:chOff x="6323307" y="1219740"/>
            <a:chExt cx="5650425" cy="5149092"/>
          </a:xfrm>
        </p:grpSpPr>
        <p:pic>
          <p:nvPicPr>
            <p:cNvPr id="5" name="Picture 4"/>
            <p:cNvPicPr>
              <a:picLocks noChangeAspect="1"/>
            </p:cNvPicPr>
            <p:nvPr/>
          </p:nvPicPr>
          <p:blipFill>
            <a:blip r:embed="rId3"/>
            <a:stretch>
              <a:fillRect/>
            </a:stretch>
          </p:blipFill>
          <p:spPr>
            <a:xfrm>
              <a:off x="6323307" y="1219740"/>
              <a:ext cx="5650425" cy="4564317"/>
            </a:xfrm>
            <a:prstGeom prst="rect">
              <a:avLst/>
            </a:prstGeom>
          </p:spPr>
        </p:pic>
        <p:sp>
          <p:nvSpPr>
            <p:cNvPr id="6" name="TextBox 5"/>
            <p:cNvSpPr txBox="1"/>
            <p:nvPr/>
          </p:nvSpPr>
          <p:spPr>
            <a:xfrm>
              <a:off x="6541252" y="5784057"/>
              <a:ext cx="5214534" cy="584775"/>
            </a:xfrm>
            <a:prstGeom prst="rect">
              <a:avLst/>
            </a:prstGeom>
            <a:noFill/>
          </p:spPr>
          <p:txBody>
            <a:bodyPr wrap="square" rtlCol="0">
              <a:spAutoFit/>
            </a:bodyPr>
            <a:lstStyle/>
            <a:p>
              <a:pPr algn="ctr">
                <a:spcAft>
                  <a:spcPts val="600"/>
                </a:spcAft>
              </a:pPr>
              <a:r>
                <a:rPr lang="en-US" sz="1600" dirty="0" smtClean="0"/>
                <a:t>Operational </a:t>
              </a:r>
              <a:r>
                <a:rPr lang="en-US" sz="1600" dirty="0"/>
                <a:t>r</a:t>
              </a:r>
              <a:r>
                <a:rPr lang="en-US" sz="1600" dirty="0" smtClean="0"/>
                <a:t>enewable natural gas projects with biogas from landfills or livestock waste anaerobic digesters (EPA LMOP)</a:t>
              </a:r>
            </a:p>
          </p:txBody>
        </p:sp>
      </p:grpSp>
      <p:pic>
        <p:nvPicPr>
          <p:cNvPr id="3074" name="Picture 2" descr="State Corporation Commission | Virginia.g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306" y="3627564"/>
            <a:ext cx="1607983" cy="11745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rot="660433">
            <a:off x="9472749" y="-495143"/>
            <a:ext cx="2588116" cy="2018731"/>
          </a:xfrm>
          <a:prstGeom prst="rect">
            <a:avLst/>
          </a:prstGeom>
        </p:spPr>
      </p:pic>
    </p:spTree>
    <p:extLst>
      <p:ext uri="{BB962C8B-B14F-4D97-AF65-F5344CB8AC3E}">
        <p14:creationId xmlns:p14="http://schemas.microsoft.com/office/powerpoint/2010/main" val="3163889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SB120/HB657/HB1326 Waste Coal Piles</a:t>
            </a:r>
            <a:endParaRPr lang="en-US" dirty="0"/>
          </a:p>
        </p:txBody>
      </p:sp>
      <p:sp>
        <p:nvSpPr>
          <p:cNvPr id="3" name="Content Placeholder 2"/>
          <p:cNvSpPr>
            <a:spLocks noGrp="1"/>
          </p:cNvSpPr>
          <p:nvPr>
            <p:ph idx="1"/>
          </p:nvPr>
        </p:nvSpPr>
        <p:spPr>
          <a:xfrm>
            <a:off x="5624771" y="1514912"/>
            <a:ext cx="6144127" cy="3850099"/>
          </a:xfrm>
        </p:spPr>
        <p:txBody>
          <a:bodyPr>
            <a:normAutofit/>
          </a:bodyPr>
          <a:lstStyle/>
          <a:p>
            <a:pPr>
              <a:spcAft>
                <a:spcPts val="2400"/>
              </a:spcAft>
            </a:pPr>
            <a:r>
              <a:rPr lang="en-US" sz="2600" dirty="0" smtClean="0"/>
              <a:t>Directs VA Energy to identify waste </a:t>
            </a:r>
            <a:r>
              <a:rPr lang="en-US" sz="2600" dirty="0"/>
              <a:t>coal </a:t>
            </a:r>
            <a:r>
              <a:rPr lang="en-US" sz="2600" dirty="0" smtClean="0"/>
              <a:t>piles and </a:t>
            </a:r>
            <a:r>
              <a:rPr lang="en-US" sz="2600" dirty="0"/>
              <a:t>options </a:t>
            </a:r>
            <a:r>
              <a:rPr lang="en-US" sz="2600" dirty="0" smtClean="0"/>
              <a:t>for clean-up</a:t>
            </a:r>
          </a:p>
          <a:p>
            <a:pPr>
              <a:spcAft>
                <a:spcPts val="2400"/>
              </a:spcAft>
            </a:pPr>
            <a:r>
              <a:rPr lang="en-US" sz="2600" dirty="0" smtClean="0"/>
              <a:t>Directs DEQ </a:t>
            </a:r>
            <a:r>
              <a:rPr lang="en-US" sz="2600" dirty="0"/>
              <a:t>(with VA Energy &amp; </a:t>
            </a:r>
            <a:r>
              <a:rPr lang="en-US" sz="2600" dirty="0" smtClean="0"/>
              <a:t>VDOT) to </a:t>
            </a:r>
            <a:r>
              <a:rPr lang="en-US" sz="2600" dirty="0"/>
              <a:t>convene </a:t>
            </a:r>
            <a:r>
              <a:rPr lang="en-US" sz="2600" dirty="0" smtClean="0"/>
              <a:t>work group to evaluate </a:t>
            </a:r>
            <a:r>
              <a:rPr lang="en-US" sz="2600" dirty="0"/>
              <a:t>opportunities for </a:t>
            </a:r>
            <a:r>
              <a:rPr lang="en-US" sz="2600" dirty="0" smtClean="0"/>
              <a:t>development </a:t>
            </a:r>
            <a:r>
              <a:rPr lang="en-US" sz="2600" dirty="0"/>
              <a:t>of public infrastructure projects at </a:t>
            </a:r>
            <a:r>
              <a:rPr lang="en-US" sz="2600" dirty="0" smtClean="0"/>
              <a:t>current or </a:t>
            </a:r>
            <a:r>
              <a:rPr lang="en-US" sz="2600" dirty="0"/>
              <a:t>proposed sites for </a:t>
            </a:r>
            <a:r>
              <a:rPr lang="en-US" sz="2600" dirty="0" smtClean="0"/>
              <a:t>storing </a:t>
            </a:r>
            <a:r>
              <a:rPr lang="en-US" sz="2600" dirty="0"/>
              <a:t>coal </a:t>
            </a:r>
            <a:r>
              <a:rPr lang="en-US" sz="2600" dirty="0" smtClean="0"/>
              <a:t>ash</a:t>
            </a:r>
          </a:p>
          <a:p>
            <a:pPr>
              <a:spcAft>
                <a:spcPts val="2400"/>
              </a:spcAft>
            </a:pPr>
            <a:r>
              <a:rPr lang="en-US" sz="2600" dirty="0" smtClean="0"/>
              <a:t>Reports due December </a:t>
            </a:r>
            <a:r>
              <a:rPr lang="en-US" sz="2600" dirty="0"/>
              <a:t>1, </a:t>
            </a:r>
            <a:r>
              <a:rPr lang="en-US" sz="2600" dirty="0" smtClean="0"/>
              <a:t>2022</a:t>
            </a:r>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16</a:t>
            </a:fld>
            <a:r>
              <a:rPr lang="en-US" smtClean="0"/>
              <a:t>					</a:t>
            </a:r>
            <a:endParaRPr lang="en-US" dirty="0">
              <a:solidFill>
                <a:srgbClr val="256EAB"/>
              </a:solidFill>
            </a:endParaRPr>
          </a:p>
        </p:txBody>
      </p:sp>
      <p:grpSp>
        <p:nvGrpSpPr>
          <p:cNvPr id="13" name="Group 12"/>
          <p:cNvGrpSpPr/>
          <p:nvPr/>
        </p:nvGrpSpPr>
        <p:grpSpPr>
          <a:xfrm>
            <a:off x="1340264" y="5557209"/>
            <a:ext cx="9511472" cy="1147998"/>
            <a:chOff x="861153" y="5468768"/>
            <a:chExt cx="9511472" cy="1147998"/>
          </a:xfrm>
        </p:grpSpPr>
        <p:pic>
          <p:nvPicPr>
            <p:cNvPr id="5" name="Picture 4"/>
            <p:cNvPicPr>
              <a:picLocks noChangeAspect="1"/>
            </p:cNvPicPr>
            <p:nvPr/>
          </p:nvPicPr>
          <p:blipFill>
            <a:blip r:embed="rId3"/>
            <a:stretch>
              <a:fillRect/>
            </a:stretch>
          </p:blipFill>
          <p:spPr>
            <a:xfrm>
              <a:off x="861153" y="5533180"/>
              <a:ext cx="3333750" cy="1019175"/>
            </a:xfrm>
            <a:prstGeom prst="rect">
              <a:avLst/>
            </a:prstGeom>
          </p:spPr>
        </p:pic>
        <p:pic>
          <p:nvPicPr>
            <p:cNvPr id="6" name="Picture 5"/>
            <p:cNvPicPr>
              <a:picLocks noChangeAspect="1"/>
            </p:cNvPicPr>
            <p:nvPr/>
          </p:nvPicPr>
          <p:blipFill rotWithShape="1">
            <a:blip r:embed="rId4"/>
            <a:srcRect b="10197"/>
            <a:stretch/>
          </p:blipFill>
          <p:spPr>
            <a:xfrm>
              <a:off x="4297913" y="5468768"/>
              <a:ext cx="2526018" cy="1147998"/>
            </a:xfrm>
            <a:prstGeom prst="rect">
              <a:avLst/>
            </a:prstGeom>
          </p:spPr>
        </p:pic>
        <p:pic>
          <p:nvPicPr>
            <p:cNvPr id="10" name="Picture 9"/>
            <p:cNvPicPr>
              <a:picLocks noChangeAspect="1"/>
            </p:cNvPicPr>
            <p:nvPr/>
          </p:nvPicPr>
          <p:blipFill>
            <a:blip r:embed="rId5"/>
            <a:stretch>
              <a:fillRect/>
            </a:stretch>
          </p:blipFill>
          <p:spPr>
            <a:xfrm>
              <a:off x="6926942" y="5551696"/>
              <a:ext cx="3445683" cy="982142"/>
            </a:xfrm>
            <a:prstGeom prst="rect">
              <a:avLst/>
            </a:prstGeom>
          </p:spPr>
        </p:pic>
      </p:grpSp>
      <p:grpSp>
        <p:nvGrpSpPr>
          <p:cNvPr id="14" name="Group 13"/>
          <p:cNvGrpSpPr/>
          <p:nvPr/>
        </p:nvGrpSpPr>
        <p:grpSpPr>
          <a:xfrm>
            <a:off x="423102" y="1638879"/>
            <a:ext cx="4806480" cy="3708036"/>
            <a:chOff x="455188" y="1690688"/>
            <a:chExt cx="4806480" cy="3708036"/>
          </a:xfrm>
        </p:grpSpPr>
        <p:pic>
          <p:nvPicPr>
            <p:cNvPr id="11" name="Picture 10"/>
            <p:cNvPicPr>
              <a:picLocks noChangeAspect="1"/>
            </p:cNvPicPr>
            <p:nvPr/>
          </p:nvPicPr>
          <p:blipFill>
            <a:blip r:embed="rId6"/>
            <a:stretch>
              <a:fillRect/>
            </a:stretch>
          </p:blipFill>
          <p:spPr>
            <a:xfrm>
              <a:off x="455188" y="1690688"/>
              <a:ext cx="4726270" cy="355035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452799" y="5198669"/>
              <a:ext cx="808869" cy="200055"/>
            </a:xfrm>
            <a:prstGeom prst="rect">
              <a:avLst/>
            </a:prstGeom>
            <a:noFill/>
          </p:spPr>
          <p:txBody>
            <a:bodyPr wrap="square" rtlCol="0">
              <a:spAutoFit/>
            </a:bodyPr>
            <a:lstStyle/>
            <a:p>
              <a:pPr algn="r"/>
              <a:r>
                <a:rPr lang="en-US" sz="700" dirty="0" smtClean="0">
                  <a:solidFill>
                    <a:schemeClr val="bg1">
                      <a:lumMod val="50000"/>
                    </a:schemeClr>
                  </a:solidFill>
                </a:rPr>
                <a:t>Dominion Energy</a:t>
              </a:r>
              <a:endParaRPr lang="en-US" sz="700" dirty="0">
                <a:solidFill>
                  <a:schemeClr val="bg1">
                    <a:lumMod val="50000"/>
                  </a:schemeClr>
                </a:solidFill>
              </a:endParaRPr>
            </a:p>
          </p:txBody>
        </p:sp>
      </p:grpSp>
      <p:pic>
        <p:nvPicPr>
          <p:cNvPr id="15" name="Picture 14"/>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ackgroundRemoval t="10000" b="90000" l="0" r="100000"/>
                    </a14:imgEffect>
                  </a14:imgLayer>
                </a14:imgProps>
              </a:ext>
            </a:extLst>
          </a:blip>
          <a:stretch>
            <a:fillRect/>
          </a:stretch>
        </p:blipFill>
        <p:spPr>
          <a:xfrm rot="660433">
            <a:off x="9472749" y="-495143"/>
            <a:ext cx="2588116" cy="2018731"/>
          </a:xfrm>
          <a:prstGeom prst="rect">
            <a:avLst/>
          </a:prstGeom>
        </p:spPr>
      </p:pic>
    </p:spTree>
    <p:extLst>
      <p:ext uri="{BB962C8B-B14F-4D97-AF65-F5344CB8AC3E}">
        <p14:creationId xmlns:p14="http://schemas.microsoft.com/office/powerpoint/2010/main" val="3183424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HB30/SB30 Budget Bill (Proposed Amendments)</a:t>
            </a:r>
            <a:endParaRPr lang="en-US" dirty="0"/>
          </a:p>
        </p:txBody>
      </p:sp>
      <p:sp>
        <p:nvSpPr>
          <p:cNvPr id="3" name="Content Placeholder 2"/>
          <p:cNvSpPr>
            <a:spLocks noGrp="1"/>
          </p:cNvSpPr>
          <p:nvPr>
            <p:ph idx="1"/>
          </p:nvPr>
        </p:nvSpPr>
        <p:spPr>
          <a:xfrm>
            <a:off x="6091989" y="1866171"/>
            <a:ext cx="5261811" cy="3580731"/>
          </a:xfrm>
        </p:spPr>
        <p:txBody>
          <a:bodyPr>
            <a:normAutofit/>
          </a:bodyPr>
          <a:lstStyle/>
          <a:p>
            <a:r>
              <a:rPr lang="en-US" sz="2600" dirty="0" smtClean="0"/>
              <a:t>Delays phased prohibition on polystyrene containers from food vendors, restaurants and other retail food establishments</a:t>
            </a:r>
          </a:p>
          <a:p>
            <a:endParaRPr lang="en-US" sz="2600" dirty="0" smtClean="0"/>
          </a:p>
          <a:p>
            <a:r>
              <a:rPr lang="en-US" sz="2600" dirty="0" smtClean="0"/>
              <a:t>Directs DEQ </a:t>
            </a:r>
            <a:r>
              <a:rPr lang="en-US" sz="2600" dirty="0"/>
              <a:t>to perform </a:t>
            </a:r>
            <a:r>
              <a:rPr lang="en-US" sz="2600" dirty="0" smtClean="0"/>
              <a:t>market </a:t>
            </a:r>
            <a:r>
              <a:rPr lang="en-US" sz="2600" dirty="0"/>
              <a:t>analysis of Virginia’s recycling infrastructure and </a:t>
            </a:r>
            <a:r>
              <a:rPr lang="en-US" sz="2600" dirty="0" smtClean="0"/>
              <a:t>programs with 2023 report deadline</a:t>
            </a:r>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17</a:t>
            </a:fld>
            <a:r>
              <a:rPr lang="en-US" smtClean="0"/>
              <a:t>					</a:t>
            </a:r>
            <a:endParaRPr lang="en-US" dirty="0">
              <a:solidFill>
                <a:srgbClr val="256EAB"/>
              </a:solidFill>
            </a:endParaRPr>
          </a:p>
        </p:txBody>
      </p:sp>
      <p:grpSp>
        <p:nvGrpSpPr>
          <p:cNvPr id="8" name="Group 7"/>
          <p:cNvGrpSpPr/>
          <p:nvPr/>
        </p:nvGrpSpPr>
        <p:grpSpPr>
          <a:xfrm>
            <a:off x="1014663" y="1752612"/>
            <a:ext cx="4537193" cy="3915571"/>
            <a:chOff x="1014663" y="1752612"/>
            <a:chExt cx="4537193" cy="3915571"/>
          </a:xfrm>
        </p:grpSpPr>
        <p:pic>
          <p:nvPicPr>
            <p:cNvPr id="6" name="Picture 6" descr="The first Canadian city has officially banned styrofoam - Curiocity Toron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6" t="-1199" r="20428" b="1199"/>
            <a:stretch/>
          </p:blipFill>
          <p:spPr bwMode="auto">
            <a:xfrm>
              <a:off x="1014663" y="1752612"/>
              <a:ext cx="4350900" cy="3694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649" y="5452739"/>
              <a:ext cx="876207" cy="215444"/>
            </a:xfrm>
            <a:prstGeom prst="rect">
              <a:avLst/>
            </a:prstGeom>
            <a:noFill/>
          </p:spPr>
          <p:txBody>
            <a:bodyPr wrap="square" rtlCol="0">
              <a:spAutoFit/>
            </a:bodyPr>
            <a:lstStyle/>
            <a:p>
              <a:pPr algn="ctr"/>
              <a:r>
                <a:rPr lang="en-US" sz="800" dirty="0" smtClean="0">
                  <a:solidFill>
                    <a:schemeClr val="bg1">
                      <a:lumMod val="50000"/>
                    </a:schemeClr>
                  </a:solidFill>
                </a:rPr>
                <a:t>Shutterstock</a:t>
              </a:r>
              <a:endParaRPr lang="en-US" sz="800" dirty="0">
                <a:solidFill>
                  <a:schemeClr val="bg1">
                    <a:lumMod val="50000"/>
                  </a:schemeClr>
                </a:solidFill>
              </a:endParaRPr>
            </a:p>
          </p:txBody>
        </p:sp>
      </p:grpSp>
      <p:pic>
        <p:nvPicPr>
          <p:cNvPr id="9" name="Picture 8"/>
          <p:cNvPicPr>
            <a:picLocks noChangeAspect="1"/>
          </p:cNvPicPr>
          <p:nvPr/>
        </p:nvPicPr>
        <p:blipFill>
          <a:blip r:embed="rId4"/>
          <a:stretch>
            <a:fillRect/>
          </a:stretch>
        </p:blipFill>
        <p:spPr>
          <a:xfrm>
            <a:off x="11000871" y="341556"/>
            <a:ext cx="705858" cy="705858"/>
          </a:xfrm>
          <a:prstGeom prst="rect">
            <a:avLst/>
          </a:prstGeom>
        </p:spPr>
      </p:pic>
    </p:spTree>
    <p:extLst>
      <p:ext uri="{BB962C8B-B14F-4D97-AF65-F5344CB8AC3E}">
        <p14:creationId xmlns:p14="http://schemas.microsoft.com/office/powerpoint/2010/main" val="308798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Failed Bills</a:t>
            </a:r>
            <a:endParaRPr lang="en-US" dirty="0"/>
          </a:p>
        </p:txBody>
      </p:sp>
      <p:sp>
        <p:nvSpPr>
          <p:cNvPr id="3" name="Content Placeholder 2"/>
          <p:cNvSpPr>
            <a:spLocks noGrp="1"/>
          </p:cNvSpPr>
          <p:nvPr>
            <p:ph idx="1"/>
          </p:nvPr>
        </p:nvSpPr>
        <p:spPr>
          <a:xfrm>
            <a:off x="4731659" y="1807029"/>
            <a:ext cx="7228114" cy="4078515"/>
          </a:xfrm>
        </p:spPr>
        <p:txBody>
          <a:bodyPr>
            <a:noAutofit/>
          </a:bodyPr>
          <a:lstStyle/>
          <a:p>
            <a:pPr>
              <a:spcAft>
                <a:spcPts val="1200"/>
              </a:spcAft>
            </a:pPr>
            <a:r>
              <a:rPr lang="en-US" sz="2400" dirty="0" smtClean="0"/>
              <a:t>Packaging Stewardship (HB647, HB709, HB918)</a:t>
            </a:r>
          </a:p>
          <a:p>
            <a:pPr>
              <a:spcAft>
                <a:spcPts val="1200"/>
              </a:spcAft>
            </a:pPr>
            <a:r>
              <a:rPr lang="en-US" sz="2400" dirty="0" smtClean="0"/>
              <a:t>Tribal Consultation (HB715)</a:t>
            </a:r>
          </a:p>
          <a:p>
            <a:pPr>
              <a:spcAft>
                <a:spcPts val="1200"/>
              </a:spcAft>
            </a:pPr>
            <a:r>
              <a:rPr lang="en-US" sz="2400" dirty="0" smtClean="0"/>
              <a:t>Beverage Container Deposit/Redemption (HB826)</a:t>
            </a:r>
          </a:p>
          <a:p>
            <a:pPr>
              <a:spcAft>
                <a:spcPts val="1200"/>
              </a:spcAft>
            </a:pPr>
            <a:r>
              <a:rPr lang="en-US" sz="2400" dirty="0"/>
              <a:t>Discharges &amp;</a:t>
            </a:r>
            <a:r>
              <a:rPr lang="en-US" sz="2400" dirty="0" smtClean="0"/>
              <a:t> Citizen Right-To-Know (HB959)</a:t>
            </a:r>
          </a:p>
          <a:p>
            <a:pPr>
              <a:spcAft>
                <a:spcPts val="1200"/>
              </a:spcAft>
            </a:pPr>
            <a:r>
              <a:rPr lang="en-US" sz="2400" dirty="0" smtClean="0"/>
              <a:t>PFAS Study in Public Drinking Water (HB1011)</a:t>
            </a:r>
          </a:p>
          <a:p>
            <a:pPr>
              <a:spcAft>
                <a:spcPts val="1200"/>
              </a:spcAft>
            </a:pPr>
            <a:r>
              <a:rPr lang="en-US" sz="2400" dirty="0" smtClean="0"/>
              <a:t>Landfill Siting Near Private Wells (HB1200)</a:t>
            </a:r>
          </a:p>
          <a:p>
            <a:pPr>
              <a:spcAft>
                <a:spcPts val="1200"/>
              </a:spcAft>
            </a:pPr>
            <a:r>
              <a:rPr lang="en-US" sz="2400" dirty="0" smtClean="0"/>
              <a:t>Southwest VA Regional Waste Study (HJ86)</a:t>
            </a:r>
          </a:p>
          <a:p>
            <a:pPr>
              <a:spcAft>
                <a:spcPts val="1200"/>
              </a:spcAft>
            </a:pPr>
            <a:endParaRPr lang="en-US" sz="2400" dirty="0" smtClean="0"/>
          </a:p>
          <a:p>
            <a:pPr>
              <a:spcAft>
                <a:spcPts val="1200"/>
              </a:spcAft>
            </a:pPr>
            <a:endParaRPr lang="en-US" sz="24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18</a:t>
            </a:fld>
            <a:r>
              <a:rPr lang="en-US" smtClean="0"/>
              <a:t>					</a:t>
            </a:r>
            <a:endParaRPr lang="en-US" dirty="0">
              <a:solidFill>
                <a:srgbClr val="256EAB"/>
              </a:solidFill>
            </a:endParaRPr>
          </a:p>
        </p:txBody>
      </p:sp>
      <p:grpSp>
        <p:nvGrpSpPr>
          <p:cNvPr id="8" name="Group 7"/>
          <p:cNvGrpSpPr/>
          <p:nvPr/>
        </p:nvGrpSpPr>
        <p:grpSpPr>
          <a:xfrm>
            <a:off x="333830" y="1741715"/>
            <a:ext cx="4089096" cy="4358398"/>
            <a:chOff x="333830" y="1741715"/>
            <a:chExt cx="4089096" cy="435839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513" r="1788"/>
            <a:stretch/>
          </p:blipFill>
          <p:spPr>
            <a:xfrm>
              <a:off x="333830" y="1741715"/>
              <a:ext cx="4074582" cy="420914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367313" y="5900058"/>
              <a:ext cx="1055613" cy="200055"/>
            </a:xfrm>
            <a:prstGeom prst="rect">
              <a:avLst/>
            </a:prstGeom>
            <a:noFill/>
          </p:spPr>
          <p:txBody>
            <a:bodyPr wrap="square" rtlCol="0">
              <a:spAutoFit/>
            </a:bodyPr>
            <a:lstStyle/>
            <a:p>
              <a:pPr algn="r"/>
              <a:r>
                <a:rPr lang="en-US" sz="700" dirty="0">
                  <a:solidFill>
                    <a:schemeClr val="bg1">
                      <a:lumMod val="50000"/>
                    </a:schemeClr>
                  </a:solidFill>
                </a:rPr>
                <a:t>v</a:t>
              </a:r>
              <a:r>
                <a:rPr lang="en-US" sz="700" dirty="0" smtClean="0">
                  <a:solidFill>
                    <a:schemeClr val="bg1">
                      <a:lumMod val="50000"/>
                    </a:schemeClr>
                  </a:solidFill>
                </a:rPr>
                <a:t>ageneralassembly.gov</a:t>
              </a:r>
              <a:endParaRPr lang="en-US" sz="700" dirty="0">
                <a:solidFill>
                  <a:schemeClr val="bg1">
                    <a:lumMod val="50000"/>
                  </a:schemeClr>
                </a:solidFill>
              </a:endParaRPr>
            </a:p>
          </p:txBody>
        </p:sp>
      </p:grpSp>
    </p:spTree>
    <p:extLst>
      <p:ext uri="{BB962C8B-B14F-4D97-AF65-F5344CB8AC3E}">
        <p14:creationId xmlns:p14="http://schemas.microsoft.com/office/powerpoint/2010/main" val="2321207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Regulatory Amendments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19</a:t>
            </a:fld>
            <a:r>
              <a:rPr lang="en-US" dirty="0" smtClean="0"/>
              <a:t>					</a:t>
            </a:r>
            <a:endParaRPr lang="en-US" dirty="0">
              <a:solidFill>
                <a:srgbClr val="256EAB"/>
              </a:solidFill>
            </a:endParaRPr>
          </a:p>
        </p:txBody>
      </p:sp>
      <p:sp>
        <p:nvSpPr>
          <p:cNvPr id="21" name="Content Placeholder 2"/>
          <p:cNvSpPr>
            <a:spLocks noGrp="1"/>
          </p:cNvSpPr>
          <p:nvPr>
            <p:ph idx="1"/>
          </p:nvPr>
        </p:nvSpPr>
        <p:spPr>
          <a:xfrm>
            <a:off x="838200" y="2366437"/>
            <a:ext cx="3679896" cy="3810525"/>
          </a:xfrm>
        </p:spPr>
        <p:txBody>
          <a:bodyPr/>
          <a:lstStyle/>
          <a:p>
            <a:pPr>
              <a:spcAft>
                <a:spcPts val="4800"/>
              </a:spcAft>
            </a:pPr>
            <a:r>
              <a:rPr lang="en-US" sz="2600" dirty="0" smtClean="0"/>
              <a:t>Ongoing actions</a:t>
            </a:r>
          </a:p>
          <a:p>
            <a:pPr>
              <a:spcAft>
                <a:spcPts val="4800"/>
              </a:spcAft>
            </a:pPr>
            <a:r>
              <a:rPr lang="en-US" sz="2600" dirty="0" smtClean="0"/>
              <a:t>Recent updates</a:t>
            </a:r>
          </a:p>
          <a:p>
            <a:pPr>
              <a:spcAft>
                <a:spcPts val="4800"/>
              </a:spcAft>
            </a:pPr>
            <a:r>
              <a:rPr lang="en-US" sz="2600" dirty="0" smtClean="0"/>
              <a:t>What’s on the radar?</a:t>
            </a:r>
          </a:p>
          <a:p>
            <a:pPr>
              <a:spcAft>
                <a:spcPts val="4800"/>
              </a:spcAft>
            </a:pPr>
            <a:endParaRPr lang="en-US" dirty="0" smtClean="0"/>
          </a:p>
          <a:p>
            <a:pPr>
              <a:spcAft>
                <a:spcPts val="4800"/>
              </a:spcAft>
            </a:pPr>
            <a:endParaRPr lang="en-US" dirty="0" smtClean="0"/>
          </a:p>
          <a:p>
            <a:pPr>
              <a:spcAft>
                <a:spcPts val="4800"/>
              </a:spcAft>
            </a:pPr>
            <a:endParaRPr lang="en-US" dirty="0" smtClean="0"/>
          </a:p>
          <a:p>
            <a:pPr>
              <a:spcAft>
                <a:spcPts val="4800"/>
              </a:spcAft>
            </a:pPr>
            <a:endParaRPr lang="en-US" dirty="0"/>
          </a:p>
        </p:txBody>
      </p:sp>
      <p:grpSp>
        <p:nvGrpSpPr>
          <p:cNvPr id="22" name="Group 21"/>
          <p:cNvGrpSpPr/>
          <p:nvPr/>
        </p:nvGrpSpPr>
        <p:grpSpPr>
          <a:xfrm>
            <a:off x="4475856" y="806310"/>
            <a:ext cx="7086490" cy="5016565"/>
            <a:chOff x="4267310" y="806310"/>
            <a:chExt cx="7086490" cy="5016565"/>
          </a:xfrm>
        </p:grpSpPr>
        <p:grpSp>
          <p:nvGrpSpPr>
            <p:cNvPr id="20" name="Group 19"/>
            <p:cNvGrpSpPr/>
            <p:nvPr/>
          </p:nvGrpSpPr>
          <p:grpSpPr>
            <a:xfrm>
              <a:off x="4267310" y="806310"/>
              <a:ext cx="7086490" cy="5016565"/>
              <a:chOff x="2802503" y="1215208"/>
              <a:chExt cx="7086490" cy="5016565"/>
            </a:xfrm>
          </p:grpSpPr>
          <p:pic>
            <p:nvPicPr>
              <p:cNvPr id="6" name="Picture 5"/>
              <p:cNvPicPr>
                <a:picLocks/>
              </p:cNvPicPr>
              <p:nvPr/>
            </p:nvPicPr>
            <p:blipFill rotWithShape="1">
              <a:blip r:embed="rId3"/>
              <a:srcRect l="17599" t="611" r="37001" b="-611"/>
              <a:stretch/>
            </p:blipFill>
            <p:spPr>
              <a:xfrm>
                <a:off x="5095966" y="3342778"/>
                <a:ext cx="2468880" cy="1828800"/>
              </a:xfrm>
              <a:prstGeom prst="hexagon">
                <a:avLst/>
              </a:prstGeom>
              <a:ln>
                <a:noFill/>
              </a:ln>
              <a:effectLst>
                <a:outerShdw blurRad="292100" dist="139700" dir="2700000" algn="tl" rotWithShape="0">
                  <a:srgbClr val="333333">
                    <a:alpha val="65000"/>
                  </a:srgbClr>
                </a:outerShdw>
              </a:effectLst>
            </p:spPr>
          </p:pic>
          <p:sp>
            <p:nvSpPr>
              <p:cNvPr id="10" name="Hexagon 9"/>
              <p:cNvSpPr/>
              <p:nvPr/>
            </p:nvSpPr>
            <p:spPr>
              <a:xfrm>
                <a:off x="5095966" y="1215208"/>
                <a:ext cx="2468880" cy="1828800"/>
              </a:xfrm>
              <a:prstGeom prst="hexagon">
                <a:avLst/>
              </a:prstGeom>
              <a:solidFill>
                <a:srgbClr val="F09C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smtClean="0">
                    <a:solidFill>
                      <a:schemeClr val="bg1"/>
                    </a:solidFill>
                    <a:latin typeface="Arial" panose="020B0604020202020204" pitchFamily="34" charset="0"/>
                    <a:cs typeface="Arial" panose="020B0604020202020204" pitchFamily="34" charset="0"/>
                  </a:rPr>
                  <a:t>Solid Waste</a:t>
                </a:r>
                <a:endParaRPr lang="en-US" sz="2400" dirty="0">
                  <a:solidFill>
                    <a:schemeClr val="bg1"/>
                  </a:solidFill>
                  <a:latin typeface="Arial" panose="020B0604020202020204" pitchFamily="34" charset="0"/>
                  <a:cs typeface="Arial" panose="020B0604020202020204" pitchFamily="34" charset="0"/>
                </a:endParaRPr>
              </a:p>
            </p:txBody>
          </p:sp>
          <p:sp>
            <p:nvSpPr>
              <p:cNvPr id="9" name="Hexagon 8"/>
              <p:cNvSpPr/>
              <p:nvPr/>
            </p:nvSpPr>
            <p:spPr>
              <a:xfrm>
                <a:off x="2802503" y="2282582"/>
                <a:ext cx="2468880" cy="1828800"/>
              </a:xfrm>
              <a:prstGeom prst="hexagon">
                <a:avLst/>
              </a:prstGeom>
              <a:solidFill>
                <a:srgbClr val="F09C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smtClean="0">
                    <a:solidFill>
                      <a:schemeClr val="bg1"/>
                    </a:solidFill>
                    <a:latin typeface="Arial" panose="020B0604020202020204" pitchFamily="34" charset="0"/>
                    <a:cs typeface="Arial" panose="020B0604020202020204" pitchFamily="34" charset="0"/>
                  </a:rPr>
                  <a:t>Regulated Medical Waste</a:t>
                </a:r>
                <a:endParaRPr lang="en-US" sz="2400" dirty="0">
                  <a:solidFill>
                    <a:schemeClr val="bg1"/>
                  </a:solidFill>
                  <a:latin typeface="Arial" panose="020B0604020202020204" pitchFamily="34" charset="0"/>
                  <a:cs typeface="Arial" panose="020B0604020202020204" pitchFamily="34" charset="0"/>
                </a:endParaRPr>
              </a:p>
            </p:txBody>
          </p:sp>
          <p:sp>
            <p:nvSpPr>
              <p:cNvPr id="11" name="Hexagon 10"/>
              <p:cNvSpPr/>
              <p:nvPr/>
            </p:nvSpPr>
            <p:spPr>
              <a:xfrm>
                <a:off x="2853406" y="4402973"/>
                <a:ext cx="2468880" cy="1828800"/>
              </a:xfrm>
              <a:prstGeom prst="hexagon">
                <a:avLst/>
              </a:prstGeom>
              <a:solidFill>
                <a:srgbClr val="F09C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a:solidFill>
                      <a:schemeClr val="bg1"/>
                    </a:solidFill>
                    <a:latin typeface="Arial" panose="020B0604020202020204" pitchFamily="34" charset="0"/>
                    <a:cs typeface="Arial" panose="020B0604020202020204" pitchFamily="34" charset="0"/>
                  </a:rPr>
                  <a:t>Coal Combustion </a:t>
                </a:r>
                <a:r>
                  <a:rPr lang="en-US" sz="2400" dirty="0" smtClean="0">
                    <a:solidFill>
                      <a:schemeClr val="bg1"/>
                    </a:solidFill>
                    <a:latin typeface="Arial" panose="020B0604020202020204" pitchFamily="34" charset="0"/>
                    <a:cs typeface="Arial" panose="020B0604020202020204" pitchFamily="34" charset="0"/>
                  </a:rPr>
                  <a:t>Residuals</a:t>
                </a:r>
                <a:endParaRPr lang="en-US" sz="2400" dirty="0">
                  <a:solidFill>
                    <a:schemeClr val="bg1"/>
                  </a:solidFill>
                  <a:latin typeface="Arial" panose="020B0604020202020204" pitchFamily="34" charset="0"/>
                  <a:cs typeface="Arial" panose="020B0604020202020204" pitchFamily="34" charset="0"/>
                </a:endParaRPr>
              </a:p>
            </p:txBody>
          </p:sp>
          <p:sp>
            <p:nvSpPr>
              <p:cNvPr id="12" name="Hexagon 11"/>
              <p:cNvSpPr/>
              <p:nvPr/>
            </p:nvSpPr>
            <p:spPr>
              <a:xfrm>
                <a:off x="7389428" y="2282582"/>
                <a:ext cx="2468880" cy="1828800"/>
              </a:xfrm>
              <a:prstGeom prst="hexagon">
                <a:avLst/>
              </a:prstGeom>
              <a:solidFill>
                <a:srgbClr val="F09C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smtClean="0">
                    <a:solidFill>
                      <a:schemeClr val="bg1"/>
                    </a:solidFill>
                    <a:latin typeface="Arial" panose="020B0604020202020204" pitchFamily="34" charset="0"/>
                    <a:cs typeface="Arial" panose="020B0604020202020204" pitchFamily="34" charset="0"/>
                  </a:rPr>
                  <a:t>Hazardous Waste</a:t>
                </a:r>
                <a:endParaRPr lang="en-US" sz="2400" dirty="0">
                  <a:solidFill>
                    <a:schemeClr val="bg1"/>
                  </a:solidFill>
                  <a:latin typeface="Arial" panose="020B0604020202020204" pitchFamily="34" charset="0"/>
                  <a:cs typeface="Arial" panose="020B0604020202020204" pitchFamily="34" charset="0"/>
                </a:endParaRPr>
              </a:p>
            </p:txBody>
          </p:sp>
          <p:sp>
            <p:nvSpPr>
              <p:cNvPr id="17" name="Hexagon 16"/>
              <p:cNvSpPr/>
              <p:nvPr/>
            </p:nvSpPr>
            <p:spPr>
              <a:xfrm>
                <a:off x="7420113" y="4402973"/>
                <a:ext cx="2468880" cy="1828800"/>
              </a:xfrm>
              <a:prstGeom prst="hexagon">
                <a:avLst/>
              </a:prstGeom>
              <a:solidFill>
                <a:srgbClr val="F09C0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400" dirty="0" smtClean="0">
                    <a:solidFill>
                      <a:schemeClr val="bg1"/>
                    </a:solidFill>
                    <a:latin typeface="Arial" panose="020B0604020202020204" pitchFamily="34" charset="0"/>
                    <a:cs typeface="Arial" panose="020B0604020202020204" pitchFamily="34" charset="0"/>
                  </a:rPr>
                  <a:t>Voluntary Remediation</a:t>
                </a:r>
                <a:endParaRPr lang="en-US" sz="2400" dirty="0">
                  <a:solidFill>
                    <a:schemeClr val="bg1"/>
                  </a:solidFill>
                  <a:latin typeface="Arial" panose="020B0604020202020204" pitchFamily="34" charset="0"/>
                  <a:cs typeface="Arial" panose="020B0604020202020204" pitchFamily="34" charset="0"/>
                </a:endParaRPr>
              </a:p>
            </p:txBody>
          </p:sp>
        </p:grpSp>
        <p:sp>
          <p:nvSpPr>
            <p:cNvPr id="7" name="TextBox 6"/>
            <p:cNvSpPr txBox="1"/>
            <p:nvPr/>
          </p:nvSpPr>
          <p:spPr>
            <a:xfrm>
              <a:off x="7662452" y="4689079"/>
              <a:ext cx="1162910" cy="248424"/>
            </a:xfrm>
            <a:prstGeom prst="hexagon">
              <a:avLst/>
            </a:prstGeom>
            <a:noFill/>
          </p:spPr>
          <p:txBody>
            <a:bodyPr wrap="square" rtlCol="0">
              <a:spAutoFit/>
            </a:bodyPr>
            <a:lstStyle/>
            <a:p>
              <a:pPr algn="ctr"/>
              <a:r>
                <a:rPr lang="en-US" sz="700" dirty="0" smtClean="0">
                  <a:solidFill>
                    <a:schemeClr val="bg1">
                      <a:lumMod val="65000"/>
                    </a:schemeClr>
                  </a:solidFill>
                </a:rPr>
                <a:t>P2P Compliance</a:t>
              </a:r>
              <a:endParaRPr lang="en-US" sz="700" dirty="0">
                <a:solidFill>
                  <a:schemeClr val="bg1">
                    <a:lumMod val="65000"/>
                  </a:schemeClr>
                </a:solidFill>
              </a:endParaRPr>
            </a:p>
          </p:txBody>
        </p:sp>
      </p:grpSp>
    </p:spTree>
    <p:extLst>
      <p:ext uri="{BB962C8B-B14F-4D97-AF65-F5344CB8AC3E}">
        <p14:creationId xmlns:p14="http://schemas.microsoft.com/office/powerpoint/2010/main" val="203451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Virginia DEQ Regulatory Update</a:t>
            </a:r>
            <a:endParaRPr lang="en-US" dirty="0"/>
          </a:p>
        </p:txBody>
      </p:sp>
      <p:sp>
        <p:nvSpPr>
          <p:cNvPr id="3" name="Subtitle 2"/>
          <p:cNvSpPr>
            <a:spLocks noGrp="1"/>
          </p:cNvSpPr>
          <p:nvPr>
            <p:ph type="subTitle" idx="1"/>
          </p:nvPr>
        </p:nvSpPr>
        <p:spPr>
          <a:xfrm>
            <a:off x="1524000" y="3153680"/>
            <a:ext cx="9144000" cy="1050019"/>
          </a:xfrm>
        </p:spPr>
        <p:txBody>
          <a:bodyPr>
            <a:normAutofit/>
          </a:bodyPr>
          <a:lstStyle/>
          <a:p>
            <a:r>
              <a:rPr lang="en-US" dirty="0" smtClean="0"/>
              <a:t>VRA + SWANA Sharing Solutions</a:t>
            </a:r>
          </a:p>
          <a:p>
            <a:r>
              <a:rPr lang="en-US" dirty="0" smtClean="0"/>
              <a:t>2022 Conference</a:t>
            </a:r>
            <a:endParaRPr lang="en-US" dirty="0"/>
          </a:p>
        </p:txBody>
      </p:sp>
      <p:sp>
        <p:nvSpPr>
          <p:cNvPr id="4" name="Text Placeholder 3"/>
          <p:cNvSpPr>
            <a:spLocks noGrp="1"/>
          </p:cNvSpPr>
          <p:nvPr>
            <p:ph type="body" sz="quarter" idx="10"/>
          </p:nvPr>
        </p:nvSpPr>
        <p:spPr/>
        <p:txBody>
          <a:bodyPr/>
          <a:lstStyle/>
          <a:p>
            <a:r>
              <a:rPr lang="en-US" dirty="0" smtClean="0"/>
              <a:t>Melinda Woodruff</a:t>
            </a:r>
            <a:endParaRPr lang="en-US" dirty="0"/>
          </a:p>
        </p:txBody>
      </p:sp>
      <p:sp>
        <p:nvSpPr>
          <p:cNvPr id="5" name="Text Placeholder 4"/>
          <p:cNvSpPr>
            <a:spLocks noGrp="1"/>
          </p:cNvSpPr>
          <p:nvPr>
            <p:ph type="body" sz="quarter" idx="11"/>
          </p:nvPr>
        </p:nvSpPr>
        <p:spPr>
          <a:xfrm>
            <a:off x="1523998" y="5373316"/>
            <a:ext cx="5613401" cy="310243"/>
          </a:xfrm>
        </p:spPr>
        <p:txBody>
          <a:bodyPr/>
          <a:lstStyle/>
          <a:p>
            <a:r>
              <a:rPr lang="en-US" dirty="0" smtClean="0"/>
              <a:t>Land Protection and Remediation Program Manager</a:t>
            </a:r>
            <a:endParaRPr lang="en-US" dirty="0"/>
          </a:p>
        </p:txBody>
      </p:sp>
      <p:sp>
        <p:nvSpPr>
          <p:cNvPr id="7" name="Footer Placeholder 6"/>
          <p:cNvSpPr>
            <a:spLocks noGrp="1"/>
          </p:cNvSpPr>
          <p:nvPr>
            <p:ph type="ftr" sz="quarter" idx="13"/>
          </p:nvPr>
        </p:nvSpPr>
        <p:spPr/>
        <p:txBody>
          <a:bodyPr/>
          <a:lstStyle/>
          <a:p>
            <a:pPr algn="l"/>
            <a:r>
              <a:rPr lang="en-US" dirty="0" smtClean="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
        <p:nvSpPr>
          <p:cNvPr id="8" name="Text Placeholder 7"/>
          <p:cNvSpPr>
            <a:spLocks noGrp="1"/>
          </p:cNvSpPr>
          <p:nvPr>
            <p:ph type="body" sz="quarter" idx="12"/>
          </p:nvPr>
        </p:nvSpPr>
        <p:spPr>
          <a:xfrm>
            <a:off x="1523998" y="6009663"/>
            <a:ext cx="5992679" cy="340018"/>
          </a:xfrm>
        </p:spPr>
        <p:txBody>
          <a:bodyPr/>
          <a:lstStyle/>
          <a:p>
            <a:r>
              <a:rPr lang="en-US" dirty="0" smtClean="0"/>
              <a:t>Tidewater Regional Office</a:t>
            </a:r>
            <a:endParaRPr lang="en-US" dirty="0"/>
          </a:p>
        </p:txBody>
      </p:sp>
    </p:spTree>
    <p:extLst>
      <p:ext uri="{BB962C8B-B14F-4D97-AF65-F5344CB8AC3E}">
        <p14:creationId xmlns:p14="http://schemas.microsoft.com/office/powerpoint/2010/main" val="219789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6000" y="5736470"/>
            <a:ext cx="6639999" cy="481426"/>
          </a:xfrm>
        </p:spPr>
        <p:txBody>
          <a:bodyPr>
            <a:noAutofit/>
          </a:bodyPr>
          <a:lstStyle/>
          <a:p>
            <a:pPr marL="0" indent="0" algn="ctr">
              <a:buNone/>
            </a:pPr>
            <a:r>
              <a:rPr lang="en-US" sz="2400" b="1" dirty="0">
                <a:solidFill>
                  <a:schemeClr val="tx1"/>
                </a:solidFill>
              </a:rPr>
              <a:t>Full Standard Regulatory Process (3 Stages)</a:t>
            </a:r>
            <a:endParaRPr lang="en-US" sz="2400" b="1" dirty="0" smtClean="0">
              <a:solidFill>
                <a:schemeClr val="tx1"/>
              </a:solidFill>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20</a:t>
            </a:fld>
            <a:r>
              <a:rPr lang="en-US" dirty="0" smtClean="0"/>
              <a:t>					</a:t>
            </a:r>
            <a:endParaRPr lang="en-US" dirty="0">
              <a:solidFill>
                <a:srgbClr val="256EAB"/>
              </a:solidFill>
            </a:endParaRPr>
          </a:p>
        </p:txBody>
      </p:sp>
      <p:grpSp>
        <p:nvGrpSpPr>
          <p:cNvPr id="2" name="Group 1"/>
          <p:cNvGrpSpPr/>
          <p:nvPr/>
        </p:nvGrpSpPr>
        <p:grpSpPr>
          <a:xfrm>
            <a:off x="140226" y="1892193"/>
            <a:ext cx="11911548" cy="3514392"/>
            <a:chOff x="183931" y="1892193"/>
            <a:chExt cx="11911548" cy="3514392"/>
          </a:xfrm>
        </p:grpSpPr>
        <p:sp>
          <p:nvSpPr>
            <p:cNvPr id="11" name="Freeform 10"/>
            <p:cNvSpPr/>
            <p:nvPr/>
          </p:nvSpPr>
          <p:spPr>
            <a:xfrm>
              <a:off x="183931" y="1892193"/>
              <a:ext cx="3840480" cy="2535428"/>
            </a:xfrm>
            <a:custGeom>
              <a:avLst/>
              <a:gdLst>
                <a:gd name="connsiteX0" fmla="*/ 0 w 3457287"/>
                <a:gd name="connsiteY0" fmla="*/ 345729 h 3704858"/>
                <a:gd name="connsiteX1" fmla="*/ 345729 w 3457287"/>
                <a:gd name="connsiteY1" fmla="*/ 0 h 3704858"/>
                <a:gd name="connsiteX2" fmla="*/ 3111558 w 3457287"/>
                <a:gd name="connsiteY2" fmla="*/ 0 h 3704858"/>
                <a:gd name="connsiteX3" fmla="*/ 3457287 w 3457287"/>
                <a:gd name="connsiteY3" fmla="*/ 345729 h 3704858"/>
                <a:gd name="connsiteX4" fmla="*/ 3457287 w 3457287"/>
                <a:gd name="connsiteY4" fmla="*/ 3359129 h 3704858"/>
                <a:gd name="connsiteX5" fmla="*/ 3111558 w 3457287"/>
                <a:gd name="connsiteY5" fmla="*/ 3704858 h 3704858"/>
                <a:gd name="connsiteX6" fmla="*/ 345729 w 3457287"/>
                <a:gd name="connsiteY6" fmla="*/ 3704858 h 3704858"/>
                <a:gd name="connsiteX7" fmla="*/ 0 w 3457287"/>
                <a:gd name="connsiteY7" fmla="*/ 3359129 h 3704858"/>
                <a:gd name="connsiteX8" fmla="*/ 0 w 3457287"/>
                <a:gd name="connsiteY8" fmla="*/ 345729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287" h="3704858">
                  <a:moveTo>
                    <a:pt x="0" y="345729"/>
                  </a:moveTo>
                  <a:cubicBezTo>
                    <a:pt x="0" y="154788"/>
                    <a:pt x="154788" y="0"/>
                    <a:pt x="345729" y="0"/>
                  </a:cubicBezTo>
                  <a:lnTo>
                    <a:pt x="3111558" y="0"/>
                  </a:lnTo>
                  <a:cubicBezTo>
                    <a:pt x="3302499" y="0"/>
                    <a:pt x="3457287" y="154788"/>
                    <a:pt x="3457287" y="345729"/>
                  </a:cubicBezTo>
                  <a:lnTo>
                    <a:pt x="3457287" y="3359129"/>
                  </a:lnTo>
                  <a:cubicBezTo>
                    <a:pt x="3457287" y="3550070"/>
                    <a:pt x="3302499" y="3704858"/>
                    <a:pt x="3111558" y="3704858"/>
                  </a:cubicBezTo>
                  <a:lnTo>
                    <a:pt x="345729" y="3704858"/>
                  </a:lnTo>
                  <a:cubicBezTo>
                    <a:pt x="154788" y="3704858"/>
                    <a:pt x="0" y="3550070"/>
                    <a:pt x="0" y="3359129"/>
                  </a:cubicBezTo>
                  <a:lnTo>
                    <a:pt x="0" y="34572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211" tIns="189401" rIns="193211" bIns="101771" numCol="1" spcCol="1270" anchor="t" anchorCtr="0">
              <a:noAutofit/>
            </a:bodyPr>
            <a:lstStyle/>
            <a:p>
              <a:pPr algn="ctr" defTabSz="1066800">
                <a:lnSpc>
                  <a:spcPct val="90000"/>
                </a:lnSpc>
                <a:spcBef>
                  <a:spcPct val="0"/>
                </a:spcBef>
                <a:spcAft>
                  <a:spcPct val="35000"/>
                </a:spcAft>
              </a:pPr>
              <a:r>
                <a:rPr lang="en-US" sz="2200" b="1" dirty="0" smtClean="0"/>
                <a:t>NOIRA</a:t>
              </a:r>
              <a:endParaRPr lang="en-US" sz="2200" b="1" dirty="0"/>
            </a:p>
            <a:p>
              <a:pPr marL="228600" lvl="1" indent="-228600" defTabSz="1022350">
                <a:lnSpc>
                  <a:spcPct val="90000"/>
                </a:lnSpc>
                <a:spcBef>
                  <a:spcPct val="0"/>
                </a:spcBef>
                <a:spcAft>
                  <a:spcPct val="15000"/>
                </a:spcAft>
                <a:buChar char="••"/>
              </a:pPr>
              <a:endParaRPr lang="en-US" sz="2300" dirty="0" smtClean="0"/>
            </a:p>
            <a:p>
              <a:pPr marL="228600" lvl="1" indent="-228600" defTabSz="1022350">
                <a:lnSpc>
                  <a:spcPct val="90000"/>
                </a:lnSpc>
                <a:spcBef>
                  <a:spcPct val="0"/>
                </a:spcBef>
                <a:spcAft>
                  <a:spcPct val="15000"/>
                </a:spcAft>
                <a:buChar char="••"/>
              </a:pPr>
              <a:endParaRPr lang="en-US" sz="2300" dirty="0"/>
            </a:p>
            <a:p>
              <a:pPr marL="228600" lvl="1" indent="-228600" defTabSz="1022350">
                <a:lnSpc>
                  <a:spcPct val="90000"/>
                </a:lnSpc>
                <a:spcBef>
                  <a:spcPct val="0"/>
                </a:spcBef>
                <a:spcAft>
                  <a:spcPct val="15000"/>
                </a:spcAft>
                <a:buFontTx/>
                <a:buChar char="••"/>
              </a:pPr>
              <a:r>
                <a:rPr lang="en-US" sz="2300" dirty="0"/>
                <a:t>Executive review/approval</a:t>
              </a:r>
            </a:p>
            <a:p>
              <a:pPr marL="228600" lvl="1" indent="-228600" defTabSz="1022350">
                <a:lnSpc>
                  <a:spcPct val="90000"/>
                </a:lnSpc>
                <a:spcBef>
                  <a:spcPct val="0"/>
                </a:spcBef>
                <a:spcAft>
                  <a:spcPct val="15000"/>
                </a:spcAft>
                <a:buChar char="••"/>
              </a:pPr>
              <a:r>
                <a:rPr lang="en-US" sz="2300" dirty="0" smtClean="0"/>
                <a:t>Public comment period</a:t>
              </a:r>
              <a:endParaRPr lang="en-US" sz="2300" dirty="0"/>
            </a:p>
            <a:p>
              <a:pPr marL="228600" lvl="1" indent="-228600" defTabSz="1022350">
                <a:lnSpc>
                  <a:spcPct val="90000"/>
                </a:lnSpc>
                <a:spcBef>
                  <a:spcPct val="0"/>
                </a:spcBef>
                <a:spcAft>
                  <a:spcPct val="15000"/>
                </a:spcAft>
                <a:buChar char="••"/>
              </a:pPr>
              <a:r>
                <a:rPr lang="en-US" sz="2300" dirty="0" smtClean="0"/>
                <a:t>RAP meetings, text drafted</a:t>
              </a:r>
              <a:endParaRPr lang="en-US" sz="2300" dirty="0"/>
            </a:p>
          </p:txBody>
        </p:sp>
        <p:sp>
          <p:nvSpPr>
            <p:cNvPr id="13" name="Freeform 12"/>
            <p:cNvSpPr/>
            <p:nvPr/>
          </p:nvSpPr>
          <p:spPr>
            <a:xfrm>
              <a:off x="4219466" y="1892193"/>
              <a:ext cx="3840480" cy="3514392"/>
            </a:xfrm>
            <a:custGeom>
              <a:avLst/>
              <a:gdLst>
                <a:gd name="connsiteX0" fmla="*/ 0 w 3395864"/>
                <a:gd name="connsiteY0" fmla="*/ 339586 h 3704858"/>
                <a:gd name="connsiteX1" fmla="*/ 339586 w 3395864"/>
                <a:gd name="connsiteY1" fmla="*/ 0 h 3704858"/>
                <a:gd name="connsiteX2" fmla="*/ 3056278 w 3395864"/>
                <a:gd name="connsiteY2" fmla="*/ 0 h 3704858"/>
                <a:gd name="connsiteX3" fmla="*/ 3395864 w 3395864"/>
                <a:gd name="connsiteY3" fmla="*/ 339586 h 3704858"/>
                <a:gd name="connsiteX4" fmla="*/ 3395864 w 3395864"/>
                <a:gd name="connsiteY4" fmla="*/ 3365272 h 3704858"/>
                <a:gd name="connsiteX5" fmla="*/ 3056278 w 3395864"/>
                <a:gd name="connsiteY5" fmla="*/ 3704858 h 3704858"/>
                <a:gd name="connsiteX6" fmla="*/ 339586 w 3395864"/>
                <a:gd name="connsiteY6" fmla="*/ 3704858 h 3704858"/>
                <a:gd name="connsiteX7" fmla="*/ 0 w 3395864"/>
                <a:gd name="connsiteY7" fmla="*/ 3365272 h 3704858"/>
                <a:gd name="connsiteX8" fmla="*/ 0 w 3395864"/>
                <a:gd name="connsiteY8" fmla="*/ 339586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864" h="3704858">
                  <a:moveTo>
                    <a:pt x="0" y="339586"/>
                  </a:moveTo>
                  <a:cubicBezTo>
                    <a:pt x="0" y="152038"/>
                    <a:pt x="152038" y="0"/>
                    <a:pt x="339586" y="0"/>
                  </a:cubicBezTo>
                  <a:lnTo>
                    <a:pt x="3056278" y="0"/>
                  </a:lnTo>
                  <a:cubicBezTo>
                    <a:pt x="3243826" y="0"/>
                    <a:pt x="3395864" y="152038"/>
                    <a:pt x="3395864" y="339586"/>
                  </a:cubicBezTo>
                  <a:lnTo>
                    <a:pt x="3395864" y="3365272"/>
                  </a:lnTo>
                  <a:cubicBezTo>
                    <a:pt x="3395864" y="3552820"/>
                    <a:pt x="3243826" y="3704858"/>
                    <a:pt x="3056278" y="3704858"/>
                  </a:cubicBezTo>
                  <a:lnTo>
                    <a:pt x="339586" y="3704858"/>
                  </a:lnTo>
                  <a:cubicBezTo>
                    <a:pt x="152038" y="3704858"/>
                    <a:pt x="0" y="3552820"/>
                    <a:pt x="0" y="3365272"/>
                  </a:cubicBezTo>
                  <a:lnTo>
                    <a:pt x="0" y="339586"/>
                  </a:lnTo>
                  <a:close/>
                </a:path>
              </a:pathLst>
            </a:custGeom>
            <a:solidFill>
              <a:schemeClr val="accent2">
                <a:lumMod val="75000"/>
              </a:schemeClr>
            </a:solidFill>
            <a:ln w="76200">
              <a:solidFill>
                <a:srgbClr val="92D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901" tIns="187091" rIns="190901" bIns="99461" numCol="1" spcCol="1270" anchor="t" anchorCtr="0">
              <a:noAutofit/>
            </a:bodyPr>
            <a:lstStyle/>
            <a:p>
              <a:pPr algn="ctr" defTabSz="1066800">
                <a:lnSpc>
                  <a:spcPct val="90000"/>
                </a:lnSpc>
                <a:spcAft>
                  <a:spcPct val="35000"/>
                </a:spcAft>
              </a:pPr>
              <a:r>
                <a:rPr lang="en-US" sz="2200" b="1" dirty="0"/>
                <a:t>Proposed Regulation</a:t>
              </a:r>
            </a:p>
            <a:p>
              <a:pPr marL="228600" lvl="1" indent="-228600" defTabSz="1022350">
                <a:lnSpc>
                  <a:spcPct val="90000"/>
                </a:lnSpc>
                <a:spcAft>
                  <a:spcPct val="15000"/>
                </a:spcAft>
                <a:buChar char="••"/>
              </a:pPr>
              <a:endParaRPr lang="en-US" sz="2300" dirty="0"/>
            </a:p>
            <a:p>
              <a:pPr marL="228600" lvl="1" indent="-228600" defTabSz="1022350">
                <a:lnSpc>
                  <a:spcPct val="90000"/>
                </a:lnSpc>
                <a:spcAft>
                  <a:spcPct val="15000"/>
                </a:spcAft>
                <a:buChar char="••"/>
              </a:pPr>
              <a:endParaRPr lang="en-US" sz="2300" dirty="0"/>
            </a:p>
            <a:p>
              <a:pPr marL="228600" lvl="1" indent="-228600" defTabSz="1022350">
                <a:lnSpc>
                  <a:spcPct val="90000"/>
                </a:lnSpc>
                <a:spcAft>
                  <a:spcPct val="15000"/>
                </a:spcAft>
                <a:buChar char="••"/>
              </a:pPr>
              <a:r>
                <a:rPr lang="en-US" sz="2300" dirty="0"/>
                <a:t>Executive </a:t>
              </a:r>
              <a:r>
                <a:rPr lang="en-US" sz="2300" dirty="0" smtClean="0"/>
                <a:t>review/approval</a:t>
              </a:r>
            </a:p>
            <a:p>
              <a:pPr marL="228600" lvl="1" indent="-228600" defTabSz="1022350">
                <a:lnSpc>
                  <a:spcPct val="90000"/>
                </a:lnSpc>
                <a:buChar char="••"/>
              </a:pPr>
              <a:r>
                <a:rPr lang="en-US" sz="2300" b="1" dirty="0"/>
                <a:t>Public comment period </a:t>
              </a:r>
            </a:p>
            <a:p>
              <a:pPr marL="0" lvl="1" algn="ctr" defTabSz="1022350">
                <a:lnSpc>
                  <a:spcPct val="90000"/>
                </a:lnSpc>
              </a:pPr>
              <a:r>
                <a:rPr lang="en-US" sz="2300" b="1" dirty="0"/>
                <a:t>on draft text </a:t>
              </a:r>
            </a:p>
            <a:p>
              <a:pPr marL="0" lvl="1" algn="ctr" defTabSz="1022350">
                <a:lnSpc>
                  <a:spcPct val="90000"/>
                </a:lnSpc>
              </a:pPr>
              <a:r>
                <a:rPr lang="en-US" sz="2400" b="1" dirty="0"/>
                <a:t>Feb 14 – May 16, 2022</a:t>
              </a:r>
            </a:p>
            <a:p>
              <a:pPr marL="228600" lvl="1" indent="-228600" defTabSz="1022350">
                <a:lnSpc>
                  <a:spcPct val="90000"/>
                </a:lnSpc>
                <a:spcAft>
                  <a:spcPct val="15000"/>
                </a:spcAft>
                <a:buFontTx/>
                <a:buChar char="••"/>
              </a:pPr>
              <a:r>
                <a:rPr lang="en-US" sz="2300" dirty="0" smtClean="0"/>
                <a:t>Comments considered &amp; final </a:t>
              </a:r>
              <a:r>
                <a:rPr lang="en-US" sz="2300" dirty="0"/>
                <a:t>text drafted</a:t>
              </a:r>
            </a:p>
            <a:p>
              <a:pPr marL="0" lvl="1" defTabSz="1022350">
                <a:lnSpc>
                  <a:spcPct val="90000"/>
                </a:lnSpc>
                <a:spcAft>
                  <a:spcPct val="15000"/>
                </a:spcAft>
              </a:pPr>
              <a:endParaRPr lang="en-US" sz="2300" dirty="0"/>
            </a:p>
          </p:txBody>
        </p:sp>
        <p:sp>
          <p:nvSpPr>
            <p:cNvPr id="15" name="Freeform 14"/>
            <p:cNvSpPr/>
            <p:nvPr/>
          </p:nvSpPr>
          <p:spPr>
            <a:xfrm>
              <a:off x="8254999" y="1892193"/>
              <a:ext cx="3840480" cy="2535428"/>
            </a:xfrm>
            <a:custGeom>
              <a:avLst/>
              <a:gdLst>
                <a:gd name="connsiteX0" fmla="*/ 0 w 3474727"/>
                <a:gd name="connsiteY0" fmla="*/ 347473 h 3704858"/>
                <a:gd name="connsiteX1" fmla="*/ 347473 w 3474727"/>
                <a:gd name="connsiteY1" fmla="*/ 0 h 3704858"/>
                <a:gd name="connsiteX2" fmla="*/ 3127254 w 3474727"/>
                <a:gd name="connsiteY2" fmla="*/ 0 h 3704858"/>
                <a:gd name="connsiteX3" fmla="*/ 3474727 w 3474727"/>
                <a:gd name="connsiteY3" fmla="*/ 347473 h 3704858"/>
                <a:gd name="connsiteX4" fmla="*/ 3474727 w 3474727"/>
                <a:gd name="connsiteY4" fmla="*/ 3357385 h 3704858"/>
                <a:gd name="connsiteX5" fmla="*/ 3127254 w 3474727"/>
                <a:gd name="connsiteY5" fmla="*/ 3704858 h 3704858"/>
                <a:gd name="connsiteX6" fmla="*/ 347473 w 3474727"/>
                <a:gd name="connsiteY6" fmla="*/ 3704858 h 3704858"/>
                <a:gd name="connsiteX7" fmla="*/ 0 w 3474727"/>
                <a:gd name="connsiteY7" fmla="*/ 3357385 h 3704858"/>
                <a:gd name="connsiteX8" fmla="*/ 0 w 3474727"/>
                <a:gd name="connsiteY8" fmla="*/ 347473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727" h="3704858">
                  <a:moveTo>
                    <a:pt x="0" y="347473"/>
                  </a:moveTo>
                  <a:cubicBezTo>
                    <a:pt x="0" y="155569"/>
                    <a:pt x="155569" y="0"/>
                    <a:pt x="347473" y="0"/>
                  </a:cubicBezTo>
                  <a:lnTo>
                    <a:pt x="3127254" y="0"/>
                  </a:lnTo>
                  <a:cubicBezTo>
                    <a:pt x="3319158" y="0"/>
                    <a:pt x="3474727" y="155569"/>
                    <a:pt x="3474727" y="347473"/>
                  </a:cubicBezTo>
                  <a:lnTo>
                    <a:pt x="3474727" y="3357385"/>
                  </a:lnTo>
                  <a:cubicBezTo>
                    <a:pt x="3474727" y="3549289"/>
                    <a:pt x="3319158" y="3704858"/>
                    <a:pt x="3127254" y="3704858"/>
                  </a:cubicBezTo>
                  <a:lnTo>
                    <a:pt x="347473" y="3704858"/>
                  </a:lnTo>
                  <a:cubicBezTo>
                    <a:pt x="155569" y="3704858"/>
                    <a:pt x="0" y="3549289"/>
                    <a:pt x="0" y="3357385"/>
                  </a:cubicBezTo>
                  <a:lnTo>
                    <a:pt x="0" y="34747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211" tIns="189401" rIns="193211" bIns="101771" numCol="1" spcCol="1270" anchor="t" anchorCtr="0">
              <a:noAutofit/>
            </a:bodyPr>
            <a:lstStyle/>
            <a:p>
              <a:pPr lvl="0" algn="ctr" defTabSz="1066800">
                <a:lnSpc>
                  <a:spcPct val="90000"/>
                </a:lnSpc>
                <a:spcBef>
                  <a:spcPct val="0"/>
                </a:spcBef>
                <a:spcAft>
                  <a:spcPct val="35000"/>
                </a:spcAft>
              </a:pPr>
              <a:r>
                <a:rPr lang="en-US" sz="2200" b="1" kern="1200" dirty="0" smtClean="0"/>
                <a:t>Final Regulation</a:t>
              </a:r>
              <a:endParaRPr lang="en-US" sz="2200" b="1" kern="1200" dirty="0"/>
            </a:p>
            <a:p>
              <a:pPr marL="228600" lvl="1" indent="-228600" algn="l" defTabSz="1022350">
                <a:lnSpc>
                  <a:spcPct val="90000"/>
                </a:lnSpc>
                <a:spcBef>
                  <a:spcPct val="0"/>
                </a:spcBef>
                <a:spcAft>
                  <a:spcPct val="15000"/>
                </a:spcAft>
                <a:buChar char="••"/>
              </a:pPr>
              <a:endParaRPr lang="en-US" sz="2300" kern="1200" dirty="0" smtClean="0"/>
            </a:p>
            <a:p>
              <a:pPr marL="228600" lvl="1" indent="-228600" algn="l" defTabSz="1022350">
                <a:lnSpc>
                  <a:spcPct val="90000"/>
                </a:lnSpc>
                <a:spcBef>
                  <a:spcPct val="0"/>
                </a:spcBef>
                <a:spcAft>
                  <a:spcPct val="15000"/>
                </a:spcAft>
                <a:buChar char="••"/>
              </a:pPr>
              <a:endParaRPr lang="en-US" sz="2300" dirty="0"/>
            </a:p>
            <a:p>
              <a:pPr marL="228600" lvl="1" indent="-228600" algn="l" defTabSz="1022350">
                <a:lnSpc>
                  <a:spcPct val="90000"/>
                </a:lnSpc>
                <a:spcBef>
                  <a:spcPct val="0"/>
                </a:spcBef>
                <a:spcAft>
                  <a:spcPct val="15000"/>
                </a:spcAft>
                <a:buChar char="••"/>
              </a:pPr>
              <a:r>
                <a:rPr lang="en-US" sz="2300" kern="1200" dirty="0" smtClean="0"/>
                <a:t>Executive review/approval</a:t>
              </a:r>
              <a:endParaRPr lang="en-US" sz="2300" kern="1200" dirty="0"/>
            </a:p>
            <a:p>
              <a:pPr marL="228600" lvl="1" indent="-228600" algn="l" defTabSz="1022350">
                <a:lnSpc>
                  <a:spcPct val="90000"/>
                </a:lnSpc>
                <a:spcBef>
                  <a:spcPct val="0"/>
                </a:spcBef>
                <a:spcAft>
                  <a:spcPct val="15000"/>
                </a:spcAft>
                <a:buChar char="••"/>
              </a:pPr>
              <a:r>
                <a:rPr lang="en-US" sz="2300" kern="1200" dirty="0" smtClean="0"/>
                <a:t>30-day </a:t>
              </a:r>
              <a:r>
                <a:rPr lang="en-US" sz="2300" dirty="0" smtClean="0"/>
                <a:t>adoption </a:t>
              </a:r>
              <a:r>
                <a:rPr lang="en-US" sz="2300" kern="1200" dirty="0" smtClean="0"/>
                <a:t>period</a:t>
              </a:r>
              <a:endParaRPr lang="en-US" sz="2300" kern="1200" dirty="0"/>
            </a:p>
          </p:txBody>
        </p:sp>
        <p:sp>
          <p:nvSpPr>
            <p:cNvPr id="12" name="Freeform 11"/>
            <p:cNvSpPr/>
            <p:nvPr/>
          </p:nvSpPr>
          <p:spPr>
            <a:xfrm>
              <a:off x="3620722" y="2571945"/>
              <a:ext cx="822960" cy="479287"/>
            </a:xfrm>
            <a:custGeom>
              <a:avLst/>
              <a:gdLst>
                <a:gd name="connsiteX0" fmla="*/ 0 w 557552"/>
                <a:gd name="connsiteY0" fmla="*/ 95857 h 479287"/>
                <a:gd name="connsiteX1" fmla="*/ 317909 w 557552"/>
                <a:gd name="connsiteY1" fmla="*/ 95857 h 479287"/>
                <a:gd name="connsiteX2" fmla="*/ 317909 w 557552"/>
                <a:gd name="connsiteY2" fmla="*/ 0 h 479287"/>
                <a:gd name="connsiteX3" fmla="*/ 557552 w 557552"/>
                <a:gd name="connsiteY3" fmla="*/ 239644 h 479287"/>
                <a:gd name="connsiteX4" fmla="*/ 317909 w 557552"/>
                <a:gd name="connsiteY4" fmla="*/ 479287 h 479287"/>
                <a:gd name="connsiteX5" fmla="*/ 317909 w 557552"/>
                <a:gd name="connsiteY5" fmla="*/ 383430 h 479287"/>
                <a:gd name="connsiteX6" fmla="*/ 0 w 557552"/>
                <a:gd name="connsiteY6" fmla="*/ 383430 h 479287"/>
                <a:gd name="connsiteX7" fmla="*/ 0 w 557552"/>
                <a:gd name="connsiteY7" fmla="*/ 95857 h 4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552" h="479287">
                  <a:moveTo>
                    <a:pt x="0" y="95857"/>
                  </a:moveTo>
                  <a:lnTo>
                    <a:pt x="317909" y="95857"/>
                  </a:lnTo>
                  <a:lnTo>
                    <a:pt x="317909" y="0"/>
                  </a:lnTo>
                  <a:lnTo>
                    <a:pt x="557552" y="239644"/>
                  </a:lnTo>
                  <a:lnTo>
                    <a:pt x="317909" y="479287"/>
                  </a:lnTo>
                  <a:lnTo>
                    <a:pt x="317909" y="383430"/>
                  </a:lnTo>
                  <a:lnTo>
                    <a:pt x="0" y="383430"/>
                  </a:lnTo>
                  <a:lnTo>
                    <a:pt x="0" y="95857"/>
                  </a:lnTo>
                  <a:close/>
                </a:path>
              </a:pathLst>
            </a:cu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857" rIns="143786" bIns="95857" numCol="1" spcCol="1270" anchor="ctr" anchorCtr="0">
              <a:noAutofit/>
            </a:bodyPr>
            <a:lstStyle/>
            <a:p>
              <a:pPr lvl="0" algn="ctr" defTabSz="1511300">
                <a:lnSpc>
                  <a:spcPct val="90000"/>
                </a:lnSpc>
                <a:spcBef>
                  <a:spcPct val="0"/>
                </a:spcBef>
                <a:spcAft>
                  <a:spcPct val="35000"/>
                </a:spcAft>
              </a:pPr>
              <a:endParaRPr lang="en-US" sz="3400" kern="1200" dirty="0"/>
            </a:p>
          </p:txBody>
        </p:sp>
        <p:sp>
          <p:nvSpPr>
            <p:cNvPr id="14" name="Freeform 13"/>
            <p:cNvSpPr/>
            <p:nvPr/>
          </p:nvSpPr>
          <p:spPr>
            <a:xfrm>
              <a:off x="7620975" y="2571945"/>
              <a:ext cx="822960" cy="479287"/>
            </a:xfrm>
            <a:custGeom>
              <a:avLst/>
              <a:gdLst>
                <a:gd name="connsiteX0" fmla="*/ 0 w 554477"/>
                <a:gd name="connsiteY0" fmla="*/ 95857 h 479287"/>
                <a:gd name="connsiteX1" fmla="*/ 314834 w 554477"/>
                <a:gd name="connsiteY1" fmla="*/ 95857 h 479287"/>
                <a:gd name="connsiteX2" fmla="*/ 314834 w 554477"/>
                <a:gd name="connsiteY2" fmla="*/ 0 h 479287"/>
                <a:gd name="connsiteX3" fmla="*/ 554477 w 554477"/>
                <a:gd name="connsiteY3" fmla="*/ 239644 h 479287"/>
                <a:gd name="connsiteX4" fmla="*/ 314834 w 554477"/>
                <a:gd name="connsiteY4" fmla="*/ 479287 h 479287"/>
                <a:gd name="connsiteX5" fmla="*/ 314834 w 554477"/>
                <a:gd name="connsiteY5" fmla="*/ 383430 h 479287"/>
                <a:gd name="connsiteX6" fmla="*/ 0 w 554477"/>
                <a:gd name="connsiteY6" fmla="*/ 383430 h 479287"/>
                <a:gd name="connsiteX7" fmla="*/ 0 w 554477"/>
                <a:gd name="connsiteY7" fmla="*/ 95857 h 4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477" h="479287">
                  <a:moveTo>
                    <a:pt x="0" y="95857"/>
                  </a:moveTo>
                  <a:lnTo>
                    <a:pt x="314834" y="95857"/>
                  </a:lnTo>
                  <a:lnTo>
                    <a:pt x="314834" y="0"/>
                  </a:lnTo>
                  <a:lnTo>
                    <a:pt x="554477" y="239644"/>
                  </a:lnTo>
                  <a:lnTo>
                    <a:pt x="314834" y="479287"/>
                  </a:lnTo>
                  <a:lnTo>
                    <a:pt x="314834" y="383430"/>
                  </a:lnTo>
                  <a:lnTo>
                    <a:pt x="0" y="383430"/>
                  </a:lnTo>
                  <a:lnTo>
                    <a:pt x="0" y="95857"/>
                  </a:lnTo>
                  <a:close/>
                </a:path>
              </a:pathLst>
            </a:cu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857" rIns="143786" bIns="95857" numCol="1" spcCol="1270" anchor="ctr" anchorCtr="0">
              <a:noAutofit/>
            </a:bodyPr>
            <a:lstStyle/>
            <a:p>
              <a:pPr lvl="0" algn="ctr" defTabSz="1511300">
                <a:lnSpc>
                  <a:spcPct val="90000"/>
                </a:lnSpc>
                <a:spcBef>
                  <a:spcPct val="0"/>
                </a:spcBef>
                <a:spcAft>
                  <a:spcPct val="35000"/>
                </a:spcAft>
              </a:pPr>
              <a:endParaRPr lang="en-US" sz="3400" kern="1200" dirty="0"/>
            </a:p>
          </p:txBody>
        </p:sp>
        <p:pic>
          <p:nvPicPr>
            <p:cNvPr id="17" name="Picture 16"/>
            <p:cNvPicPr>
              <a:picLocks noChangeAspect="1"/>
            </p:cNvPicPr>
            <p:nvPr/>
          </p:nvPicPr>
          <p:blipFill rotWithShape="1">
            <a:blip r:embed="rId3"/>
            <a:srcRect l="5495" t="1871" r="67572" b="87325"/>
            <a:stretch/>
          </p:blipFill>
          <p:spPr>
            <a:xfrm>
              <a:off x="910136" y="2538538"/>
              <a:ext cx="2296631" cy="546100"/>
            </a:xfrm>
            <a:prstGeom prst="rect">
              <a:avLst/>
            </a:prstGeom>
            <a:ln>
              <a:solidFill>
                <a:schemeClr val="accent2"/>
              </a:solidFill>
            </a:ln>
          </p:spPr>
        </p:pic>
        <p:pic>
          <p:nvPicPr>
            <p:cNvPr id="18" name="Picture 17"/>
            <p:cNvPicPr>
              <a:picLocks noChangeAspect="1"/>
            </p:cNvPicPr>
            <p:nvPr/>
          </p:nvPicPr>
          <p:blipFill rotWithShape="1">
            <a:blip r:embed="rId3"/>
            <a:srcRect l="5495" t="1871" r="67572" b="87325"/>
            <a:stretch/>
          </p:blipFill>
          <p:spPr>
            <a:xfrm>
              <a:off x="4846083" y="2538538"/>
              <a:ext cx="2296631" cy="546100"/>
            </a:xfrm>
            <a:prstGeom prst="rect">
              <a:avLst/>
            </a:prstGeom>
            <a:ln>
              <a:solidFill>
                <a:schemeClr val="accent2"/>
              </a:solidFill>
            </a:ln>
          </p:spPr>
        </p:pic>
        <p:pic>
          <p:nvPicPr>
            <p:cNvPr id="22" name="Picture 21"/>
            <p:cNvPicPr>
              <a:picLocks noChangeAspect="1"/>
            </p:cNvPicPr>
            <p:nvPr/>
          </p:nvPicPr>
          <p:blipFill rotWithShape="1">
            <a:blip r:embed="rId3"/>
            <a:srcRect l="5495" t="1871" r="67572" b="87325"/>
            <a:stretch/>
          </p:blipFill>
          <p:spPr>
            <a:xfrm>
              <a:off x="8983218" y="2538538"/>
              <a:ext cx="2296631" cy="546100"/>
            </a:xfrm>
            <a:prstGeom prst="rect">
              <a:avLst/>
            </a:prstGeom>
            <a:ln>
              <a:solidFill>
                <a:schemeClr val="accent2"/>
              </a:solidFill>
            </a:ln>
          </p:spPr>
        </p:pic>
      </p:grpSp>
      <p:sp>
        <p:nvSpPr>
          <p:cNvPr id="20" name="Oval 19"/>
          <p:cNvSpPr/>
          <p:nvPr/>
        </p:nvSpPr>
        <p:spPr>
          <a:xfrm>
            <a:off x="3191748" y="163620"/>
            <a:ext cx="641716" cy="552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a:spLocks noGrp="1"/>
          </p:cNvSpPr>
          <p:nvPr>
            <p:ph type="title"/>
          </p:nvPr>
        </p:nvSpPr>
        <p:spPr>
          <a:xfrm>
            <a:off x="838200" y="365125"/>
            <a:ext cx="10515600" cy="1325563"/>
          </a:xfrm>
        </p:spPr>
        <p:txBody>
          <a:bodyPr/>
          <a:lstStyle/>
          <a:p>
            <a:r>
              <a:rPr lang="en-US" dirty="0" smtClean="0"/>
              <a:t>Solid </a:t>
            </a:r>
            <a:r>
              <a:rPr lang="en-US" dirty="0"/>
              <a:t>Waste Management </a:t>
            </a:r>
            <a:r>
              <a:rPr lang="en-US" dirty="0" smtClean="0"/>
              <a:t>Regulations</a:t>
            </a:r>
            <a:endParaRPr lang="en-US" dirty="0"/>
          </a:p>
        </p:txBody>
      </p:sp>
    </p:spTree>
    <p:extLst>
      <p:ext uri="{BB962C8B-B14F-4D97-AF65-F5344CB8AC3E}">
        <p14:creationId xmlns:p14="http://schemas.microsoft.com/office/powerpoint/2010/main" val="412778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Areas of Revision to </a:t>
            </a:r>
            <a:r>
              <a:rPr lang="en-US" dirty="0" smtClean="0"/>
              <a:t>Solid Waste Regulations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21</a:t>
            </a:fld>
            <a:r>
              <a:rPr lang="en-US" dirty="0" smtClean="0"/>
              <a:t>					</a:t>
            </a:r>
            <a:endParaRPr lang="en-US" dirty="0">
              <a:solidFill>
                <a:srgbClr val="256EAB"/>
              </a:solidFill>
            </a:endParaRPr>
          </a:p>
        </p:txBody>
      </p:sp>
      <p:grpSp>
        <p:nvGrpSpPr>
          <p:cNvPr id="23" name="Group 22"/>
          <p:cNvGrpSpPr/>
          <p:nvPr/>
        </p:nvGrpSpPr>
        <p:grpSpPr>
          <a:xfrm>
            <a:off x="1565275" y="1690688"/>
            <a:ext cx="9061450" cy="3476624"/>
            <a:chOff x="1422400" y="1768476"/>
            <a:chExt cx="9061450" cy="3476624"/>
          </a:xfrm>
        </p:grpSpPr>
        <p:sp>
          <p:nvSpPr>
            <p:cNvPr id="11" name="Hexagon 10"/>
            <p:cNvSpPr/>
            <p:nvPr/>
          </p:nvSpPr>
          <p:spPr>
            <a:xfrm>
              <a:off x="1422400" y="1768476"/>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Landfill Siting &amp; Setbacks</a:t>
              </a:r>
              <a:endParaRPr lang="en-US" sz="2400" dirty="0"/>
            </a:p>
          </p:txBody>
        </p:sp>
        <p:sp>
          <p:nvSpPr>
            <p:cNvPr id="12" name="Hexagon 11"/>
            <p:cNvSpPr/>
            <p:nvPr/>
          </p:nvSpPr>
          <p:spPr>
            <a:xfrm>
              <a:off x="4654550" y="1768476"/>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Landfill Operations</a:t>
              </a:r>
              <a:endParaRPr lang="en-US" sz="2400" dirty="0"/>
            </a:p>
          </p:txBody>
        </p:sp>
        <p:sp>
          <p:nvSpPr>
            <p:cNvPr id="13" name="Hexagon 12"/>
            <p:cNvSpPr/>
            <p:nvPr/>
          </p:nvSpPr>
          <p:spPr>
            <a:xfrm>
              <a:off x="7886700" y="1768476"/>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Landfill Gas Monitoring</a:t>
              </a:r>
              <a:endParaRPr lang="en-US" sz="2400" dirty="0"/>
            </a:p>
          </p:txBody>
        </p:sp>
        <p:sp>
          <p:nvSpPr>
            <p:cNvPr id="8" name="Hexagon 7"/>
            <p:cNvSpPr/>
            <p:nvPr/>
          </p:nvSpPr>
          <p:spPr>
            <a:xfrm>
              <a:off x="1422400" y="3683795"/>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Landfill Groundwater Monitoring</a:t>
              </a:r>
              <a:endParaRPr lang="en-US" sz="2400" dirty="0"/>
            </a:p>
          </p:txBody>
        </p:sp>
        <p:sp>
          <p:nvSpPr>
            <p:cNvPr id="14" name="Hexagon 13"/>
            <p:cNvSpPr/>
            <p:nvPr/>
          </p:nvSpPr>
          <p:spPr>
            <a:xfrm>
              <a:off x="7886700" y="3683795"/>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Open Burning Exemptions</a:t>
              </a:r>
              <a:endParaRPr lang="en-US" sz="2400" dirty="0"/>
            </a:p>
          </p:txBody>
        </p:sp>
        <p:sp>
          <p:nvSpPr>
            <p:cNvPr id="15" name="Hexagon 14"/>
            <p:cNvSpPr/>
            <p:nvPr/>
          </p:nvSpPr>
          <p:spPr>
            <a:xfrm>
              <a:off x="4654550" y="3683795"/>
              <a:ext cx="2597150" cy="1561305"/>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Operations at Other Waste Facilities</a:t>
              </a:r>
              <a:endParaRPr lang="en-US" sz="2400" dirty="0"/>
            </a:p>
          </p:txBody>
        </p:sp>
      </p:grpSp>
      <p:sp>
        <p:nvSpPr>
          <p:cNvPr id="22" name="Content Placeholder 2"/>
          <p:cNvSpPr txBox="1">
            <a:spLocks/>
          </p:cNvSpPr>
          <p:nvPr/>
        </p:nvSpPr>
        <p:spPr>
          <a:xfrm>
            <a:off x="1262556" y="5638799"/>
            <a:ext cx="9666889" cy="809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smtClean="0"/>
              <a:t>Based on public comments, stakeholder feedback, DEQ input, and recommendations from the Secretary of Natural &amp; Historic Resources</a:t>
            </a:r>
            <a:endParaRPr lang="en-US" sz="2200" dirty="0"/>
          </a:p>
        </p:txBody>
      </p:sp>
    </p:spTree>
    <p:extLst>
      <p:ext uri="{BB962C8B-B14F-4D97-AF65-F5344CB8AC3E}">
        <p14:creationId xmlns:p14="http://schemas.microsoft.com/office/powerpoint/2010/main" val="317060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fld id="{61C9B584-852F-4056-BF30-ABA66A23FD41}" type="slidenum">
              <a:rPr lang="en-US" smtClean="0"/>
              <a:t>22</a:t>
            </a:fld>
            <a:r>
              <a:rPr lang="en-US" dirty="0" smtClean="0"/>
              <a:t>					</a:t>
            </a:r>
            <a:endParaRPr lang="en-US" dirty="0">
              <a:solidFill>
                <a:srgbClr val="256EAB"/>
              </a:solidFill>
            </a:endParaRPr>
          </a:p>
        </p:txBody>
      </p:sp>
      <p:grpSp>
        <p:nvGrpSpPr>
          <p:cNvPr id="2" name="Group 1"/>
          <p:cNvGrpSpPr/>
          <p:nvPr/>
        </p:nvGrpSpPr>
        <p:grpSpPr>
          <a:xfrm>
            <a:off x="140226" y="1892191"/>
            <a:ext cx="11911548" cy="3511296"/>
            <a:chOff x="183931" y="1892191"/>
            <a:chExt cx="11911548" cy="3511296"/>
          </a:xfrm>
        </p:grpSpPr>
        <p:sp>
          <p:nvSpPr>
            <p:cNvPr id="11" name="Freeform 10"/>
            <p:cNvSpPr/>
            <p:nvPr/>
          </p:nvSpPr>
          <p:spPr>
            <a:xfrm>
              <a:off x="183931" y="1892193"/>
              <a:ext cx="3840480" cy="2535428"/>
            </a:xfrm>
            <a:custGeom>
              <a:avLst/>
              <a:gdLst>
                <a:gd name="connsiteX0" fmla="*/ 0 w 3457287"/>
                <a:gd name="connsiteY0" fmla="*/ 345729 h 3704858"/>
                <a:gd name="connsiteX1" fmla="*/ 345729 w 3457287"/>
                <a:gd name="connsiteY1" fmla="*/ 0 h 3704858"/>
                <a:gd name="connsiteX2" fmla="*/ 3111558 w 3457287"/>
                <a:gd name="connsiteY2" fmla="*/ 0 h 3704858"/>
                <a:gd name="connsiteX3" fmla="*/ 3457287 w 3457287"/>
                <a:gd name="connsiteY3" fmla="*/ 345729 h 3704858"/>
                <a:gd name="connsiteX4" fmla="*/ 3457287 w 3457287"/>
                <a:gd name="connsiteY4" fmla="*/ 3359129 h 3704858"/>
                <a:gd name="connsiteX5" fmla="*/ 3111558 w 3457287"/>
                <a:gd name="connsiteY5" fmla="*/ 3704858 h 3704858"/>
                <a:gd name="connsiteX6" fmla="*/ 345729 w 3457287"/>
                <a:gd name="connsiteY6" fmla="*/ 3704858 h 3704858"/>
                <a:gd name="connsiteX7" fmla="*/ 0 w 3457287"/>
                <a:gd name="connsiteY7" fmla="*/ 3359129 h 3704858"/>
                <a:gd name="connsiteX8" fmla="*/ 0 w 3457287"/>
                <a:gd name="connsiteY8" fmla="*/ 345729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287" h="3704858">
                  <a:moveTo>
                    <a:pt x="0" y="345729"/>
                  </a:moveTo>
                  <a:cubicBezTo>
                    <a:pt x="0" y="154788"/>
                    <a:pt x="154788" y="0"/>
                    <a:pt x="345729" y="0"/>
                  </a:cubicBezTo>
                  <a:lnTo>
                    <a:pt x="3111558" y="0"/>
                  </a:lnTo>
                  <a:cubicBezTo>
                    <a:pt x="3302499" y="0"/>
                    <a:pt x="3457287" y="154788"/>
                    <a:pt x="3457287" y="345729"/>
                  </a:cubicBezTo>
                  <a:lnTo>
                    <a:pt x="3457287" y="3359129"/>
                  </a:lnTo>
                  <a:cubicBezTo>
                    <a:pt x="3457287" y="3550070"/>
                    <a:pt x="3302499" y="3704858"/>
                    <a:pt x="3111558" y="3704858"/>
                  </a:cubicBezTo>
                  <a:lnTo>
                    <a:pt x="345729" y="3704858"/>
                  </a:lnTo>
                  <a:cubicBezTo>
                    <a:pt x="154788" y="3704858"/>
                    <a:pt x="0" y="3550070"/>
                    <a:pt x="0" y="3359129"/>
                  </a:cubicBezTo>
                  <a:lnTo>
                    <a:pt x="0" y="34572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211" tIns="189401" rIns="193211" bIns="101771" numCol="1" spcCol="1270" anchor="t" anchorCtr="0">
              <a:noAutofit/>
            </a:bodyPr>
            <a:lstStyle/>
            <a:p>
              <a:pPr algn="ctr" defTabSz="1066800">
                <a:lnSpc>
                  <a:spcPct val="90000"/>
                </a:lnSpc>
                <a:spcBef>
                  <a:spcPct val="0"/>
                </a:spcBef>
                <a:spcAft>
                  <a:spcPct val="35000"/>
                </a:spcAft>
              </a:pPr>
              <a:r>
                <a:rPr lang="en-US" sz="2200" b="1" dirty="0" smtClean="0"/>
                <a:t>NOIRA</a:t>
              </a:r>
              <a:endParaRPr lang="en-US" sz="2200" b="1" dirty="0"/>
            </a:p>
            <a:p>
              <a:pPr marL="228600" lvl="1" indent="-228600" defTabSz="1022350">
                <a:lnSpc>
                  <a:spcPct val="90000"/>
                </a:lnSpc>
                <a:spcBef>
                  <a:spcPct val="0"/>
                </a:spcBef>
                <a:spcAft>
                  <a:spcPct val="15000"/>
                </a:spcAft>
                <a:buChar char="••"/>
              </a:pPr>
              <a:endParaRPr lang="en-US" sz="2300" dirty="0" smtClean="0"/>
            </a:p>
            <a:p>
              <a:pPr marL="228600" lvl="1" indent="-228600" defTabSz="1022350">
                <a:lnSpc>
                  <a:spcPct val="90000"/>
                </a:lnSpc>
                <a:spcBef>
                  <a:spcPct val="0"/>
                </a:spcBef>
                <a:spcAft>
                  <a:spcPct val="15000"/>
                </a:spcAft>
                <a:buChar char="••"/>
              </a:pPr>
              <a:endParaRPr lang="en-US" sz="2300" dirty="0"/>
            </a:p>
            <a:p>
              <a:pPr marL="228600" lvl="1" indent="-228600" defTabSz="1022350">
                <a:lnSpc>
                  <a:spcPct val="90000"/>
                </a:lnSpc>
                <a:spcBef>
                  <a:spcPct val="0"/>
                </a:spcBef>
                <a:spcAft>
                  <a:spcPct val="15000"/>
                </a:spcAft>
                <a:buFontTx/>
                <a:buChar char="••"/>
              </a:pPr>
              <a:r>
                <a:rPr lang="en-US" sz="2300" dirty="0"/>
                <a:t>Executive review/approval</a:t>
              </a:r>
            </a:p>
            <a:p>
              <a:pPr marL="228600" lvl="1" indent="-228600" defTabSz="1022350">
                <a:lnSpc>
                  <a:spcPct val="90000"/>
                </a:lnSpc>
                <a:spcBef>
                  <a:spcPct val="0"/>
                </a:spcBef>
                <a:spcAft>
                  <a:spcPct val="15000"/>
                </a:spcAft>
                <a:buChar char="••"/>
              </a:pPr>
              <a:r>
                <a:rPr lang="en-US" sz="2300" dirty="0" smtClean="0">
                  <a:solidFill>
                    <a:schemeClr val="bg1"/>
                  </a:solidFill>
                </a:rPr>
                <a:t>Public comment period</a:t>
              </a:r>
              <a:endParaRPr lang="en-US" sz="2300" dirty="0">
                <a:solidFill>
                  <a:schemeClr val="bg1"/>
                </a:solidFill>
              </a:endParaRPr>
            </a:p>
            <a:p>
              <a:pPr marL="228600" lvl="1" indent="-228600" defTabSz="1022350">
                <a:lnSpc>
                  <a:spcPct val="90000"/>
                </a:lnSpc>
                <a:spcBef>
                  <a:spcPct val="0"/>
                </a:spcBef>
                <a:spcAft>
                  <a:spcPct val="15000"/>
                </a:spcAft>
                <a:buChar char="••"/>
              </a:pPr>
              <a:r>
                <a:rPr lang="en-US" sz="2300" dirty="0" smtClean="0"/>
                <a:t>RAP meetings, text drafted</a:t>
              </a:r>
              <a:endParaRPr lang="en-US" sz="2300" dirty="0"/>
            </a:p>
          </p:txBody>
        </p:sp>
        <p:sp>
          <p:nvSpPr>
            <p:cNvPr id="13" name="Freeform 12"/>
            <p:cNvSpPr/>
            <p:nvPr/>
          </p:nvSpPr>
          <p:spPr>
            <a:xfrm>
              <a:off x="4219466" y="1892191"/>
              <a:ext cx="3840480" cy="3511296"/>
            </a:xfrm>
            <a:custGeom>
              <a:avLst/>
              <a:gdLst>
                <a:gd name="connsiteX0" fmla="*/ 0 w 3395864"/>
                <a:gd name="connsiteY0" fmla="*/ 339586 h 3704858"/>
                <a:gd name="connsiteX1" fmla="*/ 339586 w 3395864"/>
                <a:gd name="connsiteY1" fmla="*/ 0 h 3704858"/>
                <a:gd name="connsiteX2" fmla="*/ 3056278 w 3395864"/>
                <a:gd name="connsiteY2" fmla="*/ 0 h 3704858"/>
                <a:gd name="connsiteX3" fmla="*/ 3395864 w 3395864"/>
                <a:gd name="connsiteY3" fmla="*/ 339586 h 3704858"/>
                <a:gd name="connsiteX4" fmla="*/ 3395864 w 3395864"/>
                <a:gd name="connsiteY4" fmla="*/ 3365272 h 3704858"/>
                <a:gd name="connsiteX5" fmla="*/ 3056278 w 3395864"/>
                <a:gd name="connsiteY5" fmla="*/ 3704858 h 3704858"/>
                <a:gd name="connsiteX6" fmla="*/ 339586 w 3395864"/>
                <a:gd name="connsiteY6" fmla="*/ 3704858 h 3704858"/>
                <a:gd name="connsiteX7" fmla="*/ 0 w 3395864"/>
                <a:gd name="connsiteY7" fmla="*/ 3365272 h 3704858"/>
                <a:gd name="connsiteX8" fmla="*/ 0 w 3395864"/>
                <a:gd name="connsiteY8" fmla="*/ 339586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864" h="3704858">
                  <a:moveTo>
                    <a:pt x="0" y="339586"/>
                  </a:moveTo>
                  <a:cubicBezTo>
                    <a:pt x="0" y="152038"/>
                    <a:pt x="152038" y="0"/>
                    <a:pt x="339586" y="0"/>
                  </a:cubicBezTo>
                  <a:lnTo>
                    <a:pt x="3056278" y="0"/>
                  </a:lnTo>
                  <a:cubicBezTo>
                    <a:pt x="3243826" y="0"/>
                    <a:pt x="3395864" y="152038"/>
                    <a:pt x="3395864" y="339586"/>
                  </a:cubicBezTo>
                  <a:lnTo>
                    <a:pt x="3395864" y="3365272"/>
                  </a:lnTo>
                  <a:cubicBezTo>
                    <a:pt x="3395864" y="3552820"/>
                    <a:pt x="3243826" y="3704858"/>
                    <a:pt x="3056278" y="3704858"/>
                  </a:cubicBezTo>
                  <a:lnTo>
                    <a:pt x="339586" y="3704858"/>
                  </a:lnTo>
                  <a:cubicBezTo>
                    <a:pt x="152038" y="3704858"/>
                    <a:pt x="0" y="3552820"/>
                    <a:pt x="0" y="3365272"/>
                  </a:cubicBezTo>
                  <a:lnTo>
                    <a:pt x="0" y="339586"/>
                  </a:lnTo>
                  <a:close/>
                </a:path>
              </a:pathLst>
            </a:custGeom>
            <a:solidFill>
              <a:schemeClr val="accent2">
                <a:lumMod val="75000"/>
              </a:schemeClr>
            </a:solidFill>
            <a:ln w="76200">
              <a:solidFill>
                <a:srgbClr val="92D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901" tIns="187091" rIns="190901" bIns="99461" numCol="1" spcCol="1270" anchor="t" anchorCtr="0">
              <a:noAutofit/>
            </a:bodyPr>
            <a:lstStyle/>
            <a:p>
              <a:pPr algn="ctr" defTabSz="1066800">
                <a:lnSpc>
                  <a:spcPct val="90000"/>
                </a:lnSpc>
                <a:spcAft>
                  <a:spcPct val="35000"/>
                </a:spcAft>
              </a:pPr>
              <a:r>
                <a:rPr lang="en-US" sz="2200" b="1" dirty="0"/>
                <a:t>Proposed Regulation</a:t>
              </a:r>
            </a:p>
            <a:p>
              <a:pPr marL="228600" lvl="1" indent="-228600" defTabSz="1022350">
                <a:lnSpc>
                  <a:spcPct val="90000"/>
                </a:lnSpc>
                <a:spcAft>
                  <a:spcPct val="15000"/>
                </a:spcAft>
                <a:buChar char="••"/>
              </a:pPr>
              <a:endParaRPr lang="en-US" sz="2300" dirty="0"/>
            </a:p>
            <a:p>
              <a:pPr marL="228600" lvl="1" indent="-228600" defTabSz="1022350">
                <a:lnSpc>
                  <a:spcPct val="90000"/>
                </a:lnSpc>
                <a:spcAft>
                  <a:spcPct val="15000"/>
                </a:spcAft>
                <a:buChar char="••"/>
              </a:pPr>
              <a:endParaRPr lang="en-US" sz="2300" dirty="0"/>
            </a:p>
            <a:p>
              <a:pPr marL="228600" lvl="1" indent="-228600" defTabSz="1022350">
                <a:lnSpc>
                  <a:spcPct val="90000"/>
                </a:lnSpc>
                <a:spcAft>
                  <a:spcPct val="15000"/>
                </a:spcAft>
                <a:buChar char="••"/>
              </a:pPr>
              <a:r>
                <a:rPr lang="en-US" sz="2300" dirty="0"/>
                <a:t>Executive review/approval</a:t>
              </a:r>
            </a:p>
            <a:p>
              <a:pPr marL="228600" lvl="1" indent="-228600" defTabSz="1022350">
                <a:lnSpc>
                  <a:spcPct val="90000"/>
                </a:lnSpc>
                <a:buChar char="••"/>
              </a:pPr>
              <a:r>
                <a:rPr lang="en-US" sz="2300" b="1" dirty="0" smtClean="0"/>
                <a:t>Public comment period </a:t>
              </a:r>
            </a:p>
            <a:p>
              <a:pPr marL="0" lvl="1" algn="ctr" defTabSz="1022350">
                <a:lnSpc>
                  <a:spcPct val="90000"/>
                </a:lnSpc>
              </a:pPr>
              <a:r>
                <a:rPr lang="en-US" sz="2300" b="1" dirty="0" smtClean="0"/>
                <a:t>on draft text  </a:t>
              </a:r>
            </a:p>
            <a:p>
              <a:pPr marL="0" lvl="1" algn="ctr" defTabSz="1022350">
                <a:lnSpc>
                  <a:spcPct val="90000"/>
                </a:lnSpc>
              </a:pPr>
              <a:r>
                <a:rPr lang="en-US" sz="2400" b="1" dirty="0" smtClean="0"/>
                <a:t>Jan 31 – Apr 18, 2022</a:t>
              </a:r>
            </a:p>
            <a:p>
              <a:pPr marL="228600" lvl="1" indent="-228600" defTabSz="1022350">
                <a:lnSpc>
                  <a:spcPct val="90000"/>
                </a:lnSpc>
                <a:spcAft>
                  <a:spcPct val="15000"/>
                </a:spcAft>
                <a:buChar char="••"/>
              </a:pPr>
              <a:r>
                <a:rPr lang="en-US" sz="2300" dirty="0"/>
                <a:t>Comments considered &amp; final text drafted</a:t>
              </a:r>
            </a:p>
            <a:p>
              <a:pPr marL="0" lvl="1" algn="ctr" defTabSz="1022350">
                <a:lnSpc>
                  <a:spcPct val="90000"/>
                </a:lnSpc>
              </a:pPr>
              <a:endParaRPr lang="en-US" sz="2300" b="1" dirty="0"/>
            </a:p>
          </p:txBody>
        </p:sp>
        <p:sp>
          <p:nvSpPr>
            <p:cNvPr id="15" name="Freeform 14"/>
            <p:cNvSpPr/>
            <p:nvPr/>
          </p:nvSpPr>
          <p:spPr>
            <a:xfrm>
              <a:off x="8254999" y="1892193"/>
              <a:ext cx="3840480" cy="2535428"/>
            </a:xfrm>
            <a:custGeom>
              <a:avLst/>
              <a:gdLst>
                <a:gd name="connsiteX0" fmla="*/ 0 w 3474727"/>
                <a:gd name="connsiteY0" fmla="*/ 347473 h 3704858"/>
                <a:gd name="connsiteX1" fmla="*/ 347473 w 3474727"/>
                <a:gd name="connsiteY1" fmla="*/ 0 h 3704858"/>
                <a:gd name="connsiteX2" fmla="*/ 3127254 w 3474727"/>
                <a:gd name="connsiteY2" fmla="*/ 0 h 3704858"/>
                <a:gd name="connsiteX3" fmla="*/ 3474727 w 3474727"/>
                <a:gd name="connsiteY3" fmla="*/ 347473 h 3704858"/>
                <a:gd name="connsiteX4" fmla="*/ 3474727 w 3474727"/>
                <a:gd name="connsiteY4" fmla="*/ 3357385 h 3704858"/>
                <a:gd name="connsiteX5" fmla="*/ 3127254 w 3474727"/>
                <a:gd name="connsiteY5" fmla="*/ 3704858 h 3704858"/>
                <a:gd name="connsiteX6" fmla="*/ 347473 w 3474727"/>
                <a:gd name="connsiteY6" fmla="*/ 3704858 h 3704858"/>
                <a:gd name="connsiteX7" fmla="*/ 0 w 3474727"/>
                <a:gd name="connsiteY7" fmla="*/ 3357385 h 3704858"/>
                <a:gd name="connsiteX8" fmla="*/ 0 w 3474727"/>
                <a:gd name="connsiteY8" fmla="*/ 347473 h 37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727" h="3704858">
                  <a:moveTo>
                    <a:pt x="0" y="347473"/>
                  </a:moveTo>
                  <a:cubicBezTo>
                    <a:pt x="0" y="155569"/>
                    <a:pt x="155569" y="0"/>
                    <a:pt x="347473" y="0"/>
                  </a:cubicBezTo>
                  <a:lnTo>
                    <a:pt x="3127254" y="0"/>
                  </a:lnTo>
                  <a:cubicBezTo>
                    <a:pt x="3319158" y="0"/>
                    <a:pt x="3474727" y="155569"/>
                    <a:pt x="3474727" y="347473"/>
                  </a:cubicBezTo>
                  <a:lnTo>
                    <a:pt x="3474727" y="3357385"/>
                  </a:lnTo>
                  <a:cubicBezTo>
                    <a:pt x="3474727" y="3549289"/>
                    <a:pt x="3319158" y="3704858"/>
                    <a:pt x="3127254" y="3704858"/>
                  </a:cubicBezTo>
                  <a:lnTo>
                    <a:pt x="347473" y="3704858"/>
                  </a:lnTo>
                  <a:cubicBezTo>
                    <a:pt x="155569" y="3704858"/>
                    <a:pt x="0" y="3549289"/>
                    <a:pt x="0" y="3357385"/>
                  </a:cubicBezTo>
                  <a:lnTo>
                    <a:pt x="0" y="347473"/>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3211" tIns="189401" rIns="193211" bIns="101771" numCol="1" spcCol="1270" anchor="t" anchorCtr="0">
              <a:noAutofit/>
            </a:bodyPr>
            <a:lstStyle/>
            <a:p>
              <a:pPr lvl="0" algn="ctr" defTabSz="1066800">
                <a:lnSpc>
                  <a:spcPct val="90000"/>
                </a:lnSpc>
                <a:spcBef>
                  <a:spcPct val="0"/>
                </a:spcBef>
                <a:spcAft>
                  <a:spcPct val="35000"/>
                </a:spcAft>
              </a:pPr>
              <a:r>
                <a:rPr lang="en-US" sz="2200" b="1" kern="1200" dirty="0" smtClean="0"/>
                <a:t>Final Regulation</a:t>
              </a:r>
              <a:endParaRPr lang="en-US" sz="2200" b="1" kern="1200" dirty="0"/>
            </a:p>
            <a:p>
              <a:pPr marL="228600" lvl="1" indent="-228600" algn="l" defTabSz="1022350">
                <a:lnSpc>
                  <a:spcPct val="90000"/>
                </a:lnSpc>
                <a:spcBef>
                  <a:spcPct val="0"/>
                </a:spcBef>
                <a:spcAft>
                  <a:spcPct val="15000"/>
                </a:spcAft>
                <a:buChar char="••"/>
              </a:pPr>
              <a:endParaRPr lang="en-US" sz="2300" kern="1200" dirty="0" smtClean="0"/>
            </a:p>
            <a:p>
              <a:pPr marL="228600" lvl="1" indent="-228600" algn="l" defTabSz="1022350">
                <a:lnSpc>
                  <a:spcPct val="90000"/>
                </a:lnSpc>
                <a:spcBef>
                  <a:spcPct val="0"/>
                </a:spcBef>
                <a:spcAft>
                  <a:spcPct val="15000"/>
                </a:spcAft>
                <a:buChar char="••"/>
              </a:pPr>
              <a:endParaRPr lang="en-US" sz="2300" dirty="0"/>
            </a:p>
            <a:p>
              <a:pPr marL="228600" lvl="1" indent="-228600" algn="l" defTabSz="1022350">
                <a:lnSpc>
                  <a:spcPct val="90000"/>
                </a:lnSpc>
                <a:spcBef>
                  <a:spcPct val="0"/>
                </a:spcBef>
                <a:spcAft>
                  <a:spcPct val="15000"/>
                </a:spcAft>
                <a:buChar char="••"/>
              </a:pPr>
              <a:r>
                <a:rPr lang="en-US" sz="2300" kern="1200" dirty="0" smtClean="0"/>
                <a:t>Executive review/approval</a:t>
              </a:r>
              <a:endParaRPr lang="en-US" sz="2300" kern="1200" dirty="0"/>
            </a:p>
            <a:p>
              <a:pPr marL="228600" lvl="1" indent="-228600" algn="l" defTabSz="1022350">
                <a:lnSpc>
                  <a:spcPct val="90000"/>
                </a:lnSpc>
                <a:spcBef>
                  <a:spcPct val="0"/>
                </a:spcBef>
                <a:spcAft>
                  <a:spcPct val="15000"/>
                </a:spcAft>
                <a:buChar char="••"/>
              </a:pPr>
              <a:r>
                <a:rPr lang="en-US" sz="2300" kern="1200" dirty="0" smtClean="0"/>
                <a:t>30-day </a:t>
              </a:r>
              <a:r>
                <a:rPr lang="en-US" sz="2300" dirty="0" smtClean="0"/>
                <a:t>adoption </a:t>
              </a:r>
              <a:r>
                <a:rPr lang="en-US" sz="2300" kern="1200" dirty="0" smtClean="0"/>
                <a:t>period</a:t>
              </a:r>
              <a:endParaRPr lang="en-US" sz="2300" kern="1200" dirty="0"/>
            </a:p>
          </p:txBody>
        </p:sp>
        <p:sp>
          <p:nvSpPr>
            <p:cNvPr id="12" name="Freeform 11"/>
            <p:cNvSpPr/>
            <p:nvPr/>
          </p:nvSpPr>
          <p:spPr>
            <a:xfrm>
              <a:off x="3620722" y="2571945"/>
              <a:ext cx="822960" cy="479287"/>
            </a:xfrm>
            <a:custGeom>
              <a:avLst/>
              <a:gdLst>
                <a:gd name="connsiteX0" fmla="*/ 0 w 557552"/>
                <a:gd name="connsiteY0" fmla="*/ 95857 h 479287"/>
                <a:gd name="connsiteX1" fmla="*/ 317909 w 557552"/>
                <a:gd name="connsiteY1" fmla="*/ 95857 h 479287"/>
                <a:gd name="connsiteX2" fmla="*/ 317909 w 557552"/>
                <a:gd name="connsiteY2" fmla="*/ 0 h 479287"/>
                <a:gd name="connsiteX3" fmla="*/ 557552 w 557552"/>
                <a:gd name="connsiteY3" fmla="*/ 239644 h 479287"/>
                <a:gd name="connsiteX4" fmla="*/ 317909 w 557552"/>
                <a:gd name="connsiteY4" fmla="*/ 479287 h 479287"/>
                <a:gd name="connsiteX5" fmla="*/ 317909 w 557552"/>
                <a:gd name="connsiteY5" fmla="*/ 383430 h 479287"/>
                <a:gd name="connsiteX6" fmla="*/ 0 w 557552"/>
                <a:gd name="connsiteY6" fmla="*/ 383430 h 479287"/>
                <a:gd name="connsiteX7" fmla="*/ 0 w 557552"/>
                <a:gd name="connsiteY7" fmla="*/ 95857 h 4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552" h="479287">
                  <a:moveTo>
                    <a:pt x="0" y="95857"/>
                  </a:moveTo>
                  <a:lnTo>
                    <a:pt x="317909" y="95857"/>
                  </a:lnTo>
                  <a:lnTo>
                    <a:pt x="317909" y="0"/>
                  </a:lnTo>
                  <a:lnTo>
                    <a:pt x="557552" y="239644"/>
                  </a:lnTo>
                  <a:lnTo>
                    <a:pt x="317909" y="479287"/>
                  </a:lnTo>
                  <a:lnTo>
                    <a:pt x="317909" y="383430"/>
                  </a:lnTo>
                  <a:lnTo>
                    <a:pt x="0" y="383430"/>
                  </a:lnTo>
                  <a:lnTo>
                    <a:pt x="0" y="95857"/>
                  </a:lnTo>
                  <a:close/>
                </a:path>
              </a:pathLst>
            </a:cu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857" rIns="143786" bIns="95857" numCol="1" spcCol="1270" anchor="ctr" anchorCtr="0">
              <a:noAutofit/>
            </a:bodyPr>
            <a:lstStyle/>
            <a:p>
              <a:pPr lvl="0" algn="ctr" defTabSz="1511300">
                <a:lnSpc>
                  <a:spcPct val="90000"/>
                </a:lnSpc>
                <a:spcBef>
                  <a:spcPct val="0"/>
                </a:spcBef>
                <a:spcAft>
                  <a:spcPct val="35000"/>
                </a:spcAft>
              </a:pPr>
              <a:endParaRPr lang="en-US" sz="3400" kern="1200" dirty="0"/>
            </a:p>
          </p:txBody>
        </p:sp>
        <p:sp>
          <p:nvSpPr>
            <p:cNvPr id="14" name="Freeform 13"/>
            <p:cNvSpPr/>
            <p:nvPr/>
          </p:nvSpPr>
          <p:spPr>
            <a:xfrm>
              <a:off x="7620975" y="2571945"/>
              <a:ext cx="822960" cy="479287"/>
            </a:xfrm>
            <a:custGeom>
              <a:avLst/>
              <a:gdLst>
                <a:gd name="connsiteX0" fmla="*/ 0 w 554477"/>
                <a:gd name="connsiteY0" fmla="*/ 95857 h 479287"/>
                <a:gd name="connsiteX1" fmla="*/ 314834 w 554477"/>
                <a:gd name="connsiteY1" fmla="*/ 95857 h 479287"/>
                <a:gd name="connsiteX2" fmla="*/ 314834 w 554477"/>
                <a:gd name="connsiteY2" fmla="*/ 0 h 479287"/>
                <a:gd name="connsiteX3" fmla="*/ 554477 w 554477"/>
                <a:gd name="connsiteY3" fmla="*/ 239644 h 479287"/>
                <a:gd name="connsiteX4" fmla="*/ 314834 w 554477"/>
                <a:gd name="connsiteY4" fmla="*/ 479287 h 479287"/>
                <a:gd name="connsiteX5" fmla="*/ 314834 w 554477"/>
                <a:gd name="connsiteY5" fmla="*/ 383430 h 479287"/>
                <a:gd name="connsiteX6" fmla="*/ 0 w 554477"/>
                <a:gd name="connsiteY6" fmla="*/ 383430 h 479287"/>
                <a:gd name="connsiteX7" fmla="*/ 0 w 554477"/>
                <a:gd name="connsiteY7" fmla="*/ 95857 h 4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4477" h="479287">
                  <a:moveTo>
                    <a:pt x="0" y="95857"/>
                  </a:moveTo>
                  <a:lnTo>
                    <a:pt x="314834" y="95857"/>
                  </a:lnTo>
                  <a:lnTo>
                    <a:pt x="314834" y="0"/>
                  </a:lnTo>
                  <a:lnTo>
                    <a:pt x="554477" y="239644"/>
                  </a:lnTo>
                  <a:lnTo>
                    <a:pt x="314834" y="479287"/>
                  </a:lnTo>
                  <a:lnTo>
                    <a:pt x="314834" y="383430"/>
                  </a:lnTo>
                  <a:lnTo>
                    <a:pt x="0" y="383430"/>
                  </a:lnTo>
                  <a:lnTo>
                    <a:pt x="0" y="95857"/>
                  </a:lnTo>
                  <a:close/>
                </a:path>
              </a:pathLst>
            </a:cu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857" rIns="143786" bIns="95857" numCol="1" spcCol="1270" anchor="ctr" anchorCtr="0">
              <a:noAutofit/>
            </a:bodyPr>
            <a:lstStyle/>
            <a:p>
              <a:pPr lvl="0" algn="ctr" defTabSz="1511300">
                <a:lnSpc>
                  <a:spcPct val="90000"/>
                </a:lnSpc>
                <a:spcBef>
                  <a:spcPct val="0"/>
                </a:spcBef>
                <a:spcAft>
                  <a:spcPct val="35000"/>
                </a:spcAft>
              </a:pPr>
              <a:endParaRPr lang="en-US" sz="3400" kern="1200" dirty="0"/>
            </a:p>
          </p:txBody>
        </p:sp>
        <p:pic>
          <p:nvPicPr>
            <p:cNvPr id="17" name="Picture 16"/>
            <p:cNvPicPr>
              <a:picLocks noChangeAspect="1"/>
            </p:cNvPicPr>
            <p:nvPr/>
          </p:nvPicPr>
          <p:blipFill rotWithShape="1">
            <a:blip r:embed="rId3"/>
            <a:srcRect l="5495" t="1871" r="67572" b="87325"/>
            <a:stretch/>
          </p:blipFill>
          <p:spPr>
            <a:xfrm>
              <a:off x="910136" y="2538538"/>
              <a:ext cx="2296631" cy="546100"/>
            </a:xfrm>
            <a:prstGeom prst="rect">
              <a:avLst/>
            </a:prstGeom>
            <a:ln>
              <a:solidFill>
                <a:schemeClr val="accent2"/>
              </a:solidFill>
            </a:ln>
          </p:spPr>
        </p:pic>
        <p:pic>
          <p:nvPicPr>
            <p:cNvPr id="18" name="Picture 17"/>
            <p:cNvPicPr>
              <a:picLocks noChangeAspect="1"/>
            </p:cNvPicPr>
            <p:nvPr/>
          </p:nvPicPr>
          <p:blipFill rotWithShape="1">
            <a:blip r:embed="rId3"/>
            <a:srcRect l="5495" t="1871" r="67572" b="87325"/>
            <a:stretch/>
          </p:blipFill>
          <p:spPr>
            <a:xfrm>
              <a:off x="4846083" y="2538538"/>
              <a:ext cx="2296631" cy="546100"/>
            </a:xfrm>
            <a:prstGeom prst="rect">
              <a:avLst/>
            </a:prstGeom>
            <a:ln>
              <a:solidFill>
                <a:schemeClr val="accent2"/>
              </a:solidFill>
            </a:ln>
          </p:spPr>
        </p:pic>
        <p:pic>
          <p:nvPicPr>
            <p:cNvPr id="22" name="Picture 21"/>
            <p:cNvPicPr>
              <a:picLocks noChangeAspect="1"/>
            </p:cNvPicPr>
            <p:nvPr/>
          </p:nvPicPr>
          <p:blipFill rotWithShape="1">
            <a:blip r:embed="rId3"/>
            <a:srcRect l="5495" t="1871" r="67572" b="87325"/>
            <a:stretch/>
          </p:blipFill>
          <p:spPr>
            <a:xfrm>
              <a:off x="8983218" y="2538538"/>
              <a:ext cx="2296631" cy="546100"/>
            </a:xfrm>
            <a:prstGeom prst="rect">
              <a:avLst/>
            </a:prstGeom>
            <a:ln>
              <a:solidFill>
                <a:schemeClr val="accent2"/>
              </a:solidFill>
            </a:ln>
          </p:spPr>
        </p:pic>
      </p:grpSp>
      <p:sp>
        <p:nvSpPr>
          <p:cNvPr id="20" name="Oval 19"/>
          <p:cNvSpPr/>
          <p:nvPr/>
        </p:nvSpPr>
        <p:spPr>
          <a:xfrm>
            <a:off x="3191748" y="163620"/>
            <a:ext cx="641716" cy="552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a:spLocks noGrp="1"/>
          </p:cNvSpPr>
          <p:nvPr>
            <p:ph type="title"/>
          </p:nvPr>
        </p:nvSpPr>
        <p:spPr>
          <a:xfrm>
            <a:off x="838200" y="365125"/>
            <a:ext cx="10515600" cy="1325563"/>
          </a:xfrm>
        </p:spPr>
        <p:txBody>
          <a:bodyPr/>
          <a:lstStyle/>
          <a:p>
            <a:r>
              <a:rPr lang="en-US" dirty="0" smtClean="0"/>
              <a:t>Regulated Medical Waste Management Regulations</a:t>
            </a:r>
            <a:endParaRPr lang="en-US" dirty="0"/>
          </a:p>
        </p:txBody>
      </p:sp>
      <p:sp>
        <p:nvSpPr>
          <p:cNvPr id="16" name="Content Placeholder 2"/>
          <p:cNvSpPr txBox="1">
            <a:spLocks/>
          </p:cNvSpPr>
          <p:nvPr/>
        </p:nvSpPr>
        <p:spPr>
          <a:xfrm>
            <a:off x="2776000" y="5736470"/>
            <a:ext cx="6639999" cy="481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chemeClr val="tx1"/>
                </a:solidFill>
              </a:rPr>
              <a:t>Full Standard Regulatory Process (3 Stages)</a:t>
            </a:r>
            <a:endParaRPr lang="en-US" sz="2400" b="1" dirty="0" smtClean="0">
              <a:solidFill>
                <a:schemeClr val="tx1"/>
              </a:solidFill>
            </a:endParaRPr>
          </a:p>
        </p:txBody>
      </p:sp>
    </p:spTree>
    <p:extLst>
      <p:ext uri="{BB962C8B-B14F-4D97-AF65-F5344CB8AC3E}">
        <p14:creationId xmlns:p14="http://schemas.microsoft.com/office/powerpoint/2010/main" val="3861973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a:spLocks/>
          </p:cNvSpPr>
          <p:nvPr/>
        </p:nvSpPr>
        <p:spPr>
          <a:xfrm>
            <a:off x="6621978" y="2006302"/>
            <a:ext cx="5455722" cy="1740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100" dirty="0" smtClean="0">
                <a:solidFill>
                  <a:schemeClr val="accent1"/>
                </a:solidFill>
              </a:rPr>
              <a:t>Streamlines &amp; modernizes standards </a:t>
            </a:r>
          </a:p>
          <a:p>
            <a:pPr>
              <a:lnSpc>
                <a:spcPct val="100000"/>
              </a:lnSpc>
              <a:spcBef>
                <a:spcPts val="2400"/>
              </a:spcBef>
            </a:pPr>
            <a:r>
              <a:rPr lang="en-US" sz="2100" dirty="0">
                <a:solidFill>
                  <a:schemeClr val="accent1"/>
                </a:solidFill>
              </a:rPr>
              <a:t>P</a:t>
            </a:r>
            <a:r>
              <a:rPr lang="en-US" sz="2100" dirty="0" smtClean="0">
                <a:solidFill>
                  <a:schemeClr val="accent1"/>
                </a:solidFill>
              </a:rPr>
              <a:t>rimarily affects permitted RMW facilities</a:t>
            </a:r>
          </a:p>
          <a:p>
            <a:pPr>
              <a:lnSpc>
                <a:spcPct val="100000"/>
              </a:lnSpc>
              <a:spcBef>
                <a:spcPts val="2400"/>
              </a:spcBef>
            </a:pPr>
            <a:r>
              <a:rPr lang="en-US" sz="2100" dirty="0">
                <a:solidFill>
                  <a:schemeClr val="accent1"/>
                </a:solidFill>
              </a:rPr>
              <a:t>H</a:t>
            </a:r>
            <a:r>
              <a:rPr lang="en-US" sz="2100" dirty="0" smtClean="0">
                <a:solidFill>
                  <a:schemeClr val="accent1"/>
                </a:solidFill>
              </a:rPr>
              <a:t>ighly infectious Category A waste (Ebola)</a:t>
            </a:r>
            <a:endParaRPr lang="en-US" sz="2100" dirty="0">
              <a:solidFill>
                <a:schemeClr val="accent1"/>
              </a:solidFill>
            </a:endParaRPr>
          </a:p>
        </p:txBody>
      </p:sp>
      <p:sp>
        <p:nvSpPr>
          <p:cNvPr id="24" name="Content Placeholder 2"/>
          <p:cNvSpPr>
            <a:spLocks noGrp="1"/>
          </p:cNvSpPr>
          <p:nvPr>
            <p:ph idx="1"/>
          </p:nvPr>
        </p:nvSpPr>
        <p:spPr>
          <a:xfrm>
            <a:off x="626324" y="2006303"/>
            <a:ext cx="5456976" cy="1390584"/>
          </a:xfrm>
        </p:spPr>
        <p:txBody>
          <a:bodyPr vert="horz" lIns="91440" tIns="45720" rIns="91440" bIns="45720" rtlCol="0">
            <a:noAutofit/>
          </a:bodyPr>
          <a:lstStyle/>
          <a:p>
            <a:pPr>
              <a:lnSpc>
                <a:spcPct val="100000"/>
              </a:lnSpc>
              <a:spcBef>
                <a:spcPts val="2400"/>
              </a:spcBef>
            </a:pPr>
            <a:r>
              <a:rPr lang="en-US" sz="2100" dirty="0" smtClean="0">
                <a:solidFill>
                  <a:schemeClr val="accent4"/>
                </a:solidFill>
              </a:rPr>
              <a:t>Identifies types </a:t>
            </a:r>
            <a:r>
              <a:rPr lang="en-US" sz="2100" dirty="0">
                <a:solidFill>
                  <a:schemeClr val="accent4"/>
                </a:solidFill>
              </a:rPr>
              <a:t>of regulated medical waste</a:t>
            </a:r>
          </a:p>
          <a:p>
            <a:pPr>
              <a:lnSpc>
                <a:spcPct val="100000"/>
              </a:lnSpc>
              <a:spcBef>
                <a:spcPts val="2400"/>
              </a:spcBef>
            </a:pPr>
            <a:r>
              <a:rPr lang="en-US" sz="2100" dirty="0" smtClean="0">
                <a:solidFill>
                  <a:schemeClr val="accent4"/>
                </a:solidFill>
              </a:rPr>
              <a:t>Sets standards </a:t>
            </a:r>
            <a:r>
              <a:rPr lang="en-US" sz="2100" dirty="0">
                <a:solidFill>
                  <a:schemeClr val="accent4"/>
                </a:solidFill>
              </a:rPr>
              <a:t>for safe handling, storage, transfer and treatment</a:t>
            </a:r>
          </a:p>
        </p:txBody>
      </p:sp>
      <p:sp>
        <p:nvSpPr>
          <p:cNvPr id="2" name="Title 1"/>
          <p:cNvSpPr>
            <a:spLocks noGrp="1"/>
          </p:cNvSpPr>
          <p:nvPr>
            <p:ph type="title"/>
          </p:nvPr>
        </p:nvSpPr>
        <p:spPr/>
        <p:txBody>
          <a:bodyPr/>
          <a:lstStyle/>
          <a:p>
            <a:r>
              <a:rPr lang="en-US" dirty="0" smtClean="0"/>
              <a:t>Regulated </a:t>
            </a:r>
            <a:r>
              <a:rPr lang="en-US" dirty="0"/>
              <a:t>Medical Waste </a:t>
            </a:r>
            <a:r>
              <a:rPr lang="en-US" dirty="0" smtClean="0"/>
              <a:t>Management Regulations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23</a:t>
            </a:fld>
            <a:r>
              <a:rPr lang="en-US" dirty="0" smtClean="0"/>
              <a:t>					</a:t>
            </a:r>
            <a:endParaRPr lang="en-US" dirty="0">
              <a:solidFill>
                <a:srgbClr val="256EAB"/>
              </a:solidFill>
            </a:endParaRPr>
          </a:p>
        </p:txBody>
      </p:sp>
      <p:grpSp>
        <p:nvGrpSpPr>
          <p:cNvPr id="3" name="Group 2"/>
          <p:cNvGrpSpPr/>
          <p:nvPr/>
        </p:nvGrpSpPr>
        <p:grpSpPr>
          <a:xfrm>
            <a:off x="7496280" y="3952149"/>
            <a:ext cx="3802133" cy="2584763"/>
            <a:chOff x="4587675" y="-467318"/>
            <a:chExt cx="3194061" cy="2218742"/>
          </a:xfrm>
        </p:grpSpPr>
        <p:pic>
          <p:nvPicPr>
            <p:cNvPr id="19" name="Picture 2" descr="https://www.wastetodaymagazine.com/fileuploads/publications/44/issues/103486/articles/images/BOMAG_WINSTON-SALEM_LANDFILL_19_fmt.png"/>
            <p:cNvPicPr>
              <a:picLocks noChangeAspect="1" noChangeArrowheads="1"/>
            </p:cNvPicPr>
            <p:nvPr/>
          </p:nvPicPr>
          <p:blipFill rotWithShape="1">
            <a:blip r:embed="rId3">
              <a:extLst>
                <a:ext uri="{28A0092B-C50C-407E-A947-70E740481C1C}">
                  <a14:useLocalDpi xmlns:a14="http://schemas.microsoft.com/office/drawing/2010/main" val="0"/>
                </a:ext>
              </a:extLst>
            </a:blip>
            <a:srcRect l="34899" t="29322" r="9392" b="18707"/>
            <a:stretch/>
          </p:blipFill>
          <p:spPr bwMode="auto">
            <a:xfrm>
              <a:off x="4587675" y="-467318"/>
              <a:ext cx="3016649" cy="2064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82907" y="1535980"/>
              <a:ext cx="1298829"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50000"/>
                    </a:schemeClr>
                  </a:solidFill>
                  <a:effectLst/>
                  <a:uLnTx/>
                  <a:uFillTx/>
                  <a:latin typeface="Calibri" panose="020F0502020204030204"/>
                  <a:ea typeface="+mn-ea"/>
                  <a:cs typeface="+mn-cs"/>
                </a:rPr>
                <a:t>Waste Today Magazine</a:t>
              </a:r>
              <a:endParaRPr kumimoji="0" lang="en-US" sz="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pic>
        <p:nvPicPr>
          <p:cNvPr id="21" name="Picture 2" descr="Image result for biohazard ba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14068" y="3144213"/>
            <a:ext cx="1989649" cy="26528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467 Needle Disposal Stock Photos, Pictures &amp; Royalty-Free Images - iStock"/>
          <p:cNvPicPr>
            <a:picLocks noChangeAspect="1" noChangeArrowheads="1"/>
          </p:cNvPicPr>
          <p:nvPr/>
        </p:nvPicPr>
        <p:blipFill rotWithShape="1">
          <a:blip r:embed="rId6">
            <a:extLst>
              <a:ext uri="{28A0092B-C50C-407E-A947-70E740481C1C}">
                <a14:useLocalDpi xmlns:a14="http://schemas.microsoft.com/office/drawing/2010/main" val="0"/>
              </a:ext>
            </a:extLst>
          </a:blip>
          <a:srcRect l="5126" t="38637" r="5969" b="16888"/>
          <a:stretch/>
        </p:blipFill>
        <p:spPr bwMode="auto">
          <a:xfrm>
            <a:off x="626324" y="3847079"/>
            <a:ext cx="2902008" cy="2166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6621978" y="1437225"/>
            <a:ext cx="4943698" cy="457200"/>
          </a:xfrm>
          <a:prstGeom prst="roundRect">
            <a:avLst/>
          </a:prstGeom>
          <a:solidFill>
            <a:schemeClr val="accent1">
              <a:alpha val="89804"/>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cs typeface="Arial" panose="020B0604020202020204" pitchFamily="34" charset="0"/>
              </a:rPr>
              <a:t>Amendment</a:t>
            </a:r>
            <a:endParaRPr lang="en-US" sz="2800" dirty="0">
              <a:solidFill>
                <a:schemeClr val="bg1"/>
              </a:solidFill>
              <a:cs typeface="Arial" panose="020B0604020202020204" pitchFamily="34" charset="0"/>
            </a:endParaRPr>
          </a:p>
        </p:txBody>
      </p:sp>
      <p:sp>
        <p:nvSpPr>
          <p:cNvPr id="28" name="Rounded Rectangle 27"/>
          <p:cNvSpPr/>
          <p:nvPr/>
        </p:nvSpPr>
        <p:spPr>
          <a:xfrm>
            <a:off x="626324" y="1437225"/>
            <a:ext cx="4943698" cy="457200"/>
          </a:xfrm>
          <a:prstGeom prst="roundRect">
            <a:avLst/>
          </a:prstGeom>
          <a:solidFill>
            <a:srgbClr val="6699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cs typeface="Arial" panose="020B0604020202020204" pitchFamily="34" charset="0"/>
              </a:rPr>
              <a:t>Regulation</a:t>
            </a:r>
            <a:endParaRPr lang="en-US" sz="2800" dirty="0">
              <a:solidFill>
                <a:schemeClr val="bg1"/>
              </a:solidFill>
              <a:cs typeface="Arial" panose="020B0604020202020204" pitchFamily="34" charset="0"/>
            </a:endParaRPr>
          </a:p>
        </p:txBody>
      </p:sp>
      <p:sp>
        <p:nvSpPr>
          <p:cNvPr id="17" name="Hexagon 16"/>
          <p:cNvSpPr/>
          <p:nvPr/>
        </p:nvSpPr>
        <p:spPr>
          <a:xfrm>
            <a:off x="6621978" y="4800577"/>
            <a:ext cx="1582221" cy="1214702"/>
          </a:xfrm>
          <a:prstGeom prst="hexagon">
            <a:avLst/>
          </a:prstGeom>
          <a:solidFill>
            <a:schemeClr val="accent1">
              <a:lumMod val="75000"/>
              <a:alpha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000" dirty="0" smtClean="0">
                <a:solidFill>
                  <a:schemeClr val="bg1"/>
                </a:solidFill>
                <a:cs typeface="Arial" panose="020B0604020202020204" pitchFamily="34" charset="0"/>
              </a:rPr>
              <a:t>Treated Waste Packaging</a:t>
            </a:r>
            <a:endParaRPr lang="en-US"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56452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5381" y="192053"/>
            <a:ext cx="10902869" cy="6233037"/>
            <a:chOff x="-44369" y="78863"/>
            <a:chExt cx="10902869" cy="6233037"/>
          </a:xfrm>
        </p:grpSpPr>
        <p:pic>
          <p:nvPicPr>
            <p:cNvPr id="3" name="Picture 2"/>
            <p:cNvPicPr>
              <a:picLocks noChangeAspect="1"/>
            </p:cNvPicPr>
            <p:nvPr/>
          </p:nvPicPr>
          <p:blipFill>
            <a:blip r:embed="rId3"/>
            <a:stretch>
              <a:fillRect/>
            </a:stretch>
          </p:blipFill>
          <p:spPr>
            <a:xfrm>
              <a:off x="342900" y="78863"/>
              <a:ext cx="10515600" cy="6233037"/>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10376771" flipH="1">
              <a:off x="-44369" y="2084164"/>
              <a:ext cx="2293611" cy="1559993"/>
            </a:xfrm>
            <a:prstGeom prst="rect">
              <a:avLst/>
            </a:prstGeom>
          </p:spPr>
        </p:pic>
        <p:sp>
          <p:nvSpPr>
            <p:cNvPr id="9" name="Rounded Rectangle 8"/>
            <p:cNvSpPr/>
            <p:nvPr/>
          </p:nvSpPr>
          <p:spPr>
            <a:xfrm>
              <a:off x="2358571" y="2397781"/>
              <a:ext cx="1727200" cy="304800"/>
            </a:xfrm>
            <a:prstGeom prst="roundRect">
              <a:avLst/>
            </a:prstGeom>
            <a:noFill/>
            <a:ln w="762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1"/>
          </p:nvPr>
        </p:nvSpPr>
        <p:spPr/>
        <p:txBody>
          <a:bodyPr/>
          <a:lstStyle/>
          <a:p>
            <a:pPr algn="l"/>
            <a:fld id="{61C9B584-852F-4056-BF30-ABA66A23FD41}" type="slidenum">
              <a:rPr lang="en-US" smtClean="0"/>
              <a:t>24</a:t>
            </a:fld>
            <a:r>
              <a:rPr lang="en-US" dirty="0" smtClean="0"/>
              <a:t>					</a:t>
            </a:r>
            <a:endParaRPr lang="en-US" dirty="0">
              <a:solidFill>
                <a:srgbClr val="256EAB"/>
              </a:solidFill>
            </a:endParaRPr>
          </a:p>
        </p:txBody>
      </p:sp>
      <p:sp>
        <p:nvSpPr>
          <p:cNvPr id="6" name="Rounded Rectangle 5"/>
          <p:cNvSpPr/>
          <p:nvPr/>
        </p:nvSpPr>
        <p:spPr>
          <a:xfrm>
            <a:off x="7486089" y="4305754"/>
            <a:ext cx="4321723" cy="646986"/>
          </a:xfrm>
          <a:prstGeom prst="round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en-US" sz="3200" dirty="0" smtClean="0">
                <a:solidFill>
                  <a:schemeClr val="bg1"/>
                </a:solidFill>
              </a:rPr>
              <a:t>townhall.virginia.gov</a:t>
            </a:r>
            <a:endParaRPr lang="en-US" sz="3200" dirty="0">
              <a:solidFill>
                <a:schemeClr val="bg1"/>
              </a:solidFill>
            </a:endParaRPr>
          </a:p>
        </p:txBody>
      </p:sp>
    </p:spTree>
    <p:extLst>
      <p:ext uri="{BB962C8B-B14F-4D97-AF65-F5344CB8AC3E}">
        <p14:creationId xmlns:p14="http://schemas.microsoft.com/office/powerpoint/2010/main" val="96195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DEQ Regulatory Actions</a:t>
            </a:r>
            <a:endParaRPr lang="en-US" dirty="0"/>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4188194348"/>
              </p:ext>
            </p:extLst>
          </p:nvPr>
        </p:nvGraphicFramePr>
        <p:xfrm>
          <a:off x="838201" y="1690688"/>
          <a:ext cx="10305080" cy="4307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fld id="{61C9B584-852F-4056-BF30-ABA66A23FD41}" type="slidenum">
              <a:rPr lang="en-US" smtClean="0"/>
              <a:t>25</a:t>
            </a:fld>
            <a:r>
              <a:rPr lang="en-US" dirty="0" smtClean="0"/>
              <a:t>					</a:t>
            </a:r>
            <a:endParaRPr lang="en-US" dirty="0">
              <a:solidFill>
                <a:srgbClr val="256EAB"/>
              </a:solidFill>
            </a:endParaRPr>
          </a:p>
        </p:txBody>
      </p:sp>
    </p:spTree>
    <p:extLst>
      <p:ext uri="{BB962C8B-B14F-4D97-AF65-F5344CB8AC3E}">
        <p14:creationId xmlns:p14="http://schemas.microsoft.com/office/powerpoint/2010/main" val="1395461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Guidance Updates</a:t>
            </a:r>
            <a:endParaRPr lang="en-US" dirty="0"/>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4269146201"/>
              </p:ext>
            </p:extLst>
          </p:nvPr>
        </p:nvGraphicFramePr>
        <p:xfrm>
          <a:off x="838200" y="2020529"/>
          <a:ext cx="9633155" cy="258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fld id="{61C9B584-852F-4056-BF30-ABA66A23FD41}" type="slidenum">
              <a:rPr lang="en-US" smtClean="0"/>
              <a:t>26</a:t>
            </a:fld>
            <a:r>
              <a:rPr lang="en-US" dirty="0" smtClean="0"/>
              <a:t>					</a:t>
            </a:r>
            <a:endParaRPr lang="en-US" dirty="0">
              <a:solidFill>
                <a:srgbClr val="256EAB"/>
              </a:solidFill>
            </a:endParaRPr>
          </a:p>
        </p:txBody>
      </p:sp>
    </p:spTree>
    <p:extLst>
      <p:ext uri="{BB962C8B-B14F-4D97-AF65-F5344CB8AC3E}">
        <p14:creationId xmlns:p14="http://schemas.microsoft.com/office/powerpoint/2010/main" val="4222192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Diversion &amp; Recycling Task Force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27</a:t>
            </a:fld>
            <a:r>
              <a:rPr lang="en-US" dirty="0" smtClean="0"/>
              <a:t>					</a:t>
            </a:r>
            <a:endParaRPr lang="en-US" dirty="0">
              <a:solidFill>
                <a:srgbClr val="256EAB"/>
              </a:solidFill>
            </a:endParaRPr>
          </a:p>
        </p:txBody>
      </p:sp>
      <p:sp>
        <p:nvSpPr>
          <p:cNvPr id="5" name="Content Placeholder 4"/>
          <p:cNvSpPr>
            <a:spLocks noGrp="1"/>
          </p:cNvSpPr>
          <p:nvPr>
            <p:ph idx="1"/>
          </p:nvPr>
        </p:nvSpPr>
        <p:spPr>
          <a:xfrm>
            <a:off x="6096000" y="1503322"/>
            <a:ext cx="5651500" cy="5102430"/>
          </a:xfrm>
        </p:spPr>
        <p:txBody>
          <a:bodyPr>
            <a:noAutofit/>
          </a:bodyPr>
          <a:lstStyle/>
          <a:p>
            <a:pPr>
              <a:lnSpc>
                <a:spcPct val="100000"/>
              </a:lnSpc>
            </a:pPr>
            <a:r>
              <a:rPr lang="en-US" sz="2600" dirty="0" smtClean="0"/>
              <a:t>Approx</a:t>
            </a:r>
            <a:r>
              <a:rPr lang="en-US" sz="2600" dirty="0"/>
              <a:t>.</a:t>
            </a:r>
            <a:r>
              <a:rPr lang="en-US" sz="2600" dirty="0" smtClean="0"/>
              <a:t> 25 stakeholders / members</a:t>
            </a:r>
          </a:p>
          <a:p>
            <a:pPr>
              <a:lnSpc>
                <a:spcPct val="100000"/>
              </a:lnSpc>
            </a:pPr>
            <a:endParaRPr lang="en-US" sz="2600" dirty="0" smtClean="0"/>
          </a:p>
          <a:p>
            <a:pPr>
              <a:lnSpc>
                <a:spcPct val="100000"/>
              </a:lnSpc>
            </a:pPr>
            <a:endParaRPr lang="en-US" sz="2400" dirty="0"/>
          </a:p>
          <a:p>
            <a:pPr>
              <a:lnSpc>
                <a:spcPct val="100000"/>
              </a:lnSpc>
            </a:pPr>
            <a:endParaRPr lang="en-US" sz="2400" dirty="0" smtClean="0"/>
          </a:p>
          <a:p>
            <a:pPr>
              <a:lnSpc>
                <a:spcPct val="100000"/>
              </a:lnSpc>
            </a:pPr>
            <a:endParaRPr lang="en-US" sz="2400" dirty="0"/>
          </a:p>
          <a:p>
            <a:pPr marL="0" indent="0">
              <a:lnSpc>
                <a:spcPct val="100000"/>
              </a:lnSpc>
              <a:buNone/>
            </a:pPr>
            <a:endParaRPr lang="en-US" sz="2400" dirty="0" smtClean="0"/>
          </a:p>
          <a:p>
            <a:pPr>
              <a:lnSpc>
                <a:spcPct val="100000"/>
              </a:lnSpc>
              <a:spcBef>
                <a:spcPts val="1800"/>
              </a:spcBef>
            </a:pPr>
            <a:endParaRPr lang="en-US" sz="2400" dirty="0" smtClean="0"/>
          </a:p>
          <a:p>
            <a:pPr marL="0" indent="0">
              <a:lnSpc>
                <a:spcPct val="100000"/>
              </a:lnSpc>
              <a:spcBef>
                <a:spcPts val="1800"/>
              </a:spcBef>
              <a:buNone/>
            </a:pPr>
            <a:endParaRPr lang="en-US" sz="2400" dirty="0" smtClean="0"/>
          </a:p>
          <a:p>
            <a:pPr>
              <a:lnSpc>
                <a:spcPct val="150000"/>
              </a:lnSpc>
            </a:pPr>
            <a:r>
              <a:rPr lang="en-US" sz="2600" dirty="0" smtClean="0"/>
              <a:t>Report </a:t>
            </a:r>
            <a:r>
              <a:rPr lang="en-US" sz="2600" dirty="0"/>
              <a:t>due N</a:t>
            </a:r>
            <a:r>
              <a:rPr lang="en-US" sz="2600" dirty="0" smtClean="0"/>
              <a:t>ov </a:t>
            </a:r>
            <a:r>
              <a:rPr lang="en-US" sz="2600" dirty="0"/>
              <a:t>1, </a:t>
            </a:r>
            <a:r>
              <a:rPr lang="en-US" sz="2600" dirty="0" smtClean="0"/>
              <a:t>2022</a:t>
            </a:r>
            <a:endParaRPr lang="en-US" sz="2600" dirty="0"/>
          </a:p>
        </p:txBody>
      </p:sp>
      <p:grpSp>
        <p:nvGrpSpPr>
          <p:cNvPr id="6" name="Group 5"/>
          <p:cNvGrpSpPr/>
          <p:nvPr/>
        </p:nvGrpSpPr>
        <p:grpSpPr>
          <a:xfrm>
            <a:off x="571500" y="1662537"/>
            <a:ext cx="5334000" cy="4351338"/>
            <a:chOff x="838200" y="1825625"/>
            <a:chExt cx="5334000" cy="4351338"/>
          </a:xfrm>
        </p:grpSpPr>
        <p:graphicFrame>
          <p:nvGraphicFramePr>
            <p:cNvPr id="11" name="Content Placeholder 5"/>
            <p:cNvGraphicFramePr>
              <a:graphicFrameLocks/>
            </p:cNvGraphicFramePr>
            <p:nvPr>
              <p:extLst>
                <p:ext uri="{D42A27DB-BD31-4B8C-83A1-F6EECF244321}">
                  <p14:modId xmlns:p14="http://schemas.microsoft.com/office/powerpoint/2010/main" val="277612348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flipV="1">
              <a:off x="3633537" y="1825625"/>
              <a:ext cx="2538663" cy="43513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6096000" y="2244194"/>
            <a:ext cx="5499099" cy="3216175"/>
          </a:xfrm>
          <a:prstGeom prst="roundRect">
            <a:avLst/>
          </a:prstGeom>
          <a:solidFill>
            <a:srgbClr val="F9A40B">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42900" indent="-342900">
              <a:lnSpc>
                <a:spcPct val="10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Waste reduction &amp; landfill diversion</a:t>
            </a:r>
            <a:endParaRPr lang="en-US" sz="2400" dirty="0">
              <a:latin typeface="Arial" panose="020B0604020202020204" pitchFamily="34" charset="0"/>
              <a:cs typeface="Arial" panose="020B0604020202020204" pitchFamily="34" charset="0"/>
            </a:endParaRPr>
          </a:p>
          <a:p>
            <a:pPr marL="800100" lvl="1" indent="-342900">
              <a:lnSpc>
                <a:spcPct val="100000"/>
              </a:lnSpc>
              <a:buFont typeface="Courier New" panose="02070309020205020404" pitchFamily="49" charset="0"/>
              <a:buChar char="o"/>
            </a:pPr>
            <a:r>
              <a:rPr lang="en-US" sz="2200" dirty="0" smtClean="0">
                <a:latin typeface="Arial" panose="020B0604020202020204" pitchFamily="34" charset="0"/>
                <a:cs typeface="Arial" panose="020B0604020202020204" pitchFamily="34" charset="0"/>
              </a:rPr>
              <a:t>Increased </a:t>
            </a:r>
            <a:r>
              <a:rPr lang="en-US" sz="2200" dirty="0">
                <a:latin typeface="Arial" panose="020B0604020202020204" pitchFamily="34" charset="0"/>
                <a:cs typeface="Arial" panose="020B0604020202020204" pitchFamily="34" charset="0"/>
              </a:rPr>
              <a:t>r</a:t>
            </a:r>
            <a:r>
              <a:rPr lang="en-US" sz="2200" dirty="0" smtClean="0">
                <a:latin typeface="Arial" panose="020B0604020202020204" pitchFamily="34" charset="0"/>
                <a:cs typeface="Arial" panose="020B0604020202020204" pitchFamily="34" charset="0"/>
              </a:rPr>
              <a:t>ecycling</a:t>
            </a:r>
            <a:endParaRPr lang="en-US" sz="2200" dirty="0">
              <a:latin typeface="Arial" panose="020B0604020202020204" pitchFamily="34" charset="0"/>
              <a:cs typeface="Arial" panose="020B0604020202020204" pitchFamily="34" charset="0"/>
            </a:endParaRPr>
          </a:p>
          <a:p>
            <a:pPr marL="800100" lvl="1" indent="-342900">
              <a:lnSpc>
                <a:spcPct val="100000"/>
              </a:lnSpc>
              <a:buFont typeface="Courier New" panose="02070309020205020404" pitchFamily="49" charset="0"/>
              <a:buChar char="o"/>
            </a:pPr>
            <a:r>
              <a:rPr lang="en-US" sz="2200" dirty="0">
                <a:latin typeface="Arial" panose="020B0604020202020204" pitchFamily="34" charset="0"/>
                <a:cs typeface="Arial" panose="020B0604020202020204" pitchFamily="34" charset="0"/>
              </a:rPr>
              <a:t>Food </a:t>
            </a:r>
            <a:r>
              <a:rPr lang="en-US" sz="2200" dirty="0" smtClean="0">
                <a:latin typeface="Arial" panose="020B0604020202020204" pitchFamily="34" charset="0"/>
                <a:cs typeface="Arial" panose="020B0604020202020204" pitchFamily="34" charset="0"/>
              </a:rPr>
              <a:t>donation </a:t>
            </a:r>
            <a:r>
              <a:rPr lang="en-US" sz="2200" dirty="0">
                <a:latin typeface="Arial" panose="020B0604020202020204" pitchFamily="34" charset="0"/>
                <a:cs typeface="Arial" panose="020B0604020202020204" pitchFamily="34" charset="0"/>
              </a:rPr>
              <a:t>&amp; </a:t>
            </a:r>
            <a:r>
              <a:rPr lang="en-US" sz="2200" dirty="0" smtClean="0">
                <a:latin typeface="Arial" panose="020B0604020202020204" pitchFamily="34" charset="0"/>
                <a:cs typeface="Arial" panose="020B0604020202020204" pitchFamily="34" charset="0"/>
              </a:rPr>
              <a:t>composting</a:t>
            </a:r>
            <a:endParaRPr lang="en-US" sz="2200" dirty="0">
              <a:latin typeface="Arial" panose="020B0604020202020204" pitchFamily="34" charset="0"/>
              <a:cs typeface="Arial" panose="020B0604020202020204" pitchFamily="34" charset="0"/>
            </a:endParaRPr>
          </a:p>
          <a:p>
            <a:pPr marL="800100" lvl="1" indent="-342900">
              <a:lnSpc>
                <a:spcPct val="100000"/>
              </a:lnSpc>
              <a:spcAft>
                <a:spcPts val="1200"/>
              </a:spcAft>
              <a:buFont typeface="Courier New" panose="02070309020205020404" pitchFamily="49" charset="0"/>
              <a:buChar char="o"/>
            </a:pPr>
            <a:r>
              <a:rPr lang="en-US" sz="2200" dirty="0" smtClean="0">
                <a:latin typeface="Arial" panose="020B0604020202020204" pitchFamily="34" charset="0"/>
                <a:cs typeface="Arial" panose="020B0604020202020204" pitchFamily="34" charset="0"/>
              </a:rPr>
              <a:t>Out-of</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state waste impacts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Litter Control &amp; Recycling Fund grant program improvements</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Electric battery waste management</a:t>
            </a:r>
          </a:p>
        </p:txBody>
      </p:sp>
    </p:spTree>
    <p:extLst>
      <p:ext uri="{BB962C8B-B14F-4D97-AF65-F5344CB8AC3E}">
        <p14:creationId xmlns:p14="http://schemas.microsoft.com/office/powerpoint/2010/main" val="3469501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Waste Prevention Advisory Council</a:t>
            </a:r>
            <a:endParaRPr lang="en-US" dirty="0"/>
          </a:p>
        </p:txBody>
      </p:sp>
      <p:sp>
        <p:nvSpPr>
          <p:cNvPr id="3" name="Content Placeholder 2"/>
          <p:cNvSpPr>
            <a:spLocks noGrp="1"/>
          </p:cNvSpPr>
          <p:nvPr>
            <p:ph idx="1"/>
          </p:nvPr>
        </p:nvSpPr>
        <p:spPr>
          <a:xfrm>
            <a:off x="838200" y="1572126"/>
            <a:ext cx="7872663" cy="4604837"/>
          </a:xfrm>
        </p:spPr>
        <p:txBody>
          <a:bodyPr/>
          <a:lstStyle/>
          <a:p>
            <a:pPr marL="0" indent="0">
              <a:spcAft>
                <a:spcPts val="1800"/>
              </a:spcAft>
              <a:buNone/>
            </a:pPr>
            <a:r>
              <a:rPr lang="en-US" dirty="0" smtClean="0"/>
              <a:t>Advises the Governor </a:t>
            </a:r>
            <a:r>
              <a:rPr lang="en-US" dirty="0"/>
              <a:t>on policy </a:t>
            </a:r>
            <a:r>
              <a:rPr lang="en-US" dirty="0" smtClean="0"/>
              <a:t>and </a:t>
            </a:r>
            <a:r>
              <a:rPr lang="en-US" dirty="0"/>
              <a:t>funding priorities </a:t>
            </a:r>
            <a:r>
              <a:rPr lang="en-US" dirty="0" smtClean="0"/>
              <a:t>to:</a:t>
            </a:r>
          </a:p>
          <a:p>
            <a:pPr>
              <a:spcAft>
                <a:spcPts val="3000"/>
              </a:spcAft>
            </a:pPr>
            <a:r>
              <a:rPr lang="en-US" sz="2600" dirty="0"/>
              <a:t>E</a:t>
            </a:r>
            <a:r>
              <a:rPr lang="en-US" sz="2600" dirty="0" smtClean="0"/>
              <a:t>liminate </a:t>
            </a:r>
            <a:r>
              <a:rPr lang="en-US" sz="2600" dirty="0"/>
              <a:t>plastic waste </a:t>
            </a:r>
            <a:r>
              <a:rPr lang="en-US" sz="2600" dirty="0" smtClean="0"/>
              <a:t>that impacts </a:t>
            </a:r>
            <a:r>
              <a:rPr lang="en-US" sz="2600" dirty="0"/>
              <a:t>native species and </a:t>
            </a:r>
            <a:r>
              <a:rPr lang="en-US" sz="2600" dirty="0" smtClean="0"/>
              <a:t>pollutes VA’s environment </a:t>
            </a:r>
          </a:p>
          <a:p>
            <a:r>
              <a:rPr lang="en-US" sz="2600" dirty="0"/>
              <a:t>C</a:t>
            </a:r>
            <a:r>
              <a:rPr lang="en-US" sz="2600" dirty="0" smtClean="0"/>
              <a:t>ontribute </a:t>
            </a:r>
            <a:r>
              <a:rPr lang="en-US" sz="2600" dirty="0"/>
              <a:t>to achieving </a:t>
            </a:r>
            <a:r>
              <a:rPr lang="en-US" sz="2600" dirty="0" smtClean="0"/>
              <a:t/>
            </a:r>
            <a:br>
              <a:rPr lang="en-US" sz="2600" dirty="0" smtClean="0"/>
            </a:br>
            <a:r>
              <a:rPr lang="en-US" sz="2600" dirty="0" smtClean="0"/>
              <a:t>plastics </a:t>
            </a:r>
            <a:r>
              <a:rPr lang="en-US" sz="2600" dirty="0"/>
              <a:t>packaging </a:t>
            </a:r>
            <a:r>
              <a:rPr lang="en-US" sz="2600" dirty="0" smtClean="0"/>
              <a:t>circular </a:t>
            </a:r>
            <a:br>
              <a:rPr lang="en-US" sz="2600" dirty="0" smtClean="0"/>
            </a:br>
            <a:r>
              <a:rPr lang="en-US" sz="2600" dirty="0" smtClean="0"/>
              <a:t>economy industry standards</a:t>
            </a:r>
          </a:p>
          <a:p>
            <a:endParaRPr lang="en-US" sz="2600" dirty="0" smtClean="0"/>
          </a:p>
          <a:p>
            <a:pPr marL="0" indent="0">
              <a:buNone/>
            </a:pPr>
            <a:r>
              <a:rPr lang="en-US" sz="2600" dirty="0" smtClean="0"/>
              <a:t>Only </a:t>
            </a:r>
            <a:r>
              <a:rPr lang="en-US" sz="2600" dirty="0"/>
              <a:t>a</a:t>
            </a:r>
            <a:r>
              <a:rPr lang="en-US" sz="2600" dirty="0" smtClean="0"/>
              <a:t>uthorized thru June 2023</a:t>
            </a:r>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28</a:t>
            </a:fld>
            <a:r>
              <a:rPr lang="en-US" smtClean="0"/>
              <a:t>					</a:t>
            </a:r>
            <a:endParaRPr lang="en-US" dirty="0">
              <a:solidFill>
                <a:srgbClr val="256EAB"/>
              </a:solidFill>
            </a:endParaRPr>
          </a:p>
        </p:txBody>
      </p:sp>
      <p:pic>
        <p:nvPicPr>
          <p:cNvPr id="10" name="Picture 9"/>
          <p:cNvPicPr>
            <a:picLocks noChangeAspect="1"/>
          </p:cNvPicPr>
          <p:nvPr/>
        </p:nvPicPr>
        <p:blipFill rotWithShape="1">
          <a:blip r:embed="rId3"/>
          <a:srcRect t="1866"/>
          <a:stretch/>
        </p:blipFill>
        <p:spPr>
          <a:xfrm>
            <a:off x="9062131" y="1230587"/>
            <a:ext cx="2798827" cy="4486647"/>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5849771" y="3803158"/>
            <a:ext cx="2786890" cy="2713529"/>
            <a:chOff x="4452017" y="2689302"/>
            <a:chExt cx="2786890" cy="2713529"/>
          </a:xfrm>
        </p:grpSpPr>
        <p:sp>
          <p:nvSpPr>
            <p:cNvPr id="7" name="TextBox 6"/>
            <p:cNvSpPr txBox="1"/>
            <p:nvPr/>
          </p:nvSpPr>
          <p:spPr>
            <a:xfrm>
              <a:off x="5823617" y="5187387"/>
              <a:ext cx="1415290" cy="215444"/>
            </a:xfrm>
            <a:prstGeom prst="rect">
              <a:avLst/>
            </a:prstGeom>
            <a:noFill/>
          </p:spPr>
          <p:txBody>
            <a:bodyPr wrap="square" rtlCol="0">
              <a:spAutoFit/>
            </a:bodyPr>
            <a:lstStyle/>
            <a:p>
              <a:pPr lvl="0" algn="r">
                <a:defRPr/>
              </a:pPr>
              <a:r>
                <a:rPr lang="en-US" sz="800" noProof="0" dirty="0" smtClean="0">
                  <a:solidFill>
                    <a:schemeClr val="tx1">
                      <a:lumMod val="50000"/>
                      <a:lumOff val="50000"/>
                    </a:schemeClr>
                  </a:solidFill>
                </a:rPr>
                <a:t>Webstaurantstore.com</a:t>
              </a:r>
              <a:endParaRPr kumimoji="0" lang="en-US" sz="8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pic>
          <p:nvPicPr>
            <p:cNvPr id="2054" name="Picture 6" descr="Dart 85HT3R 8&quot; x 8&quot; x 3&quot; White Foam Three-Compartment Square Take Out  Container with Perforated Hinged Lid - 100/Pack"/>
            <p:cNvPicPr>
              <a:picLocks noChangeAspect="1" noChangeArrowheads="1"/>
            </p:cNvPicPr>
            <p:nvPr/>
          </p:nvPicPr>
          <p:blipFill rotWithShape="1">
            <a:blip r:embed="rId4">
              <a:extLst>
                <a:ext uri="{28A0092B-C50C-407E-A947-70E740481C1C}">
                  <a14:useLocalDpi xmlns:a14="http://schemas.microsoft.com/office/drawing/2010/main" val="0"/>
                </a:ext>
              </a:extLst>
            </a:blip>
            <a:srcRect t="8514"/>
            <a:stretch/>
          </p:blipFill>
          <p:spPr bwMode="auto">
            <a:xfrm>
              <a:off x="4452017" y="2689302"/>
              <a:ext cx="2743200" cy="2509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552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fontScale="90000"/>
          </a:bodyPr>
          <a:lstStyle/>
          <a:p>
            <a:r>
              <a:rPr lang="en-US" dirty="0" smtClean="0"/>
              <a:t>SWIA, Recycling and </a:t>
            </a:r>
            <a:br>
              <a:rPr lang="en-US" dirty="0" smtClean="0"/>
            </a:br>
            <a:r>
              <a:rPr lang="en-US" dirty="0" smtClean="0"/>
              <a:t>Litter Grant Updates</a:t>
            </a:r>
            <a:endParaRPr lang="en-US" dirty="0"/>
          </a:p>
        </p:txBody>
      </p:sp>
    </p:spTree>
    <p:extLst>
      <p:ext uri="{BB962C8B-B14F-4D97-AF65-F5344CB8AC3E}">
        <p14:creationId xmlns:p14="http://schemas.microsoft.com/office/powerpoint/2010/main" val="155630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51519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fld id="{61C9B584-852F-4056-BF30-ABA66A23FD41}" type="slidenum">
              <a:rPr lang="en-US" smtClean="0"/>
              <a:t>3</a:t>
            </a:fld>
            <a:r>
              <a:rPr lang="en-US" dirty="0" smtClean="0"/>
              <a:t>					</a:t>
            </a:r>
            <a:endParaRPr lang="en-US" dirty="0">
              <a:solidFill>
                <a:srgbClr val="256EAB"/>
              </a:solidFill>
            </a:endParaRPr>
          </a:p>
        </p:txBody>
      </p:sp>
    </p:spTree>
    <p:extLst>
      <p:ext uri="{BB962C8B-B14F-4D97-AF65-F5344CB8AC3E}">
        <p14:creationId xmlns:p14="http://schemas.microsoft.com/office/powerpoint/2010/main" val="2031343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CY2021 Solid Waste Information</a:t>
            </a:r>
            <a:br>
              <a:rPr lang="en-US" dirty="0" smtClean="0"/>
            </a:br>
            <a:r>
              <a:rPr lang="en-US" dirty="0" smtClean="0"/>
              <a:t>and Assessment (SWIA) Update</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r>
              <a:rPr lang="en-US" sz="2300" dirty="0" smtClean="0">
                <a:latin typeface="+mn-lt"/>
              </a:rPr>
              <a:t>SWIA reports submission deadline – March 30, 2022</a:t>
            </a:r>
          </a:p>
          <a:p>
            <a:endParaRPr lang="en-US" sz="2300" dirty="0">
              <a:latin typeface="+mn-lt"/>
            </a:endParaRPr>
          </a:p>
          <a:p>
            <a:r>
              <a:rPr lang="en-US" sz="2300" dirty="0" smtClean="0">
                <a:latin typeface="+mn-lt"/>
              </a:rPr>
              <a:t>225 reports received for CY2021 (captive and non-captive)</a:t>
            </a:r>
          </a:p>
          <a:p>
            <a:pPr marL="0" indent="0">
              <a:buNone/>
            </a:pPr>
            <a:endParaRPr lang="en-US" sz="2300" dirty="0" smtClean="0">
              <a:latin typeface="+mn-lt"/>
            </a:endParaRPr>
          </a:p>
          <a:p>
            <a:r>
              <a:rPr lang="en-US" sz="2300" dirty="0" smtClean="0">
                <a:latin typeface="+mn-lt"/>
              </a:rPr>
              <a:t>SWIA data QA</a:t>
            </a:r>
          </a:p>
          <a:p>
            <a:endParaRPr lang="en-US" sz="2300" dirty="0">
              <a:latin typeface="+mn-lt"/>
            </a:endParaRPr>
          </a:p>
          <a:p>
            <a:r>
              <a:rPr lang="en-US" sz="2300" dirty="0" smtClean="0">
                <a:latin typeface="+mn-lt"/>
              </a:rPr>
              <a:t>Draft annual SWIA report by May 15</a:t>
            </a:r>
            <a:r>
              <a:rPr lang="en-US" sz="2300" baseline="30000" dirty="0" smtClean="0">
                <a:latin typeface="+mn-lt"/>
              </a:rPr>
              <a:t>th</a:t>
            </a:r>
            <a:endParaRPr lang="en-US" sz="2300" dirty="0" smtClean="0">
              <a:latin typeface="+mn-lt"/>
            </a:endParaRPr>
          </a:p>
          <a:p>
            <a:endParaRPr lang="en-US" sz="2300" dirty="0">
              <a:latin typeface="+mn-lt"/>
            </a:endParaRPr>
          </a:p>
          <a:p>
            <a:r>
              <a:rPr lang="en-US" sz="2300" dirty="0" smtClean="0">
                <a:latin typeface="+mn-lt"/>
              </a:rPr>
              <a:t>Final report published by June 30</a:t>
            </a:r>
            <a:r>
              <a:rPr lang="en-US" sz="2300" baseline="30000" dirty="0" smtClean="0">
                <a:latin typeface="+mn-lt"/>
              </a:rPr>
              <a:t>th</a:t>
            </a:r>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30</a:t>
            </a:fld>
            <a:r>
              <a:rPr lang="en-US" smtClean="0"/>
              <a:t>					</a:t>
            </a:r>
            <a:endParaRPr lang="en-US" dirty="0">
              <a:solidFill>
                <a:srgbClr val="256EAB"/>
              </a:solidFill>
            </a:endParaRPr>
          </a:p>
        </p:txBody>
      </p:sp>
    </p:spTree>
    <p:extLst>
      <p:ext uri="{BB962C8B-B14F-4D97-AF65-F5344CB8AC3E}">
        <p14:creationId xmlns:p14="http://schemas.microsoft.com/office/powerpoint/2010/main" val="269358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p:spPr>
        <p:txBody>
          <a:bodyPr/>
          <a:lstStyle/>
          <a:p>
            <a:pPr algn="ctr"/>
            <a:r>
              <a:rPr lang="en-US" dirty="0" smtClean="0"/>
              <a:t>Total Solid Waste Received from 2012 through 2020</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31</a:t>
            </a:fld>
            <a:r>
              <a:rPr lang="en-US" smtClean="0"/>
              <a:t>					</a:t>
            </a:r>
            <a:endParaRPr lang="en-US" dirty="0">
              <a:solidFill>
                <a:srgbClr val="256EAB"/>
              </a:solidFill>
            </a:endParaRPr>
          </a:p>
        </p:txBody>
      </p:sp>
      <p:pic>
        <p:nvPicPr>
          <p:cNvPr id="7" name="Content Placeholder 6" descr="Figure 1 – Total Solid Waste Received from 2012 through 2020" title="Figure 1 – Total Solid Waste Received from 2012 through 202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0660" y="1313656"/>
            <a:ext cx="10123140" cy="5311776"/>
          </a:xfrm>
          <a:prstGeom prst="rect">
            <a:avLst/>
          </a:prstGeom>
          <a:noFill/>
          <a:ln w="3175">
            <a:solidFill>
              <a:schemeClr val="tx1"/>
            </a:solidFill>
          </a:ln>
        </p:spPr>
      </p:pic>
    </p:spTree>
    <p:extLst>
      <p:ext uri="{BB962C8B-B14F-4D97-AF65-F5344CB8AC3E}">
        <p14:creationId xmlns:p14="http://schemas.microsoft.com/office/powerpoint/2010/main" val="1156338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Recycling in Virginia in CY2020</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sz="2300" dirty="0" smtClean="0">
                <a:latin typeface="+mn-lt"/>
              </a:rPr>
              <a:t>State recycling rate for CY2020 = 45.5%</a:t>
            </a:r>
          </a:p>
          <a:p>
            <a:endParaRPr lang="en-US" sz="2300" dirty="0" smtClean="0">
              <a:latin typeface="+mn-lt"/>
            </a:endParaRPr>
          </a:p>
          <a:p>
            <a:r>
              <a:rPr lang="en-US" sz="2300" dirty="0" smtClean="0">
                <a:latin typeface="+mn-lt"/>
              </a:rPr>
              <a:t>For CY2020, all 71 Solid Waste Planning Units (SWPU) were required to report</a:t>
            </a:r>
          </a:p>
          <a:p>
            <a:pPr lvl="1"/>
            <a:r>
              <a:rPr lang="en-US" sz="2300" dirty="0" smtClean="0">
                <a:latin typeface="+mn-lt"/>
              </a:rPr>
              <a:t>68 planning units met and exceeded the recycling rate</a:t>
            </a:r>
          </a:p>
          <a:p>
            <a:pPr lvl="1"/>
            <a:r>
              <a:rPr lang="en-US" sz="2300" dirty="0" smtClean="0">
                <a:latin typeface="+mn-lt"/>
              </a:rPr>
              <a:t>3 planning units were unable to meet their minimum mandated rate</a:t>
            </a:r>
          </a:p>
          <a:p>
            <a:pPr lvl="1"/>
            <a:endParaRPr lang="en-US" sz="2300" dirty="0" smtClean="0">
              <a:latin typeface="+mn-lt"/>
            </a:endParaRPr>
          </a:p>
          <a:p>
            <a:pPr marL="341313" indent="-341313"/>
            <a:r>
              <a:rPr lang="en-US" sz="2300" dirty="0">
                <a:latin typeface="+mn-lt"/>
              </a:rPr>
              <a:t>SWPUs with populations greater than </a:t>
            </a:r>
            <a:r>
              <a:rPr lang="en-US" sz="2300" dirty="0" smtClean="0">
                <a:latin typeface="+mn-lt"/>
              </a:rPr>
              <a:t>100,000 </a:t>
            </a:r>
            <a:r>
              <a:rPr lang="en-US" sz="2300" dirty="0">
                <a:latin typeface="+mn-lt"/>
              </a:rPr>
              <a:t>report annually</a:t>
            </a:r>
          </a:p>
          <a:p>
            <a:pPr lvl="1" indent="-342900">
              <a:buFont typeface="Wingdings" panose="05000000000000000000" pitchFamily="2" charset="2"/>
              <a:buChar char="Ø"/>
            </a:pPr>
            <a:r>
              <a:rPr lang="en-US" sz="2300" dirty="0">
                <a:latin typeface="+mn-lt"/>
              </a:rPr>
              <a:t>Currently, 17 SWPUs have populations greater than 100,000</a:t>
            </a:r>
          </a:p>
          <a:p>
            <a:pPr marL="400050" lvl="1" indent="0">
              <a:buNone/>
            </a:pPr>
            <a:endParaRPr lang="en-US" sz="2300" dirty="0">
              <a:latin typeface="+mn-lt"/>
            </a:endParaRPr>
          </a:p>
          <a:p>
            <a:pPr marL="341313" indent="-341313"/>
            <a:r>
              <a:rPr lang="en-US" sz="2300" dirty="0">
                <a:latin typeface="+mn-lt"/>
              </a:rPr>
              <a:t>SWPUs with populations less </a:t>
            </a:r>
            <a:r>
              <a:rPr lang="en-US" sz="2300" dirty="0" smtClean="0">
                <a:latin typeface="+mn-lt"/>
              </a:rPr>
              <a:t>than or equal to </a:t>
            </a:r>
            <a:r>
              <a:rPr lang="en-US" sz="2300" dirty="0">
                <a:latin typeface="+mn-lt"/>
              </a:rPr>
              <a:t>100,000 are required to report every 4 years</a:t>
            </a:r>
          </a:p>
          <a:p>
            <a:pPr lvl="1" indent="-342900">
              <a:buFont typeface="Wingdings" panose="05000000000000000000" pitchFamily="2" charset="2"/>
              <a:buChar char="Ø"/>
            </a:pPr>
            <a:r>
              <a:rPr lang="en-US" sz="2300" dirty="0">
                <a:latin typeface="+mn-lt"/>
              </a:rPr>
              <a:t>Next reporting will be in 2025 for </a:t>
            </a:r>
            <a:r>
              <a:rPr lang="en-US" sz="2300" dirty="0" smtClean="0">
                <a:latin typeface="+mn-lt"/>
              </a:rPr>
              <a:t>CY2024</a:t>
            </a:r>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32</a:t>
            </a:fld>
            <a:r>
              <a:rPr lang="en-US" smtClean="0"/>
              <a:t>					</a:t>
            </a:r>
            <a:endParaRPr lang="en-US" dirty="0">
              <a:solidFill>
                <a:srgbClr val="256EAB"/>
              </a:solidFill>
            </a:endParaRPr>
          </a:p>
        </p:txBody>
      </p:sp>
    </p:spTree>
    <p:extLst>
      <p:ext uri="{BB962C8B-B14F-4D97-AF65-F5344CB8AC3E}">
        <p14:creationId xmlns:p14="http://schemas.microsoft.com/office/powerpoint/2010/main" val="635237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pPr algn="ctr"/>
            <a:r>
              <a:rPr lang="en-US" dirty="0" smtClean="0"/>
              <a:t>Materials Recycled in CY2020</a:t>
            </a:r>
            <a:endParaRPr lang="en-US" dirty="0"/>
          </a:p>
        </p:txBody>
      </p:sp>
      <p:pic>
        <p:nvPicPr>
          <p:cNvPr id="6" name="Content Placeholder 5"/>
          <p:cNvPicPr>
            <a:picLocks noGrp="1" noChangeAspect="1"/>
          </p:cNvPicPr>
          <p:nvPr>
            <p:ph idx="1"/>
          </p:nvPr>
        </p:nvPicPr>
        <p:blipFill rotWithShape="1">
          <a:blip r:embed="rId3"/>
          <a:srcRect l="12342" t="315" r="12344" b="5650"/>
          <a:stretch/>
        </p:blipFill>
        <p:spPr>
          <a:xfrm>
            <a:off x="3232150" y="1248306"/>
            <a:ext cx="5403850" cy="5473169"/>
          </a:xfrm>
          <a:prstGeom prst="rect">
            <a:avLst/>
          </a:prstGeom>
        </p:spPr>
      </p:pic>
      <p:sp>
        <p:nvSpPr>
          <p:cNvPr id="4" name="Footer Placeholder 3"/>
          <p:cNvSpPr>
            <a:spLocks noGrp="1"/>
          </p:cNvSpPr>
          <p:nvPr>
            <p:ph type="ftr" sz="quarter" idx="11"/>
          </p:nvPr>
        </p:nvSpPr>
        <p:spPr/>
        <p:txBody>
          <a:bodyPr/>
          <a:lstStyle/>
          <a:p>
            <a:pPr algn="l"/>
            <a:fld id="{61C9B584-852F-4056-BF30-ABA66A23FD41}" type="slidenum">
              <a:rPr lang="en-US" smtClean="0"/>
              <a:t>33</a:t>
            </a:fld>
            <a:r>
              <a:rPr lang="en-US" smtClean="0"/>
              <a:t>					</a:t>
            </a:r>
            <a:endParaRPr lang="en-US" dirty="0">
              <a:solidFill>
                <a:srgbClr val="256EAB"/>
              </a:solidFill>
            </a:endParaRPr>
          </a:p>
        </p:txBody>
      </p:sp>
    </p:spTree>
    <p:extLst>
      <p:ext uri="{BB962C8B-B14F-4D97-AF65-F5344CB8AC3E}">
        <p14:creationId xmlns:p14="http://schemas.microsoft.com/office/powerpoint/2010/main" val="1490642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p:spPr>
        <p:txBody>
          <a:bodyPr/>
          <a:lstStyle/>
          <a:p>
            <a:r>
              <a:rPr lang="en-US" dirty="0" smtClean="0"/>
              <a:t>Virginia’s MSW, Recycling Tonnage and Recycling Rates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34</a:t>
            </a:fld>
            <a:r>
              <a:rPr lang="en-US" smtClean="0"/>
              <a:t>					</a:t>
            </a:r>
            <a:endParaRPr lang="en-US" dirty="0">
              <a:solidFill>
                <a:srgbClr val="256EAB"/>
              </a:solidFill>
            </a:endParaRPr>
          </a:p>
        </p:txBody>
      </p:sp>
      <p:pic>
        <p:nvPicPr>
          <p:cNvPr id="5" name="Content Placeholder 4" descr="Virginia's MSW, recycling tonnage and recycling rate" title="Virginia's MSW, recycling tonnage and recycling rate"/>
          <p:cNvPicPr>
            <a:picLocks noGrp="1"/>
          </p:cNvPicPr>
          <p:nvPr>
            <p:ph idx="1"/>
          </p:nvPr>
        </p:nvPicPr>
        <p:blipFill rotWithShape="1">
          <a:blip r:embed="rId3">
            <a:extLst>
              <a:ext uri="{28A0092B-C50C-407E-A947-70E740481C1C}">
                <a14:useLocalDpi xmlns:a14="http://schemas.microsoft.com/office/drawing/2010/main" val="0"/>
              </a:ext>
            </a:extLst>
          </a:blip>
          <a:srcRect l="1923" t="7599" r="641" b="1439"/>
          <a:stretch/>
        </p:blipFill>
        <p:spPr bwMode="auto">
          <a:xfrm>
            <a:off x="1358899" y="1320800"/>
            <a:ext cx="9626601" cy="5295900"/>
          </a:xfrm>
          <a:prstGeom prst="rect">
            <a:avLst/>
          </a:prstGeom>
          <a:noFill/>
          <a:ln>
            <a:solidFill>
              <a:schemeClr val="tx1"/>
            </a:solidFill>
          </a:ln>
        </p:spPr>
      </p:pic>
    </p:spTree>
    <p:extLst>
      <p:ext uri="{BB962C8B-B14F-4D97-AF65-F5344CB8AC3E}">
        <p14:creationId xmlns:p14="http://schemas.microsoft.com/office/powerpoint/2010/main" val="3661559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t>GY2022 DEQ Non-Competitive Grants</a:t>
            </a:r>
            <a:endParaRPr lang="en-US" dirty="0"/>
          </a:p>
        </p:txBody>
      </p:sp>
      <p:sp>
        <p:nvSpPr>
          <p:cNvPr id="2" name="Content Placeholder 1"/>
          <p:cNvSpPr>
            <a:spLocks noGrp="1"/>
          </p:cNvSpPr>
          <p:nvPr>
            <p:ph idx="1"/>
          </p:nvPr>
        </p:nvSpPr>
        <p:spPr>
          <a:xfrm>
            <a:off x="838200" y="1690688"/>
            <a:ext cx="10515600" cy="4486275"/>
          </a:xfrm>
        </p:spPr>
        <p:txBody>
          <a:bodyPr>
            <a:noAutofit/>
          </a:bodyPr>
          <a:lstStyle/>
          <a:p>
            <a:pPr marL="341313" indent="-341313"/>
            <a:r>
              <a:rPr lang="en-US" sz="2300" dirty="0" smtClean="0">
                <a:latin typeface="+mn-lt"/>
              </a:rPr>
              <a:t>GY2022 </a:t>
            </a:r>
            <a:r>
              <a:rPr lang="en-US" sz="2300" dirty="0">
                <a:latin typeface="+mn-lt"/>
              </a:rPr>
              <a:t>Total Non-Competitive Grant Funds: </a:t>
            </a:r>
            <a:r>
              <a:rPr lang="en-US" sz="2300" dirty="0" smtClean="0">
                <a:latin typeface="+mn-lt"/>
              </a:rPr>
              <a:t>$2,440,116</a:t>
            </a:r>
            <a:endParaRPr lang="en-US" sz="2300" dirty="0">
              <a:latin typeface="+mn-lt"/>
            </a:endParaRPr>
          </a:p>
          <a:p>
            <a:pPr marL="341313" indent="-341313"/>
            <a:endParaRPr lang="en-US" sz="2300" dirty="0">
              <a:latin typeface="+mn-lt"/>
            </a:endParaRPr>
          </a:p>
          <a:p>
            <a:pPr marL="341313" indent="-341313"/>
            <a:r>
              <a:rPr lang="en-US" sz="2300" dirty="0" smtClean="0">
                <a:latin typeface="+mn-lt"/>
              </a:rPr>
              <a:t>187 </a:t>
            </a:r>
            <a:r>
              <a:rPr lang="en-US" sz="2300" dirty="0">
                <a:latin typeface="+mn-lt"/>
              </a:rPr>
              <a:t>Applications </a:t>
            </a:r>
            <a:r>
              <a:rPr lang="en-US" sz="2300" dirty="0" smtClean="0">
                <a:latin typeface="+mn-lt"/>
              </a:rPr>
              <a:t>received (single and coop)</a:t>
            </a:r>
          </a:p>
          <a:p>
            <a:pPr marL="341313" indent="-341313"/>
            <a:endParaRPr lang="en-US" sz="2300" dirty="0">
              <a:ln>
                <a:noFill/>
              </a:ln>
              <a:latin typeface="+mn-lt"/>
            </a:endParaRPr>
          </a:p>
          <a:p>
            <a:pPr marL="341313" indent="-341313"/>
            <a:r>
              <a:rPr lang="en-US" sz="2300" dirty="0" smtClean="0">
                <a:ln>
                  <a:noFill/>
                </a:ln>
                <a:latin typeface="+mn-lt"/>
              </a:rPr>
              <a:t>Approximately 20 </a:t>
            </a:r>
            <a:r>
              <a:rPr lang="en-US" sz="2300" dirty="0">
                <a:ln>
                  <a:noFill/>
                </a:ln>
                <a:latin typeface="+mn-lt"/>
              </a:rPr>
              <a:t>localities did not apply</a:t>
            </a:r>
          </a:p>
          <a:p>
            <a:pPr marL="341313" indent="-341313"/>
            <a:endParaRPr lang="en-US" sz="2300" dirty="0">
              <a:latin typeface="+mn-lt"/>
            </a:endParaRPr>
          </a:p>
          <a:p>
            <a:pPr marL="341313" indent="-341313"/>
            <a:r>
              <a:rPr lang="en-US" sz="2300" dirty="0" smtClean="0">
                <a:latin typeface="+mn-lt"/>
              </a:rPr>
              <a:t>Total unspent </a:t>
            </a:r>
            <a:r>
              <a:rPr lang="en-US" sz="2300" dirty="0">
                <a:latin typeface="+mn-lt"/>
              </a:rPr>
              <a:t>Funds from </a:t>
            </a:r>
            <a:r>
              <a:rPr lang="en-US" sz="2300" dirty="0" smtClean="0">
                <a:latin typeface="+mn-lt"/>
              </a:rPr>
              <a:t>GY2021: $59,106</a:t>
            </a:r>
            <a:endParaRPr lang="en-US" sz="2300" dirty="0">
              <a:latin typeface="+mn-lt"/>
            </a:endParaRPr>
          </a:p>
          <a:p>
            <a:pPr marL="341313" indent="-341313"/>
            <a:endParaRPr lang="en-US" sz="2300" dirty="0">
              <a:latin typeface="+mn-lt"/>
            </a:endParaRPr>
          </a:p>
          <a:p>
            <a:pPr marL="341313" indent="-341313"/>
            <a:r>
              <a:rPr lang="en-US" sz="2300" dirty="0" smtClean="0">
                <a:latin typeface="+mn-lt"/>
              </a:rPr>
              <a:t>Grants disbursed and letters sent out in December 2021</a:t>
            </a:r>
          </a:p>
        </p:txBody>
      </p:sp>
      <p:sp>
        <p:nvSpPr>
          <p:cNvPr id="4" name="Slide Number Placeholder 3"/>
          <p:cNvSpPr>
            <a:spLocks noGrp="1"/>
          </p:cNvSpPr>
          <p:nvPr>
            <p:ph type="sldNum" sz="quarter" idx="4294967295"/>
          </p:nvPr>
        </p:nvSpPr>
        <p:spPr>
          <a:xfrm>
            <a:off x="9448800" y="6356350"/>
            <a:ext cx="2743200" cy="365125"/>
          </a:xfrm>
        </p:spPr>
        <p:txBody>
          <a:bodyPr/>
          <a:lstStyle/>
          <a:p>
            <a:fld id="{E258C418-D23E-419F-BBA2-8F0B98EEA8BE}" type="slidenum">
              <a:rPr lang="en-US" smtClean="0"/>
              <a:pPr/>
              <a:t>35</a:t>
            </a:fld>
            <a:endParaRPr lang="en-US"/>
          </a:p>
        </p:txBody>
      </p:sp>
    </p:spTree>
    <p:extLst>
      <p:ext uri="{BB962C8B-B14F-4D97-AF65-F5344CB8AC3E}">
        <p14:creationId xmlns:p14="http://schemas.microsoft.com/office/powerpoint/2010/main" val="1196830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t>GY2022 DEQ Competitive Grants</a:t>
            </a:r>
            <a:endParaRPr lang="en-US" dirty="0"/>
          </a:p>
        </p:txBody>
      </p:sp>
      <p:sp>
        <p:nvSpPr>
          <p:cNvPr id="2" name="Content Placeholder 1"/>
          <p:cNvSpPr>
            <a:spLocks noGrp="1"/>
          </p:cNvSpPr>
          <p:nvPr>
            <p:ph idx="1"/>
          </p:nvPr>
        </p:nvSpPr>
        <p:spPr>
          <a:xfrm>
            <a:off x="838200" y="1690688"/>
            <a:ext cx="10515600" cy="4486275"/>
          </a:xfrm>
        </p:spPr>
        <p:txBody>
          <a:bodyPr>
            <a:noAutofit/>
          </a:bodyPr>
          <a:lstStyle/>
          <a:p>
            <a:pPr marL="341313" indent="-341313"/>
            <a:r>
              <a:rPr lang="en-US" sz="2200" dirty="0" smtClean="0">
                <a:latin typeface="+mn-lt"/>
              </a:rPr>
              <a:t>GY2022 </a:t>
            </a:r>
            <a:r>
              <a:rPr lang="en-US" sz="2200" dirty="0">
                <a:latin typeface="+mn-lt"/>
              </a:rPr>
              <a:t>Total Competitive Grant Funds: </a:t>
            </a:r>
            <a:r>
              <a:rPr lang="en-US" sz="2200" dirty="0" smtClean="0">
                <a:latin typeface="+mn-lt"/>
              </a:rPr>
              <a:t>$138,339</a:t>
            </a:r>
            <a:endParaRPr lang="en-US" sz="2200" dirty="0">
              <a:latin typeface="+mn-lt"/>
            </a:endParaRPr>
          </a:p>
          <a:p>
            <a:pPr marL="341313" indent="-341313"/>
            <a:endParaRPr lang="en-US" sz="2200" dirty="0">
              <a:latin typeface="+mn-lt"/>
            </a:endParaRPr>
          </a:p>
          <a:p>
            <a:pPr marL="341313" indent="-341313"/>
            <a:r>
              <a:rPr lang="en-US" sz="2200" dirty="0" smtClean="0">
                <a:latin typeface="+mn-lt"/>
              </a:rPr>
              <a:t>19 </a:t>
            </a:r>
            <a:r>
              <a:rPr lang="en-US" sz="2200" dirty="0">
                <a:latin typeface="+mn-lt"/>
              </a:rPr>
              <a:t>Applications received – single and joint applications</a:t>
            </a:r>
          </a:p>
          <a:p>
            <a:pPr marL="0" indent="0">
              <a:buNone/>
            </a:pPr>
            <a:endParaRPr lang="en-US" sz="2200" dirty="0">
              <a:latin typeface="+mn-lt"/>
            </a:endParaRPr>
          </a:p>
          <a:p>
            <a:pPr marL="341313" indent="-341313"/>
            <a:r>
              <a:rPr lang="en-US" sz="2200" dirty="0" smtClean="0">
                <a:latin typeface="+mn-lt"/>
              </a:rPr>
              <a:t>Reviewed by </a:t>
            </a:r>
            <a:r>
              <a:rPr lang="en-US" sz="2200" dirty="0">
                <a:latin typeface="+mn-lt"/>
              </a:rPr>
              <a:t>Litter Fund Board at November 6</a:t>
            </a:r>
            <a:r>
              <a:rPr lang="en-US" sz="2200" baseline="30000" dirty="0">
                <a:latin typeface="+mn-lt"/>
              </a:rPr>
              <a:t>th</a:t>
            </a:r>
            <a:r>
              <a:rPr lang="en-US" sz="2200" dirty="0">
                <a:latin typeface="+mn-lt"/>
              </a:rPr>
              <a:t> </a:t>
            </a:r>
            <a:r>
              <a:rPr lang="en-US" sz="2200" dirty="0" smtClean="0">
                <a:latin typeface="+mn-lt"/>
              </a:rPr>
              <a:t>meeting</a:t>
            </a:r>
          </a:p>
          <a:p>
            <a:pPr marL="341313" indent="-341313"/>
            <a:endParaRPr lang="en-US" sz="2200" dirty="0">
              <a:latin typeface="+mn-lt"/>
            </a:endParaRPr>
          </a:p>
          <a:p>
            <a:pPr marL="341313" indent="-341313"/>
            <a:r>
              <a:rPr lang="en-US" sz="2200" dirty="0" smtClean="0">
                <a:latin typeface="+mn-lt"/>
              </a:rPr>
              <a:t>16 applications received funding; 3 applications did not</a:t>
            </a:r>
          </a:p>
          <a:p>
            <a:pPr marL="341313" indent="-341313"/>
            <a:endParaRPr lang="en-US" sz="2200" dirty="0" smtClean="0">
              <a:latin typeface="+mn-lt"/>
            </a:endParaRPr>
          </a:p>
          <a:p>
            <a:pPr marL="341313" indent="-341313"/>
            <a:r>
              <a:rPr lang="en-US" sz="2200" dirty="0">
                <a:latin typeface="+mn-lt"/>
              </a:rPr>
              <a:t>Total unspent Funds from GY2021: </a:t>
            </a:r>
            <a:r>
              <a:rPr lang="en-US" sz="2200" dirty="0" smtClean="0">
                <a:latin typeface="+mn-lt"/>
              </a:rPr>
              <a:t>$9,495</a:t>
            </a:r>
            <a:endParaRPr lang="en-US" sz="2200" dirty="0">
              <a:latin typeface="+mn-lt"/>
            </a:endParaRPr>
          </a:p>
          <a:p>
            <a:pPr marL="341313" indent="-341313"/>
            <a:endParaRPr lang="en-US" sz="2200" dirty="0">
              <a:latin typeface="+mn-lt"/>
            </a:endParaRPr>
          </a:p>
          <a:p>
            <a:pPr marL="341313" indent="-341313"/>
            <a:r>
              <a:rPr lang="en-US" sz="2200" dirty="0">
                <a:latin typeface="+mn-lt"/>
              </a:rPr>
              <a:t>Grants disbursed and letters sent out in December 2021</a:t>
            </a:r>
          </a:p>
        </p:txBody>
      </p:sp>
      <p:sp>
        <p:nvSpPr>
          <p:cNvPr id="4" name="Slide Number Placeholder 3"/>
          <p:cNvSpPr>
            <a:spLocks noGrp="1"/>
          </p:cNvSpPr>
          <p:nvPr>
            <p:ph type="sldNum" sz="quarter" idx="4294967295"/>
          </p:nvPr>
        </p:nvSpPr>
        <p:spPr>
          <a:xfrm>
            <a:off x="9448800" y="6356350"/>
            <a:ext cx="2743200" cy="365125"/>
          </a:xfrm>
        </p:spPr>
        <p:txBody>
          <a:bodyPr/>
          <a:lstStyle/>
          <a:p>
            <a:fld id="{E258C418-D23E-419F-BBA2-8F0B98EEA8BE}" type="slidenum">
              <a:rPr lang="en-US" smtClean="0"/>
              <a:pPr/>
              <a:t>36</a:t>
            </a:fld>
            <a:endParaRPr lang="en-US"/>
          </a:p>
        </p:txBody>
      </p:sp>
    </p:spTree>
    <p:extLst>
      <p:ext uri="{BB962C8B-B14F-4D97-AF65-F5344CB8AC3E}">
        <p14:creationId xmlns:p14="http://schemas.microsoft.com/office/powerpoint/2010/main" val="969140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Litter Grant - Expanded Polystyrene (EPS) Campaign</a:t>
            </a:r>
            <a:endParaRPr lang="en-US" dirty="0"/>
          </a:p>
        </p:txBody>
      </p:sp>
      <p:sp>
        <p:nvSpPr>
          <p:cNvPr id="3" name="Content Placeholder 2"/>
          <p:cNvSpPr>
            <a:spLocks noGrp="1"/>
          </p:cNvSpPr>
          <p:nvPr>
            <p:ph idx="1"/>
          </p:nvPr>
        </p:nvSpPr>
        <p:spPr>
          <a:xfrm>
            <a:off x="838200" y="1690688"/>
            <a:ext cx="10515600" cy="4486275"/>
          </a:xfrm>
        </p:spPr>
        <p:txBody>
          <a:bodyPr>
            <a:noAutofit/>
          </a:bodyPr>
          <a:lstStyle/>
          <a:p>
            <a:r>
              <a:rPr lang="en-US" sz="2500" b="1" dirty="0">
                <a:latin typeface="+mn-lt"/>
              </a:rPr>
              <a:t>House Bill 1902 - </a:t>
            </a:r>
            <a:r>
              <a:rPr lang="en-US" sz="2500" b="1" i="1" dirty="0">
                <a:latin typeface="+mn-lt"/>
              </a:rPr>
              <a:t>Expanded polystyrene food service containers prohibited</a:t>
            </a:r>
          </a:p>
          <a:p>
            <a:pPr lvl="1">
              <a:buFont typeface="Wingdings" panose="05000000000000000000" pitchFamily="2" charset="2"/>
              <a:buChar char="Ø"/>
            </a:pPr>
            <a:r>
              <a:rPr lang="en-US" sz="2500" dirty="0">
                <a:latin typeface="+mn-lt"/>
              </a:rPr>
              <a:t>2021 General Assembly session – changes to § 10.1-1422.01</a:t>
            </a:r>
            <a:br>
              <a:rPr lang="en-US" sz="2500" dirty="0">
                <a:latin typeface="+mn-lt"/>
              </a:rPr>
            </a:br>
            <a:endParaRPr lang="en-US" sz="2500" dirty="0">
              <a:latin typeface="+mn-lt"/>
            </a:endParaRPr>
          </a:p>
          <a:p>
            <a:pPr lvl="1">
              <a:buFont typeface="Wingdings" panose="05000000000000000000" pitchFamily="2" charset="2"/>
              <a:buChar char="Ø"/>
            </a:pPr>
            <a:r>
              <a:rPr lang="en-US" sz="2500" dirty="0">
                <a:latin typeface="+mn-lt"/>
              </a:rPr>
              <a:t>Operation of public information campaigns to discourage </a:t>
            </a:r>
            <a:r>
              <a:rPr lang="en-US" sz="2500" dirty="0" smtClean="0">
                <a:latin typeface="+mn-lt"/>
              </a:rPr>
              <a:t>sale </a:t>
            </a:r>
            <a:r>
              <a:rPr lang="en-US" sz="2500" dirty="0">
                <a:latin typeface="+mn-lt"/>
              </a:rPr>
              <a:t>and use of polystyrene products and to promote alternatives to expanded polystyrene</a:t>
            </a:r>
          </a:p>
          <a:p>
            <a:pPr lvl="1">
              <a:buFont typeface="Wingdings" panose="05000000000000000000" pitchFamily="2" charset="2"/>
              <a:buChar char="Ø"/>
            </a:pPr>
            <a:endParaRPr lang="en-US" sz="2500" b="1" dirty="0">
              <a:latin typeface="+mn-lt"/>
            </a:endParaRPr>
          </a:p>
          <a:p>
            <a:pPr lvl="1">
              <a:buFont typeface="Wingdings" panose="05000000000000000000" pitchFamily="2" charset="2"/>
              <a:buChar char="Ø"/>
            </a:pPr>
            <a:r>
              <a:rPr lang="en-US" sz="2500" dirty="0">
                <a:latin typeface="+mn-lt"/>
              </a:rPr>
              <a:t> Litter Control and Recycling Fund</a:t>
            </a:r>
          </a:p>
          <a:p>
            <a:pPr lvl="2">
              <a:buFont typeface="Wingdings" panose="05000000000000000000" pitchFamily="2" charset="2"/>
              <a:buChar char="Ø"/>
            </a:pPr>
            <a:r>
              <a:rPr lang="en-US" sz="2500" i="1" dirty="0">
                <a:latin typeface="+mn-lt"/>
              </a:rPr>
              <a:t>5% of Litter Fund - Operation of public information campaigns</a:t>
            </a:r>
            <a:endParaRPr lang="en-US" sz="2500" b="1"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37</a:t>
            </a:fld>
            <a:r>
              <a:rPr lang="en-US" dirty="0" smtClean="0"/>
              <a:t>	</a:t>
            </a:r>
            <a:r>
              <a:rPr lang="en-US" b="1" dirty="0" smtClean="0"/>
              <a:t>				</a:t>
            </a:r>
            <a:endParaRPr lang="en-US" b="1" dirty="0">
              <a:solidFill>
                <a:srgbClr val="256EAB"/>
              </a:solidFill>
            </a:endParaRPr>
          </a:p>
        </p:txBody>
      </p:sp>
    </p:spTree>
    <p:extLst>
      <p:ext uri="{BB962C8B-B14F-4D97-AF65-F5344CB8AC3E}">
        <p14:creationId xmlns:p14="http://schemas.microsoft.com/office/powerpoint/2010/main" val="3275441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81169" y="2481926"/>
            <a:ext cx="6486227" cy="2347735"/>
          </a:xfrm>
        </p:spPr>
        <p:txBody>
          <a:bodyPr>
            <a:noAutofit/>
          </a:bodyPr>
          <a:lstStyle/>
          <a:p>
            <a:pPr marL="0" indent="0" algn="ctr">
              <a:buNone/>
            </a:pPr>
            <a:r>
              <a:rPr lang="en-US" sz="2600" b="1" dirty="0" smtClean="0">
                <a:solidFill>
                  <a:srgbClr val="198569"/>
                </a:solidFill>
              </a:rPr>
              <a:t>Melinda Woodruff</a:t>
            </a:r>
          </a:p>
          <a:p>
            <a:pPr marL="0" indent="0" algn="ctr">
              <a:buNone/>
            </a:pPr>
            <a:r>
              <a:rPr lang="en-US" sz="2400" dirty="0" smtClean="0">
                <a:solidFill>
                  <a:srgbClr val="198569"/>
                </a:solidFill>
              </a:rPr>
              <a:t>Land Protection and Remediation</a:t>
            </a:r>
          </a:p>
          <a:p>
            <a:pPr marL="0" indent="0" algn="ctr">
              <a:buNone/>
            </a:pPr>
            <a:r>
              <a:rPr lang="en-US" sz="2400" dirty="0" smtClean="0">
                <a:solidFill>
                  <a:srgbClr val="198569"/>
                </a:solidFill>
              </a:rPr>
              <a:t>Program Manager</a:t>
            </a:r>
          </a:p>
          <a:p>
            <a:pPr marL="0" indent="0" algn="ctr">
              <a:buNone/>
            </a:pPr>
            <a:r>
              <a:rPr lang="en-US" sz="2400" dirty="0" smtClean="0">
                <a:solidFill>
                  <a:srgbClr val="198569"/>
                </a:solidFill>
              </a:rPr>
              <a:t>Virginia Department of Environmental Quality</a:t>
            </a:r>
          </a:p>
          <a:p>
            <a:pPr marL="0" indent="0" algn="ctr">
              <a:buNone/>
            </a:pPr>
            <a:r>
              <a:rPr lang="en-US" sz="2400" dirty="0" smtClean="0">
                <a:hlinkClick r:id="rId3"/>
              </a:rPr>
              <a:t>Melinda.woodruff@deq.virginia.gov</a:t>
            </a:r>
            <a:endParaRPr lang="en-US" sz="2400" dirty="0" smtClean="0"/>
          </a:p>
          <a:p>
            <a:pPr marL="0" indent="0" algn="ctr">
              <a:buNone/>
            </a:pPr>
            <a:r>
              <a:rPr lang="en-US" sz="2400" dirty="0" smtClean="0">
                <a:solidFill>
                  <a:srgbClr val="198569"/>
                </a:solidFill>
              </a:rPr>
              <a:t>(757) 407-2516</a:t>
            </a:r>
            <a:endParaRPr lang="en-US" sz="2400" dirty="0">
              <a:solidFill>
                <a:srgbClr val="198569"/>
              </a:solidFill>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38</a:t>
            </a:fld>
            <a:r>
              <a:rPr lang="en-US" dirty="0" smtClean="0"/>
              <a:t>					</a:t>
            </a:r>
            <a:endParaRPr lang="en-US" dirty="0">
              <a:solidFill>
                <a:srgbClr val="256EAB"/>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499" y="2251955"/>
            <a:ext cx="2109470" cy="2807676"/>
          </a:xfrm>
          <a:prstGeom prst="ellipse">
            <a:avLst/>
          </a:prstGeom>
          <a:ln w="57150">
            <a:solidFill>
              <a:schemeClr val="accent1"/>
            </a:solidFill>
          </a:ln>
        </p:spPr>
      </p:pic>
    </p:spTree>
    <p:extLst>
      <p:ext uri="{BB962C8B-B14F-4D97-AF65-F5344CB8AC3E}">
        <p14:creationId xmlns:p14="http://schemas.microsoft.com/office/powerpoint/2010/main" val="1682786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7625" y1="52774" x2="97625" y2="52774"/>
                      </a14:backgroundRemoval>
                    </a14:imgEffect>
                  </a14:imgLayer>
                </a14:imgProps>
              </a:ext>
              <a:ext uri="{28A0092B-C50C-407E-A947-70E740481C1C}">
                <a14:useLocalDpi xmlns:a14="http://schemas.microsoft.com/office/drawing/2010/main" val="0"/>
              </a:ext>
            </a:extLst>
          </a:blip>
          <a:stretch>
            <a:fillRect/>
          </a:stretch>
        </p:blipFill>
        <p:spPr>
          <a:xfrm>
            <a:off x="20483" y="494486"/>
            <a:ext cx="12151035" cy="5885656"/>
          </a:xfrm>
          <a:prstGeom prst="rect">
            <a:avLst/>
          </a:prstGeom>
        </p:spPr>
      </p:pic>
      <p:sp>
        <p:nvSpPr>
          <p:cNvPr id="4" name="Footer Placeholder 3"/>
          <p:cNvSpPr>
            <a:spLocks noGrp="1"/>
          </p:cNvSpPr>
          <p:nvPr>
            <p:ph type="ftr" sz="quarter" idx="11"/>
          </p:nvPr>
        </p:nvSpPr>
        <p:spPr/>
        <p:txBody>
          <a:bodyPr/>
          <a:lstStyle/>
          <a:p>
            <a:pPr algn="l"/>
            <a:fld id="{61C9B584-852F-4056-BF30-ABA66A23FD41}" type="slidenum">
              <a:rPr lang="en-US" smtClean="0"/>
              <a:t>4</a:t>
            </a:fld>
            <a:r>
              <a:rPr lang="en-US" dirty="0" smtClean="0"/>
              <a:t>					</a:t>
            </a:r>
            <a:endParaRPr lang="en-US" dirty="0">
              <a:solidFill>
                <a:srgbClr val="256EAB"/>
              </a:solidFill>
            </a:endParaRPr>
          </a:p>
        </p:txBody>
      </p:sp>
      <p:sp>
        <p:nvSpPr>
          <p:cNvPr id="15" name="Title 14"/>
          <p:cNvSpPr>
            <a:spLocks noGrp="1"/>
          </p:cNvSpPr>
          <p:nvPr>
            <p:ph type="title"/>
          </p:nvPr>
        </p:nvSpPr>
        <p:spPr>
          <a:xfrm>
            <a:off x="838200" y="288925"/>
            <a:ext cx="10515600" cy="664613"/>
          </a:xfrm>
        </p:spPr>
        <p:txBody>
          <a:bodyPr/>
          <a:lstStyle/>
          <a:p>
            <a:r>
              <a:rPr lang="en-US" dirty="0" smtClean="0"/>
              <a:t>DEQ Leadership Updates</a:t>
            </a:r>
            <a:endParaRPr lang="en-US" dirty="0"/>
          </a:p>
        </p:txBody>
      </p:sp>
      <p:grpSp>
        <p:nvGrpSpPr>
          <p:cNvPr id="7" name="Group 6"/>
          <p:cNvGrpSpPr/>
          <p:nvPr/>
        </p:nvGrpSpPr>
        <p:grpSpPr>
          <a:xfrm>
            <a:off x="6660815" y="2433040"/>
            <a:ext cx="2365197" cy="3114338"/>
            <a:chOff x="6808299" y="2285556"/>
            <a:chExt cx="2365197" cy="3114338"/>
          </a:xfrm>
        </p:grpSpPr>
        <p:sp>
          <p:nvSpPr>
            <p:cNvPr id="18" name="TextBox 17"/>
            <p:cNvSpPr txBox="1"/>
            <p:nvPr/>
          </p:nvSpPr>
          <p:spPr>
            <a:xfrm>
              <a:off x="6824411" y="4650753"/>
              <a:ext cx="2332973" cy="749141"/>
            </a:xfrm>
            <a:prstGeom prst="roundRect">
              <a:avLst/>
            </a:prstGeom>
            <a:solidFill>
              <a:schemeClr val="accent4">
                <a:alpha val="90000"/>
              </a:schemeClr>
            </a:solidFill>
            <a:ln>
              <a:solidFill>
                <a:schemeClr val="accent4"/>
              </a:solidFill>
            </a:ln>
            <a:effectLst>
              <a:outerShdw blurRad="50800" dist="38100" dir="2700000" algn="tl" rotWithShape="0">
                <a:prstClr val="black">
                  <a:alpha val="40000"/>
                </a:prstClr>
              </a:outerShdw>
            </a:effectLst>
          </p:spPr>
          <p:txBody>
            <a:bodyPr wrap="square" rtlCol="0" anchor="ctr">
              <a:spAutoFit/>
            </a:bodyPr>
            <a:lstStyle/>
            <a:p>
              <a:pPr algn="ctr"/>
              <a:r>
                <a:rPr lang="en-US" sz="2000" b="1" dirty="0" smtClean="0">
                  <a:solidFill>
                    <a:schemeClr val="bg1"/>
                  </a:solidFill>
                  <a:latin typeface="Arial" panose="020B0604020202020204" pitchFamily="34" charset="0"/>
                  <a:cs typeface="Arial" panose="020B0604020202020204" pitchFamily="34" charset="0"/>
                </a:rPr>
                <a:t>Michael </a:t>
              </a:r>
              <a:r>
                <a:rPr lang="en-US" sz="2000" b="1" dirty="0" err="1" smtClean="0">
                  <a:solidFill>
                    <a:schemeClr val="bg1"/>
                  </a:solidFill>
                  <a:latin typeface="Arial" panose="020B0604020202020204" pitchFamily="34" charset="0"/>
                  <a:cs typeface="Arial" panose="020B0604020202020204" pitchFamily="34" charset="0"/>
                </a:rPr>
                <a:t>Rolband</a:t>
              </a:r>
              <a:endParaRPr lang="en-US" sz="2000" b="1"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DEQ Director</a:t>
              </a:r>
            </a:p>
          </p:txBody>
        </p:sp>
        <p:pic>
          <p:nvPicPr>
            <p:cNvPr id="6" name="Picture 5"/>
            <p:cNvPicPr>
              <a:picLocks noChangeAspect="1"/>
            </p:cNvPicPr>
            <p:nvPr/>
          </p:nvPicPr>
          <p:blipFill rotWithShape="1">
            <a:blip r:embed="rId5"/>
            <a:srcRect l="1871" t="2216" r="-1871" b="19736"/>
            <a:stretch/>
          </p:blipFill>
          <p:spPr>
            <a:xfrm>
              <a:off x="6808299" y="2285556"/>
              <a:ext cx="2365197" cy="2365197"/>
            </a:xfrm>
            <a:prstGeom prst="ellipse">
              <a:avLst/>
            </a:prstGeom>
            <a:solidFill>
              <a:schemeClr val="accent1"/>
            </a:solidFill>
            <a:ln w="57150">
              <a:solidFill>
                <a:schemeClr val="accent4"/>
              </a:solidFill>
            </a:ln>
          </p:spPr>
        </p:pic>
      </p:grpSp>
    </p:spTree>
    <p:extLst>
      <p:ext uri="{BB962C8B-B14F-4D97-AF65-F5344CB8AC3E}">
        <p14:creationId xmlns:p14="http://schemas.microsoft.com/office/powerpoint/2010/main" val="362827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97625" y1="52774" x2="97625" y2="52774"/>
                      </a14:backgroundRemoval>
                    </a14:imgEffect>
                  </a14:imgLayer>
                </a14:imgProps>
              </a:ext>
              <a:ext uri="{28A0092B-C50C-407E-A947-70E740481C1C}">
                <a14:useLocalDpi xmlns:a14="http://schemas.microsoft.com/office/drawing/2010/main" val="0"/>
              </a:ext>
            </a:extLst>
          </a:blip>
          <a:stretch>
            <a:fillRect/>
          </a:stretch>
        </p:blipFill>
        <p:spPr>
          <a:xfrm>
            <a:off x="20483" y="494486"/>
            <a:ext cx="12151035" cy="5885656"/>
          </a:xfrm>
          <a:prstGeom prst="rect">
            <a:avLst/>
          </a:prstGeom>
        </p:spPr>
      </p:pic>
      <p:sp>
        <p:nvSpPr>
          <p:cNvPr id="4" name="Footer Placeholder 3"/>
          <p:cNvSpPr>
            <a:spLocks noGrp="1"/>
          </p:cNvSpPr>
          <p:nvPr>
            <p:ph type="ftr" sz="quarter" idx="11"/>
          </p:nvPr>
        </p:nvSpPr>
        <p:spPr/>
        <p:txBody>
          <a:bodyPr/>
          <a:lstStyle/>
          <a:p>
            <a:pPr algn="l"/>
            <a:fld id="{61C9B584-852F-4056-BF30-ABA66A23FD41}" type="slidenum">
              <a:rPr lang="en-US" smtClean="0"/>
              <a:t>5</a:t>
            </a:fld>
            <a:r>
              <a:rPr lang="en-US" dirty="0" smtClean="0"/>
              <a:t>					</a:t>
            </a:r>
            <a:endParaRPr lang="en-US" dirty="0">
              <a:solidFill>
                <a:srgbClr val="256EAB"/>
              </a:solidFill>
            </a:endParaRPr>
          </a:p>
        </p:txBody>
      </p:sp>
      <p:sp>
        <p:nvSpPr>
          <p:cNvPr id="15" name="Title 14"/>
          <p:cNvSpPr>
            <a:spLocks noGrp="1"/>
          </p:cNvSpPr>
          <p:nvPr>
            <p:ph type="title"/>
          </p:nvPr>
        </p:nvSpPr>
        <p:spPr>
          <a:xfrm>
            <a:off x="838200" y="288925"/>
            <a:ext cx="10515600" cy="664613"/>
          </a:xfrm>
        </p:spPr>
        <p:txBody>
          <a:bodyPr/>
          <a:lstStyle/>
          <a:p>
            <a:r>
              <a:rPr lang="en-US" dirty="0" smtClean="0"/>
              <a:t>DEQ Leadership Updates</a:t>
            </a:r>
            <a:endParaRPr lang="en-US" dirty="0"/>
          </a:p>
        </p:txBody>
      </p:sp>
      <p:grpSp>
        <p:nvGrpSpPr>
          <p:cNvPr id="5" name="Group 4"/>
          <p:cNvGrpSpPr/>
          <p:nvPr/>
        </p:nvGrpSpPr>
        <p:grpSpPr>
          <a:xfrm>
            <a:off x="5140085" y="2700908"/>
            <a:ext cx="3316829" cy="3250162"/>
            <a:chOff x="4852236" y="2668990"/>
            <a:chExt cx="3316829" cy="3250162"/>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0906" t="7988" r="29260" b="12236"/>
            <a:stretch/>
          </p:blipFill>
          <p:spPr>
            <a:xfrm rot="5400000">
              <a:off x="5321930" y="2668990"/>
              <a:ext cx="2377440" cy="2377440"/>
            </a:xfrm>
            <a:prstGeom prst="ellipse">
              <a:avLst/>
            </a:prstGeom>
            <a:solidFill>
              <a:schemeClr val="accent1"/>
            </a:solidFill>
            <a:ln w="57150">
              <a:solidFill>
                <a:schemeClr val="accent1"/>
              </a:solidFill>
            </a:ln>
          </p:spPr>
        </p:pic>
        <p:sp>
          <p:nvSpPr>
            <p:cNvPr id="17" name="TextBox 16"/>
            <p:cNvSpPr txBox="1"/>
            <p:nvPr/>
          </p:nvSpPr>
          <p:spPr>
            <a:xfrm>
              <a:off x="4852236" y="4965699"/>
              <a:ext cx="3316829" cy="953453"/>
            </a:xfrm>
            <a:prstGeom prst="round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rtlCol="0" anchor="ctr">
              <a:spAutoFit/>
            </a:bodyP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US" dirty="0" smtClean="0"/>
                <a:t>Brent Williams</a:t>
              </a:r>
            </a:p>
            <a:p>
              <a:r>
                <a:rPr lang="en-US" sz="1600" b="0" dirty="0" smtClean="0"/>
                <a:t>Director</a:t>
              </a:r>
              <a:r>
                <a:rPr lang="en-US" sz="1600" b="0" dirty="0"/>
                <a:t>, Office of Financial Responsibility &amp; Waste Programs</a:t>
              </a:r>
            </a:p>
          </p:txBody>
        </p:sp>
      </p:grpSp>
      <p:grpSp>
        <p:nvGrpSpPr>
          <p:cNvPr id="2" name="Group 1"/>
          <p:cNvGrpSpPr/>
          <p:nvPr/>
        </p:nvGrpSpPr>
        <p:grpSpPr>
          <a:xfrm>
            <a:off x="8607603" y="1347480"/>
            <a:ext cx="2651760" cy="3217050"/>
            <a:chOff x="8698946" y="821335"/>
            <a:chExt cx="2651760" cy="3217050"/>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7535" t="5651" r="7691" b="9576"/>
            <a:stretch/>
          </p:blipFill>
          <p:spPr>
            <a:xfrm>
              <a:off x="8836106" y="821335"/>
              <a:ext cx="2377440" cy="2377440"/>
            </a:xfrm>
            <a:prstGeom prst="ellipse">
              <a:avLst/>
            </a:prstGeom>
            <a:ln w="57150">
              <a:solidFill>
                <a:schemeClr val="accent2"/>
              </a:solidFill>
            </a:ln>
          </p:spPr>
        </p:pic>
        <p:sp>
          <p:nvSpPr>
            <p:cNvPr id="18" name="TextBox 17"/>
            <p:cNvSpPr txBox="1"/>
            <p:nvPr/>
          </p:nvSpPr>
          <p:spPr>
            <a:xfrm>
              <a:off x="8698946" y="3084932"/>
              <a:ext cx="2651760" cy="953453"/>
            </a:xfrm>
            <a:prstGeom prst="roundRect">
              <a:avLst/>
            </a:prstGeom>
            <a:solidFill>
              <a:schemeClr val="accent2">
                <a:alpha val="90000"/>
              </a:schemeClr>
            </a:solidFill>
            <a:ln>
              <a:solidFill>
                <a:schemeClr val="accent2"/>
              </a:solidFill>
            </a:ln>
            <a:effectLst>
              <a:outerShdw blurRad="50800" dist="38100" dir="2700000" algn="tl" rotWithShape="0">
                <a:prstClr val="black">
                  <a:alpha val="40000"/>
                </a:prstClr>
              </a:outerShdw>
            </a:effectLst>
          </p:spPr>
          <p:txBody>
            <a:bodyPr wrap="square" rtlCol="0" anchor="ctr">
              <a:spAutoFit/>
            </a:bodyPr>
            <a:lstStyle/>
            <a:p>
              <a:pPr algn="ctr"/>
              <a:r>
                <a:rPr lang="en-US" b="1" dirty="0" smtClean="0">
                  <a:solidFill>
                    <a:schemeClr val="bg1"/>
                  </a:solidFill>
                  <a:latin typeface="Arial" panose="020B0604020202020204" pitchFamily="34" charset="0"/>
                  <a:cs typeface="Arial" panose="020B0604020202020204" pitchFamily="34" charset="0"/>
                </a:rPr>
                <a:t>Kathryn Perszyk</a:t>
              </a:r>
            </a:p>
            <a:p>
              <a:pPr algn="ctr"/>
              <a:r>
                <a:rPr lang="en-US" sz="1600" dirty="0" smtClean="0">
                  <a:solidFill>
                    <a:schemeClr val="bg1"/>
                  </a:solidFill>
                  <a:latin typeface="Arial" panose="020B0604020202020204" pitchFamily="34" charset="0"/>
                  <a:cs typeface="Arial" panose="020B0604020202020204" pitchFamily="34" charset="0"/>
                </a:rPr>
                <a:t>Director, Division of Land Protection &amp; Revitalization</a:t>
              </a:r>
            </a:p>
          </p:txBody>
        </p:sp>
      </p:grpSp>
      <p:sp>
        <p:nvSpPr>
          <p:cNvPr id="30" name="TextBox 29"/>
          <p:cNvSpPr txBox="1"/>
          <p:nvPr/>
        </p:nvSpPr>
        <p:spPr>
          <a:xfrm>
            <a:off x="991436" y="1868388"/>
            <a:ext cx="3860800" cy="1055608"/>
          </a:xfrm>
          <a:prstGeom prst="roundRect">
            <a:avLst/>
          </a:prstGeom>
          <a:solidFill>
            <a:schemeClr val="bg1">
              <a:lumMod val="95000"/>
            </a:schemeClr>
          </a:solidFill>
          <a:ln>
            <a:noFill/>
          </a:ln>
        </p:spPr>
        <p:txBody>
          <a:bodyPr wrap="square" rtlCol="0">
            <a:spAutoFit/>
          </a:bodyPr>
          <a:lstStyle>
            <a:defPPr>
              <a:defRPr lang="en-US"/>
            </a:defPPr>
            <a:lvl1pPr algn="ctr">
              <a:defRPr sz="3200" b="1">
                <a:solidFill>
                  <a:schemeClr val="accent4">
                    <a:lumMod val="50000"/>
                  </a:schemeClr>
                </a:solidFill>
                <a:latin typeface="Arial" panose="020B0604020202020204" pitchFamily="34" charset="0"/>
                <a:cs typeface="Arial" panose="020B0604020202020204" pitchFamily="34" charset="0"/>
              </a:defRPr>
            </a:lvl1pPr>
          </a:lstStyle>
          <a:p>
            <a:r>
              <a:rPr lang="en-US" sz="2800" dirty="0"/>
              <a:t>Central Office </a:t>
            </a:r>
            <a:endParaRPr lang="en-US" sz="2800" dirty="0" smtClean="0"/>
          </a:p>
          <a:p>
            <a:r>
              <a:rPr lang="en-US" sz="2800" dirty="0" smtClean="0"/>
              <a:t>Land Division</a:t>
            </a:r>
            <a:endParaRPr lang="en-US" sz="2800" dirty="0"/>
          </a:p>
        </p:txBody>
      </p:sp>
    </p:spTree>
    <p:extLst>
      <p:ext uri="{BB962C8B-B14F-4D97-AF65-F5344CB8AC3E}">
        <p14:creationId xmlns:p14="http://schemas.microsoft.com/office/powerpoint/2010/main" val="13969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8" b="100000" l="958" r="100000">
                        <a14:foregroundMark x1="43295" y1="77007" x2="43295" y2="77007"/>
                        <a14:foregroundMark x1="55747" y1="42082" x2="55747" y2="42082"/>
                        <a14:foregroundMark x1="56801" y1="41432" x2="56801" y2="41432"/>
                        <a14:foregroundMark x1="74138" y1="32321" x2="74138" y2="32321"/>
                        <a14:foregroundMark x1="72893" y1="59870" x2="72893" y2="59870"/>
                        <a14:foregroundMark x1="20498" y1="92625" x2="20498" y2="92625"/>
                        <a14:foregroundMark x1="21743" y1="94577" x2="21743" y2="94577"/>
                        <a14:foregroundMark x1="20402" y1="97180" x2="20402" y2="97180"/>
                        <a14:foregroundMark x1="94061" y1="59436" x2="94061" y2="59436"/>
                        <a14:foregroundMark x1="88410" y1="88937" x2="88410" y2="88937"/>
                        <a14:foregroundMark x1="94732" y1="65944" x2="94732" y2="65944"/>
                        <a14:foregroundMark x1="94157" y1="69197" x2="94157" y2="69197"/>
                        <a14:foregroundMark x1="97989" y1="52495" x2="97989" y2="52495"/>
                        <a14:foregroundMark x1="91667" y1="79176" x2="91667" y2="79176"/>
                      </a14:backgroundRemoval>
                    </a14:imgEffect>
                  </a14:imgLayer>
                </a14:imgProps>
              </a:ext>
              <a:ext uri="{28A0092B-C50C-407E-A947-70E740481C1C}">
                <a14:useLocalDpi xmlns:a14="http://schemas.microsoft.com/office/drawing/2010/main" val="0"/>
              </a:ext>
            </a:extLst>
          </a:blip>
          <a:srcRect l="1063" r="624"/>
          <a:stretch/>
        </p:blipFill>
        <p:spPr>
          <a:xfrm>
            <a:off x="2636" y="615936"/>
            <a:ext cx="12186728" cy="5473700"/>
          </a:xfrm>
          <a:prstGeom prst="rect">
            <a:avLst/>
          </a:prstGeom>
        </p:spPr>
      </p:pic>
      <p:sp>
        <p:nvSpPr>
          <p:cNvPr id="4" name="Footer Placeholder 3"/>
          <p:cNvSpPr>
            <a:spLocks noGrp="1"/>
          </p:cNvSpPr>
          <p:nvPr>
            <p:ph type="ftr" sz="quarter" idx="11"/>
          </p:nvPr>
        </p:nvSpPr>
        <p:spPr>
          <a:xfrm>
            <a:off x="838200" y="5854686"/>
            <a:ext cx="10515600" cy="409575"/>
          </a:xfrm>
        </p:spPr>
        <p:txBody>
          <a:bodyPr/>
          <a:lstStyle/>
          <a:p>
            <a:pPr algn="l"/>
            <a:fld id="{61C9B584-852F-4056-BF30-ABA66A23FD41}" type="slidenum">
              <a:rPr lang="en-US" smtClean="0"/>
              <a:t>6</a:t>
            </a:fld>
            <a:r>
              <a:rPr lang="en-US" dirty="0" smtClean="0"/>
              <a:t>					</a:t>
            </a:r>
            <a:endParaRPr lang="en-US" dirty="0">
              <a:solidFill>
                <a:srgbClr val="256EAB"/>
              </a:solidFill>
            </a:endParaRPr>
          </a:p>
        </p:txBody>
      </p:sp>
      <p:grpSp>
        <p:nvGrpSpPr>
          <p:cNvPr id="24" name="Group 23"/>
          <p:cNvGrpSpPr/>
          <p:nvPr/>
        </p:nvGrpSpPr>
        <p:grpSpPr>
          <a:xfrm>
            <a:off x="7754911" y="3130159"/>
            <a:ext cx="1828800" cy="2412880"/>
            <a:chOff x="7905225" y="3702050"/>
            <a:chExt cx="1828800" cy="2412880"/>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2337" t="32783" r="41656" b="19210"/>
            <a:stretch/>
          </p:blipFill>
          <p:spPr>
            <a:xfrm rot="5400000">
              <a:off x="7905225" y="3702050"/>
              <a:ext cx="1828800" cy="1828800"/>
            </a:xfrm>
            <a:prstGeom prst="ellipse">
              <a:avLst/>
            </a:prstGeom>
            <a:ln w="57150">
              <a:solidFill>
                <a:schemeClr val="tx1"/>
              </a:solidFill>
            </a:ln>
          </p:spPr>
        </p:pic>
        <p:sp>
          <p:nvSpPr>
            <p:cNvPr id="13" name="TextBox 12"/>
            <p:cNvSpPr txBox="1"/>
            <p:nvPr/>
          </p:nvSpPr>
          <p:spPr>
            <a:xfrm>
              <a:off x="7943325" y="5501996"/>
              <a:ext cx="1752600"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Shawn Weimer</a:t>
              </a:r>
              <a:br>
                <a:rPr lang="en-US" sz="1600"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Piedmont</a:t>
              </a:r>
            </a:p>
          </p:txBody>
        </p:sp>
      </p:grpSp>
      <p:grpSp>
        <p:nvGrpSpPr>
          <p:cNvPr id="25" name="Group 24"/>
          <p:cNvGrpSpPr/>
          <p:nvPr/>
        </p:nvGrpSpPr>
        <p:grpSpPr>
          <a:xfrm>
            <a:off x="8380705" y="388159"/>
            <a:ext cx="1932130" cy="2404884"/>
            <a:chOff x="8376769" y="901698"/>
            <a:chExt cx="1932130" cy="2404884"/>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2728" t="9020" r="10790" b="18081"/>
            <a:stretch/>
          </p:blipFill>
          <p:spPr>
            <a:xfrm>
              <a:off x="8428434" y="901698"/>
              <a:ext cx="1828800" cy="1828800"/>
            </a:xfrm>
            <a:prstGeom prst="ellipse">
              <a:avLst/>
            </a:prstGeom>
            <a:ln w="57150">
              <a:solidFill>
                <a:schemeClr val="tx1"/>
              </a:solidFill>
            </a:ln>
          </p:spPr>
        </p:pic>
        <p:sp>
          <p:nvSpPr>
            <p:cNvPr id="14" name="TextBox 13"/>
            <p:cNvSpPr txBox="1"/>
            <p:nvPr/>
          </p:nvSpPr>
          <p:spPr>
            <a:xfrm>
              <a:off x="8376769" y="2693648"/>
              <a:ext cx="1932130"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Richard Doucette</a:t>
              </a:r>
              <a:br>
                <a:rPr lang="en-US" sz="1600"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Northern</a:t>
              </a:r>
            </a:p>
          </p:txBody>
        </p:sp>
      </p:grpSp>
      <p:grpSp>
        <p:nvGrpSpPr>
          <p:cNvPr id="23" name="Group 22"/>
          <p:cNvGrpSpPr/>
          <p:nvPr/>
        </p:nvGrpSpPr>
        <p:grpSpPr>
          <a:xfrm>
            <a:off x="4826289" y="4145047"/>
            <a:ext cx="1828800" cy="2409587"/>
            <a:chOff x="4771238" y="4108450"/>
            <a:chExt cx="1828800" cy="2409587"/>
          </a:xfrm>
        </p:grpSpPr>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073" t="18724" r="9597" b="31591"/>
            <a:stretch/>
          </p:blipFill>
          <p:spPr>
            <a:xfrm>
              <a:off x="4771238" y="4108450"/>
              <a:ext cx="1828800" cy="1828800"/>
            </a:xfrm>
            <a:prstGeom prst="ellipse">
              <a:avLst/>
            </a:prstGeom>
            <a:ln w="57150">
              <a:solidFill>
                <a:schemeClr val="tx1"/>
              </a:solidFill>
            </a:ln>
          </p:spPr>
        </p:pic>
        <p:sp>
          <p:nvSpPr>
            <p:cNvPr id="15" name="TextBox 14"/>
            <p:cNvSpPr txBox="1"/>
            <p:nvPr/>
          </p:nvSpPr>
          <p:spPr>
            <a:xfrm>
              <a:off x="4809885" y="5905103"/>
              <a:ext cx="1751507"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Nikki Herschler</a:t>
              </a:r>
              <a:br>
                <a:rPr lang="en-US" sz="1600"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Blue Ridge</a:t>
              </a:r>
            </a:p>
          </p:txBody>
        </p:sp>
      </p:grpSp>
      <p:grpSp>
        <p:nvGrpSpPr>
          <p:cNvPr id="26" name="Group 25"/>
          <p:cNvGrpSpPr/>
          <p:nvPr/>
        </p:nvGrpSpPr>
        <p:grpSpPr>
          <a:xfrm>
            <a:off x="10050810" y="3895473"/>
            <a:ext cx="1989646" cy="2409666"/>
            <a:chOff x="10082757" y="4121150"/>
            <a:chExt cx="1989646" cy="2409666"/>
          </a:xfrm>
        </p:grpSpPr>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19139" t="8451" r="18702" b="23462"/>
            <a:stretch/>
          </p:blipFill>
          <p:spPr>
            <a:xfrm>
              <a:off x="10163180" y="4121150"/>
              <a:ext cx="1828800" cy="1828800"/>
            </a:xfrm>
            <a:prstGeom prst="ellipse">
              <a:avLst/>
            </a:prstGeom>
            <a:ln w="57150">
              <a:solidFill>
                <a:schemeClr val="tx1"/>
              </a:solidFill>
            </a:ln>
          </p:spPr>
        </p:pic>
        <p:sp>
          <p:nvSpPr>
            <p:cNvPr id="16" name="TextBox 15"/>
            <p:cNvSpPr txBox="1"/>
            <p:nvPr/>
          </p:nvSpPr>
          <p:spPr>
            <a:xfrm>
              <a:off x="10082757" y="5917882"/>
              <a:ext cx="1989646"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Melinda Woodruff</a:t>
              </a:r>
              <a:br>
                <a:rPr lang="en-US" sz="1600"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Tidewater</a:t>
              </a:r>
              <a:endParaRPr lang="en-US" sz="1600" dirty="0" smtClean="0">
                <a:solidFill>
                  <a:schemeClr val="bg1"/>
                </a:solidFill>
                <a:latin typeface="Arial" panose="020B0604020202020204" pitchFamily="34" charset="0"/>
                <a:cs typeface="Arial" panose="020B0604020202020204" pitchFamily="34" charset="0"/>
              </a:endParaRPr>
            </a:p>
          </p:txBody>
        </p:sp>
      </p:grpSp>
      <p:sp>
        <p:nvSpPr>
          <p:cNvPr id="19" name="Title 1"/>
          <p:cNvSpPr txBox="1">
            <a:spLocks/>
          </p:cNvSpPr>
          <p:nvPr/>
        </p:nvSpPr>
        <p:spPr>
          <a:xfrm>
            <a:off x="838200" y="307933"/>
            <a:ext cx="10515600" cy="63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ln>
                  <a:noFill/>
                </a:ln>
                <a:solidFill>
                  <a:srgbClr val="198569"/>
                </a:solidFill>
                <a:latin typeface="Arial" panose="020B0604020202020204" pitchFamily="34" charset="0"/>
                <a:ea typeface="+mj-ea"/>
                <a:cs typeface="Arial" panose="020B0604020202020204" pitchFamily="34" charset="0"/>
              </a:defRPr>
            </a:lvl1pPr>
          </a:lstStyle>
          <a:p>
            <a:r>
              <a:rPr lang="en-US" dirty="0" smtClean="0"/>
              <a:t>DEQ Leadership Updates</a:t>
            </a:r>
            <a:endParaRPr lang="en-US" dirty="0"/>
          </a:p>
        </p:txBody>
      </p:sp>
      <p:sp>
        <p:nvSpPr>
          <p:cNvPr id="29" name="TextBox 28"/>
          <p:cNvSpPr txBox="1"/>
          <p:nvPr/>
        </p:nvSpPr>
        <p:spPr>
          <a:xfrm>
            <a:off x="991436" y="1492198"/>
            <a:ext cx="3860800" cy="1532334"/>
          </a:xfrm>
          <a:prstGeom prst="roundRect">
            <a:avLst/>
          </a:prstGeom>
          <a:solidFill>
            <a:schemeClr val="bg1">
              <a:lumMod val="95000"/>
            </a:schemeClr>
          </a:solidFill>
          <a:ln>
            <a:noFill/>
          </a:ln>
        </p:spPr>
        <p:txBody>
          <a:bodyPr wrap="square" rtlCol="0">
            <a:spAutoFit/>
          </a:bodyPr>
          <a:lstStyle>
            <a:defPPr>
              <a:defRPr lang="en-US"/>
            </a:defPPr>
            <a:lvl1pPr algn="ctr">
              <a:defRPr sz="1600" b="1">
                <a:solidFill>
                  <a:schemeClr val="accent4">
                    <a:lumMod val="50000"/>
                  </a:schemeClr>
                </a:solidFill>
                <a:latin typeface="Arial" panose="020B0604020202020204" pitchFamily="34" charset="0"/>
                <a:cs typeface="Arial" panose="020B0604020202020204" pitchFamily="34" charset="0"/>
              </a:defRPr>
            </a:lvl1pPr>
          </a:lstStyle>
          <a:p>
            <a:r>
              <a:rPr lang="en-US" sz="2800" dirty="0" smtClean="0"/>
              <a:t>Regional Office Land </a:t>
            </a:r>
            <a:r>
              <a:rPr lang="en-US" sz="2800" dirty="0"/>
              <a:t>Protection Managers</a:t>
            </a:r>
          </a:p>
        </p:txBody>
      </p:sp>
      <p:grpSp>
        <p:nvGrpSpPr>
          <p:cNvPr id="3" name="Group 2"/>
          <p:cNvGrpSpPr/>
          <p:nvPr/>
        </p:nvGrpSpPr>
        <p:grpSpPr>
          <a:xfrm>
            <a:off x="5424487" y="1273200"/>
            <a:ext cx="2279624" cy="2384187"/>
            <a:chOff x="5449887" y="1819314"/>
            <a:chExt cx="2279624" cy="2384187"/>
          </a:xfrm>
        </p:grpSpPr>
        <p:sp>
          <p:nvSpPr>
            <p:cNvPr id="17" name="TextBox 16"/>
            <p:cNvSpPr txBox="1"/>
            <p:nvPr/>
          </p:nvSpPr>
          <p:spPr>
            <a:xfrm>
              <a:off x="5449887" y="3590567"/>
              <a:ext cx="2279624"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Graham Simmerman</a:t>
              </a:r>
              <a:br>
                <a:rPr lang="en-US" sz="1600" b="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Valley</a:t>
              </a:r>
              <a:endParaRPr lang="en-US" sz="1600" dirty="0" smtClean="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30771" t="47570" r="16093" b="12579"/>
            <a:stretch/>
          </p:blipFill>
          <p:spPr>
            <a:xfrm>
              <a:off x="5675299" y="1819314"/>
              <a:ext cx="1828800" cy="1828800"/>
            </a:xfrm>
            <a:prstGeom prst="ellipse">
              <a:avLst/>
            </a:prstGeom>
            <a:ln w="57150">
              <a:solidFill>
                <a:schemeClr val="tx1"/>
              </a:solidFill>
            </a:ln>
          </p:spPr>
        </p:pic>
      </p:grpSp>
      <p:grpSp>
        <p:nvGrpSpPr>
          <p:cNvPr id="18" name="Group 17"/>
          <p:cNvGrpSpPr/>
          <p:nvPr/>
        </p:nvGrpSpPr>
        <p:grpSpPr>
          <a:xfrm>
            <a:off x="1526828" y="3551283"/>
            <a:ext cx="1828800" cy="2406451"/>
            <a:chOff x="1526828" y="3551283"/>
            <a:chExt cx="1828800" cy="2406451"/>
          </a:xfrm>
        </p:grpSpPr>
        <p:sp>
          <p:nvSpPr>
            <p:cNvPr id="12" name="TextBox 11"/>
            <p:cNvSpPr txBox="1"/>
            <p:nvPr/>
          </p:nvSpPr>
          <p:spPr>
            <a:xfrm>
              <a:off x="1569180" y="5344800"/>
              <a:ext cx="1744097" cy="612934"/>
            </a:xfrm>
            <a:prstGeom prst="roundRect">
              <a:avLst/>
            </a:prstGeom>
            <a:solidFill>
              <a:schemeClr val="tx1"/>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en-US" sz="1600" b="1" dirty="0" smtClean="0">
                  <a:solidFill>
                    <a:schemeClr val="bg1"/>
                  </a:solidFill>
                  <a:latin typeface="Arial" panose="020B0604020202020204" pitchFamily="34" charset="0"/>
                  <a:cs typeface="Arial" panose="020B0604020202020204" pitchFamily="34" charset="0"/>
                </a:rPr>
                <a:t>Stacy Bowers</a:t>
              </a:r>
            </a:p>
            <a:p>
              <a:pPr algn="ctr"/>
              <a:r>
                <a:rPr lang="en-US" sz="1400" dirty="0" smtClean="0">
                  <a:solidFill>
                    <a:schemeClr val="bg1"/>
                  </a:solidFill>
                  <a:latin typeface="Arial" panose="020B0604020202020204" pitchFamily="34" charset="0"/>
                  <a:cs typeface="Arial" panose="020B0604020202020204" pitchFamily="34" charset="0"/>
                </a:rPr>
                <a:t>Southwest</a:t>
              </a:r>
              <a:endParaRPr lang="en-US" sz="1600" dirty="0" smtClean="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l="-2419" t="3471" r="2419" b="9111"/>
            <a:stretch/>
          </p:blipFill>
          <p:spPr>
            <a:xfrm>
              <a:off x="1526828" y="3551283"/>
              <a:ext cx="1828800" cy="1828800"/>
            </a:xfrm>
            <a:prstGeom prst="ellipse">
              <a:avLst/>
            </a:prstGeom>
            <a:ln w="57150">
              <a:solidFill>
                <a:schemeClr val="tx1"/>
              </a:solidFill>
            </a:ln>
          </p:spPr>
        </p:pic>
      </p:grpSp>
    </p:spTree>
    <p:extLst>
      <p:ext uri="{BB962C8B-B14F-4D97-AF65-F5344CB8AC3E}">
        <p14:creationId xmlns:p14="http://schemas.microsoft.com/office/powerpoint/2010/main" val="3715208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Virginia General Assembly Update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7</a:t>
            </a:fld>
            <a:r>
              <a:rPr lang="en-US" dirty="0" smtClean="0"/>
              <a:t>					</a:t>
            </a:r>
            <a:endParaRPr lang="en-US" dirty="0">
              <a:solidFill>
                <a:srgbClr val="256EAB"/>
              </a:solidFill>
            </a:endParaRPr>
          </a:p>
        </p:txBody>
      </p:sp>
      <p:grpSp>
        <p:nvGrpSpPr>
          <p:cNvPr id="3" name="Group 2"/>
          <p:cNvGrpSpPr/>
          <p:nvPr/>
        </p:nvGrpSpPr>
        <p:grpSpPr>
          <a:xfrm>
            <a:off x="2552200" y="1990526"/>
            <a:ext cx="7250950" cy="3996497"/>
            <a:chOff x="2575849" y="2021649"/>
            <a:chExt cx="7250950" cy="3996497"/>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2575849" y="2021649"/>
              <a:ext cx="7087601" cy="38237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193847" y="5787314"/>
              <a:ext cx="1632952" cy="230832"/>
            </a:xfrm>
            <a:prstGeom prst="rect">
              <a:avLst/>
            </a:prstGeom>
            <a:noFill/>
          </p:spPr>
          <p:txBody>
            <a:bodyPr wrap="square" rtlCol="0">
              <a:spAutoFit/>
            </a:bodyPr>
            <a:lstStyle/>
            <a:p>
              <a:pPr algn="ctr"/>
              <a:r>
                <a:rPr lang="en-US" sz="900" dirty="0" smtClean="0">
                  <a:solidFill>
                    <a:schemeClr val="bg1">
                      <a:lumMod val="50000"/>
                    </a:schemeClr>
                  </a:solidFill>
                </a:rPr>
                <a:t>virginiageneralassembly.gov</a:t>
              </a:r>
              <a:endParaRPr lang="en-US" sz="900" dirty="0">
                <a:solidFill>
                  <a:schemeClr val="bg1">
                    <a:lumMod val="50000"/>
                  </a:schemeClr>
                </a:solidFill>
              </a:endParaRPr>
            </a:p>
          </p:txBody>
        </p:sp>
      </p:grpSp>
    </p:spTree>
    <p:extLst>
      <p:ext uri="{BB962C8B-B14F-4D97-AF65-F5344CB8AC3E}">
        <p14:creationId xmlns:p14="http://schemas.microsoft.com/office/powerpoint/2010/main" val="328632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52239" cy="1325563"/>
          </a:xfrm>
        </p:spPr>
        <p:txBody>
          <a:bodyPr>
            <a:normAutofit/>
          </a:bodyPr>
          <a:lstStyle/>
          <a:p>
            <a:r>
              <a:rPr lang="en-US" sz="2950" dirty="0" smtClean="0"/>
              <a:t>HB148/SB684 Pollution Control Equipment Tax </a:t>
            </a:r>
            <a:r>
              <a:rPr lang="en-US" sz="2950" dirty="0"/>
              <a:t>C</a:t>
            </a:r>
            <a:r>
              <a:rPr lang="en-US" sz="2950" dirty="0" smtClean="0"/>
              <a:t>ertifications</a:t>
            </a:r>
            <a:endParaRPr lang="en-US" sz="2950" dirty="0"/>
          </a:p>
        </p:txBody>
      </p:sp>
      <p:sp>
        <p:nvSpPr>
          <p:cNvPr id="3" name="Content Placeholder 2"/>
          <p:cNvSpPr>
            <a:spLocks noGrp="1"/>
          </p:cNvSpPr>
          <p:nvPr>
            <p:ph idx="1"/>
          </p:nvPr>
        </p:nvSpPr>
        <p:spPr>
          <a:xfrm>
            <a:off x="838199" y="1825625"/>
            <a:ext cx="10739035" cy="4351338"/>
          </a:xfrm>
        </p:spPr>
        <p:txBody>
          <a:bodyPr>
            <a:normAutofit lnSpcReduction="10000"/>
          </a:bodyPr>
          <a:lstStyle/>
          <a:p>
            <a:pPr>
              <a:spcAft>
                <a:spcPts val="1200"/>
              </a:spcAft>
            </a:pPr>
            <a:r>
              <a:rPr lang="en-US" sz="2600" dirty="0" smtClean="0"/>
              <a:t>For </a:t>
            </a:r>
            <a:r>
              <a:rPr lang="en-US" sz="2600" dirty="0"/>
              <a:t>pollution control equipment </a:t>
            </a:r>
            <a:r>
              <a:rPr lang="en-US" sz="2600" dirty="0" smtClean="0"/>
              <a:t>&amp; facilities used as </a:t>
            </a:r>
            <a:r>
              <a:rPr lang="en-US" sz="2600" dirty="0"/>
              <a:t>part of a political subdivision's water, wastewater, </a:t>
            </a:r>
            <a:r>
              <a:rPr lang="en-US" sz="2600" dirty="0" err="1"/>
              <a:t>stormwater</a:t>
            </a:r>
            <a:r>
              <a:rPr lang="en-US" sz="2600" dirty="0"/>
              <a:t>, or solid waste management facilities or </a:t>
            </a:r>
            <a:r>
              <a:rPr lang="en-US" sz="2600" dirty="0" smtClean="0"/>
              <a:t>systems</a:t>
            </a:r>
          </a:p>
          <a:p>
            <a:pPr>
              <a:spcAft>
                <a:spcPts val="1200"/>
              </a:spcAft>
            </a:pPr>
            <a:r>
              <a:rPr lang="en-US" sz="2600" b="1" dirty="0" smtClean="0"/>
              <a:t>Equipment </a:t>
            </a:r>
            <a:r>
              <a:rPr lang="en-US" sz="2600" b="1" dirty="0"/>
              <a:t>may </a:t>
            </a:r>
            <a:r>
              <a:rPr lang="en-US" sz="2600" b="1" dirty="0" smtClean="0"/>
              <a:t>now be </a:t>
            </a:r>
            <a:r>
              <a:rPr lang="en-US" sz="2600" b="1" dirty="0"/>
              <a:t>certified by </a:t>
            </a:r>
            <a:r>
              <a:rPr lang="en-US" sz="2600" b="1" dirty="0" smtClean="0"/>
              <a:t/>
            </a:r>
            <a:br>
              <a:rPr lang="en-US" sz="2600" b="1" dirty="0" smtClean="0"/>
            </a:br>
            <a:r>
              <a:rPr lang="en-US" sz="2600" b="1" dirty="0" smtClean="0"/>
              <a:t>the political </a:t>
            </a:r>
            <a:r>
              <a:rPr lang="en-US" sz="2600" b="1" dirty="0"/>
              <a:t>subdivision </a:t>
            </a:r>
            <a:r>
              <a:rPr lang="en-US" sz="2600" b="1" dirty="0" smtClean="0"/>
              <a:t>itself</a:t>
            </a:r>
          </a:p>
          <a:p>
            <a:pPr>
              <a:spcAft>
                <a:spcPts val="1200"/>
              </a:spcAft>
            </a:pPr>
            <a:r>
              <a:rPr lang="en-US" sz="2600" dirty="0" smtClean="0"/>
              <a:t>If certified </a:t>
            </a:r>
            <a:r>
              <a:rPr lang="en-US" sz="2600" dirty="0"/>
              <a:t>by </a:t>
            </a:r>
            <a:r>
              <a:rPr lang="en-US" sz="2600" dirty="0" smtClean="0"/>
              <a:t>the political subdivision, </a:t>
            </a:r>
            <a:br>
              <a:rPr lang="en-US" sz="2600" dirty="0" smtClean="0"/>
            </a:br>
            <a:r>
              <a:rPr lang="en-US" sz="2600" dirty="0" smtClean="0"/>
              <a:t>state (DEQ) certification not required</a:t>
            </a:r>
            <a:endParaRPr lang="en-US" sz="2600" dirty="0"/>
          </a:p>
          <a:p>
            <a:pPr>
              <a:spcAft>
                <a:spcPts val="1200"/>
              </a:spcAft>
            </a:pPr>
            <a:r>
              <a:rPr lang="en-US" sz="2600" dirty="0" smtClean="0"/>
              <a:t>Approved by the Governor</a:t>
            </a:r>
          </a:p>
          <a:p>
            <a:pPr>
              <a:spcAft>
                <a:spcPts val="1200"/>
              </a:spcAft>
            </a:pPr>
            <a:r>
              <a:rPr lang="en-US" sz="2600" dirty="0" smtClean="0"/>
              <a:t>Effective July 1, 2022</a:t>
            </a:r>
            <a:endParaRPr lang="en-US" sz="2600" dirty="0"/>
          </a:p>
        </p:txBody>
      </p:sp>
      <p:sp>
        <p:nvSpPr>
          <p:cNvPr id="4" name="Footer Placeholder 3"/>
          <p:cNvSpPr>
            <a:spLocks noGrp="1"/>
          </p:cNvSpPr>
          <p:nvPr>
            <p:ph type="ftr" sz="quarter" idx="11"/>
          </p:nvPr>
        </p:nvSpPr>
        <p:spPr/>
        <p:txBody>
          <a:bodyPr/>
          <a:lstStyle/>
          <a:p>
            <a:pPr algn="l"/>
            <a:fld id="{61C9B584-852F-4056-BF30-ABA66A23FD41}" type="slidenum">
              <a:rPr lang="en-US" smtClean="0"/>
              <a:t>8</a:t>
            </a:fld>
            <a:r>
              <a:rPr lang="en-US" dirty="0" smtClean="0"/>
              <a:t>					</a:t>
            </a:r>
            <a:endParaRPr lang="en-US" dirty="0">
              <a:solidFill>
                <a:srgbClr val="256EAB"/>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27"/>
          <a:stretch/>
        </p:blipFill>
        <p:spPr>
          <a:xfrm>
            <a:off x="7283916" y="2868728"/>
            <a:ext cx="4178372" cy="30956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4667" b="95556" l="1500" r="99500">
                        <a14:foregroundMark x1="20000" y1="72667" x2="20000" y2="72667"/>
                        <a14:foregroundMark x1="29000" y1="57778" x2="29000" y2="57778"/>
                        <a14:foregroundMark x1="37000" y1="52667" x2="37000" y2="52667"/>
                        <a14:foregroundMark x1="45500" y1="50000" x2="45500" y2="50000"/>
                        <a14:foregroundMark x1="49667" y1="43778" x2="49667" y2="43778"/>
                        <a14:foregroundMark x1="63500" y1="37111" x2="63500" y2="37111"/>
                        <a14:foregroundMark x1="67167" y1="30444" x2="67167" y2="30444"/>
                        <a14:foregroundMark x1="77500" y1="26889" x2="77500" y2="26889"/>
                      </a14:backgroundRemoval>
                    </a14:imgEffect>
                  </a14:imgLayer>
                </a14:imgProps>
              </a:ext>
            </a:extLst>
          </a:blip>
          <a:stretch>
            <a:fillRect/>
          </a:stretch>
        </p:blipFill>
        <p:spPr>
          <a:xfrm rot="1883611">
            <a:off x="9946960" y="-331882"/>
            <a:ext cx="2116633" cy="1587475"/>
          </a:xfrm>
          <a:prstGeom prst="rect">
            <a:avLst/>
          </a:prstGeom>
        </p:spPr>
      </p:pic>
    </p:spTree>
    <p:extLst>
      <p:ext uri="{BB962C8B-B14F-4D97-AF65-F5344CB8AC3E}">
        <p14:creationId xmlns:p14="http://schemas.microsoft.com/office/powerpoint/2010/main" val="1300142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SB250 Solid Waste Permits – Annual Fee Increases</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9</a:t>
            </a:fld>
            <a:r>
              <a:rPr lang="en-US" dirty="0" smtClean="0"/>
              <a:t>					</a:t>
            </a:r>
            <a:endParaRPr lang="en-US" dirty="0">
              <a:solidFill>
                <a:srgbClr val="256EAB"/>
              </a:solidFill>
            </a:endParaRPr>
          </a:p>
        </p:txBody>
      </p:sp>
      <p:grpSp>
        <p:nvGrpSpPr>
          <p:cNvPr id="10" name="Group 9"/>
          <p:cNvGrpSpPr/>
          <p:nvPr/>
        </p:nvGrpSpPr>
        <p:grpSpPr>
          <a:xfrm>
            <a:off x="771306" y="1527766"/>
            <a:ext cx="10649389" cy="4879777"/>
            <a:chOff x="883849" y="1527766"/>
            <a:chExt cx="10649389" cy="4879777"/>
          </a:xfrm>
        </p:grpSpPr>
        <p:graphicFrame>
          <p:nvGraphicFramePr>
            <p:cNvPr id="5" name="Content Placeholder 6"/>
            <p:cNvGraphicFramePr>
              <a:graphicFrameLocks/>
            </p:cNvGraphicFramePr>
            <p:nvPr>
              <p:extLst>
                <p:ext uri="{D42A27DB-BD31-4B8C-83A1-F6EECF244321}">
                  <p14:modId xmlns:p14="http://schemas.microsoft.com/office/powerpoint/2010/main" val="1463613481"/>
                </p:ext>
              </p:extLst>
            </p:nvPr>
          </p:nvGraphicFramePr>
          <p:xfrm>
            <a:off x="883849" y="1527766"/>
            <a:ext cx="10649389" cy="4602480"/>
          </p:xfrm>
          <a:graphic>
            <a:graphicData uri="http://schemas.openxmlformats.org/drawingml/2006/table">
              <a:tbl>
                <a:tblPr firstRow="1" bandRow="1">
                  <a:tableStyleId>{5C22544A-7EE6-4342-B048-85BDC9FD1C3A}</a:tableStyleId>
                </a:tblPr>
                <a:tblGrid>
                  <a:gridCol w="4189596">
                    <a:extLst>
                      <a:ext uri="{9D8B030D-6E8A-4147-A177-3AD203B41FA5}">
                        <a16:colId xmlns:a16="http://schemas.microsoft.com/office/drawing/2014/main" val="1662626725"/>
                      </a:ext>
                    </a:extLst>
                  </a:gridCol>
                  <a:gridCol w="2568919">
                    <a:extLst>
                      <a:ext uri="{9D8B030D-6E8A-4147-A177-3AD203B41FA5}">
                        <a16:colId xmlns:a16="http://schemas.microsoft.com/office/drawing/2014/main" val="2106295780"/>
                      </a:ext>
                    </a:extLst>
                  </a:gridCol>
                  <a:gridCol w="3890874">
                    <a:extLst>
                      <a:ext uri="{9D8B030D-6E8A-4147-A177-3AD203B41FA5}">
                        <a16:colId xmlns:a16="http://schemas.microsoft.com/office/drawing/2014/main" val="3225081701"/>
                      </a:ext>
                    </a:extLst>
                  </a:gridCol>
                </a:tblGrid>
                <a:tr h="370840">
                  <a:tc>
                    <a:txBody>
                      <a:bodyPr/>
                      <a:lstStyle/>
                      <a:p>
                        <a:r>
                          <a:rPr lang="en-US" sz="2200" dirty="0" smtClean="0"/>
                          <a:t>Solid Waste Management Facility</a:t>
                        </a:r>
                        <a:endParaRPr lang="en-US" sz="2200" dirty="0"/>
                      </a:p>
                    </a:txBody>
                    <a:tcPr/>
                  </a:tc>
                  <a:tc>
                    <a:txBody>
                      <a:bodyPr/>
                      <a:lstStyle/>
                      <a:p>
                        <a:pPr algn="ctr"/>
                        <a:r>
                          <a:rPr lang="en-US" sz="2200" dirty="0" smtClean="0"/>
                          <a:t>*Existing Annual Fee</a:t>
                        </a:r>
                        <a:endParaRPr lang="en-US" sz="2200" baseline="0" dirty="0"/>
                      </a:p>
                    </a:txBody>
                    <a:tcPr/>
                  </a:tc>
                  <a:tc>
                    <a:txBody>
                      <a:bodyPr/>
                      <a:lstStyle/>
                      <a:p>
                        <a:pPr algn="ctr"/>
                        <a:r>
                          <a:rPr lang="en-US" sz="2200" baseline="0" dirty="0" smtClean="0">
                            <a:solidFill>
                              <a:schemeClr val="bg1"/>
                            </a:solidFill>
                          </a:rPr>
                          <a:t>New Proposed Annual Fee</a:t>
                        </a:r>
                        <a:endParaRPr lang="en-US" sz="2200" baseline="0" dirty="0">
                          <a:solidFill>
                            <a:schemeClr val="bg1"/>
                          </a:solidFill>
                        </a:endParaRPr>
                      </a:p>
                    </a:txBody>
                    <a:tcPr>
                      <a:solidFill>
                        <a:schemeClr val="accent2"/>
                      </a:solidFill>
                    </a:tcPr>
                  </a:tc>
                  <a:extLst>
                    <a:ext uri="{0D108BD9-81ED-4DB2-BD59-A6C34878D82A}">
                      <a16:rowId xmlns:a16="http://schemas.microsoft.com/office/drawing/2014/main" val="2958285336"/>
                    </a:ext>
                  </a:extLst>
                </a:tr>
                <a:tr h="370840">
                  <a:tc>
                    <a:txBody>
                      <a:bodyPr/>
                      <a:lstStyle/>
                      <a:p>
                        <a:r>
                          <a:rPr lang="en-US" sz="2000" dirty="0" smtClean="0"/>
                          <a:t>Sanitary, CDD, &amp; Non-Captive</a:t>
                        </a:r>
                        <a:r>
                          <a:rPr lang="en-US" sz="2000" baseline="0" dirty="0" smtClean="0"/>
                          <a:t> Industrial</a:t>
                        </a:r>
                        <a:r>
                          <a:rPr lang="en-US" sz="2000" dirty="0" smtClean="0"/>
                          <a:t> Landfills</a:t>
                        </a:r>
                        <a:endParaRPr lang="en-US" sz="2000" dirty="0"/>
                      </a:p>
                    </a:txBody>
                    <a:tcPr/>
                  </a:tc>
                  <a:tc>
                    <a:txBody>
                      <a:bodyPr/>
                      <a:lstStyle/>
                      <a:p>
                        <a:pPr algn="ctr"/>
                        <a:r>
                          <a:rPr lang="en-US" sz="2000" dirty="0" smtClean="0"/>
                          <a:t>$0.115 / ton</a:t>
                        </a:r>
                        <a:endParaRPr lang="en-US" sz="2000" dirty="0"/>
                      </a:p>
                    </a:txBody>
                    <a:tcPr anchor="ctr"/>
                  </a:tc>
                  <a:tc>
                    <a:txBody>
                      <a:bodyPr/>
                      <a:lstStyle/>
                      <a:p>
                        <a:pPr algn="ctr"/>
                        <a:r>
                          <a:rPr lang="en-US" sz="2000" b="1" baseline="0" dirty="0" smtClean="0">
                            <a:solidFill>
                              <a:schemeClr val="tx1"/>
                            </a:solidFill>
                          </a:rPr>
                          <a:t>Greater of $12,000 or $0.30 / ton</a:t>
                        </a:r>
                        <a:endParaRPr lang="en-US" sz="2000" b="1"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3376675445"/>
                    </a:ext>
                  </a:extLst>
                </a:tr>
                <a:tr h="370840">
                  <a:tc>
                    <a:txBody>
                      <a:bodyPr/>
                      <a:lstStyle/>
                      <a:p>
                        <a:r>
                          <a:rPr lang="en-US" sz="2000" dirty="0" smtClean="0"/>
                          <a:t>Active Captive Industrial Landfills </a:t>
                        </a:r>
                      </a:p>
                      <a:p>
                        <a:r>
                          <a:rPr lang="en-US" sz="2000" dirty="0" smtClean="0"/>
                          <a:t>(Small &lt; 100,000 tons/yr)</a:t>
                        </a:r>
                        <a:endParaRPr lang="en-US" sz="2000" dirty="0"/>
                      </a:p>
                    </a:txBody>
                    <a:tcPr anchor="ctr"/>
                  </a:tc>
                  <a:tc>
                    <a:txBody>
                      <a:bodyPr/>
                      <a:lstStyle/>
                      <a:p>
                        <a:pPr algn="ctr"/>
                        <a:r>
                          <a:rPr lang="en-US" sz="2000" dirty="0" smtClean="0"/>
                          <a:t>Small $2,500</a:t>
                        </a:r>
                      </a:p>
                      <a:p>
                        <a:pPr algn="ctr"/>
                        <a:r>
                          <a:rPr lang="en-US" sz="2000" dirty="0" smtClean="0"/>
                          <a:t>Large $7,500</a:t>
                        </a:r>
                        <a:endParaRPr lang="en-US" sz="2000" dirty="0"/>
                      </a:p>
                    </a:txBody>
                    <a:tcPr anchor="ctr"/>
                  </a:tc>
                  <a:tc>
                    <a:txBody>
                      <a:bodyPr/>
                      <a:lstStyle/>
                      <a:p>
                        <a:pPr algn="ctr"/>
                        <a:r>
                          <a:rPr lang="en-US" sz="2000" b="1" dirty="0" smtClean="0">
                            <a:solidFill>
                              <a:schemeClr val="tx1"/>
                            </a:solidFill>
                          </a:rPr>
                          <a:t>Active</a:t>
                        </a:r>
                        <a:r>
                          <a:rPr lang="en-US" sz="2000" b="1" baseline="0" dirty="0" smtClean="0">
                            <a:solidFill>
                              <a:schemeClr val="tx1"/>
                            </a:solidFill>
                          </a:rPr>
                          <a:t> Captive Landfills </a:t>
                        </a:r>
                        <a:r>
                          <a:rPr lang="en-US" sz="2000" b="1" dirty="0" smtClean="0">
                            <a:solidFill>
                              <a:schemeClr val="tx1"/>
                            </a:solidFill>
                          </a:rPr>
                          <a:t>$32,000</a:t>
                        </a:r>
                        <a:endParaRPr lang="en-US" sz="2000" b="1"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2344387393"/>
                    </a:ext>
                  </a:extLst>
                </a:tr>
                <a:tr h="370840">
                  <a:tc>
                    <a:txBody>
                      <a:bodyPr/>
                      <a:lstStyle/>
                      <a:p>
                        <a:r>
                          <a:rPr lang="en-US" sz="2000" dirty="0" smtClean="0"/>
                          <a:t>Permitted</a:t>
                        </a:r>
                        <a:r>
                          <a:rPr lang="en-US" sz="2000" baseline="0" dirty="0" smtClean="0"/>
                          <a:t> S</a:t>
                        </a:r>
                        <a:r>
                          <a:rPr lang="en-US" sz="2000" dirty="0" smtClean="0"/>
                          <a:t>urface Impoundments</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b="1" dirty="0" smtClean="0">
                            <a:solidFill>
                              <a:schemeClr val="tx1"/>
                            </a:solidFill>
                          </a:rPr>
                          <a:t>$12,000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723158771"/>
                    </a:ext>
                  </a:extLst>
                </a:tr>
                <a:tr h="370840">
                  <a:tc>
                    <a:txBody>
                      <a:bodyPr/>
                      <a:lstStyle/>
                      <a:p>
                        <a:r>
                          <a:rPr lang="en-US" sz="2000" dirty="0" smtClean="0"/>
                          <a:t>Units in Post-Closure</a:t>
                        </a:r>
                        <a:endParaRPr lang="en-US" sz="2000" dirty="0"/>
                      </a:p>
                    </a:txBody>
                    <a:tcPr/>
                  </a:tc>
                  <a:tc>
                    <a:txBody>
                      <a:bodyPr/>
                      <a:lstStyle/>
                      <a:p>
                        <a:pPr algn="ctr"/>
                        <a:r>
                          <a:rPr lang="en-US" sz="2000" dirty="0" smtClean="0"/>
                          <a:t>$1,000</a:t>
                        </a:r>
                        <a:endParaRPr lang="en-US" sz="2000" dirty="0"/>
                      </a:p>
                    </a:txBody>
                    <a:tcPr/>
                  </a:tc>
                  <a:tc>
                    <a:txBody>
                      <a:bodyPr/>
                      <a:lstStyle/>
                      <a:p>
                        <a:pPr algn="ctr"/>
                        <a:r>
                          <a:rPr lang="en-US" sz="2000" b="1" dirty="0" smtClean="0">
                            <a:solidFill>
                              <a:schemeClr val="tx1"/>
                            </a:solidFill>
                          </a:rPr>
                          <a:t>$7,500</a:t>
                        </a:r>
                        <a:endParaRPr lang="en-US" sz="20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624938711"/>
                    </a:ext>
                  </a:extLst>
                </a:tr>
                <a:tr h="370840">
                  <a:tc>
                    <a:txBody>
                      <a:bodyPr/>
                      <a:lstStyle/>
                      <a:p>
                        <a:r>
                          <a:rPr lang="en-US" sz="2000" dirty="0" smtClean="0"/>
                          <a:t>Incinerators &amp; Waste-to-Energy</a:t>
                        </a:r>
                        <a:endParaRPr lang="en-US" sz="2000" dirty="0"/>
                      </a:p>
                    </a:txBody>
                    <a:tcPr/>
                  </a:tc>
                  <a:tc>
                    <a:txBody>
                      <a:bodyPr/>
                      <a:lstStyle/>
                      <a:p>
                        <a:pPr algn="ctr"/>
                        <a:r>
                          <a:rPr lang="en-US" sz="2000" dirty="0" smtClean="0"/>
                          <a:t>$0.055 / ton</a:t>
                        </a:r>
                        <a:endParaRPr lang="en-US" sz="2000" dirty="0"/>
                      </a:p>
                    </a:txBody>
                    <a:tcPr anchor="ctr"/>
                  </a:tc>
                  <a:tc>
                    <a:txBody>
                      <a:bodyPr/>
                      <a:lstStyle/>
                      <a:p>
                        <a:pPr algn="ctr"/>
                        <a:r>
                          <a:rPr lang="en-US" sz="2000" b="1" dirty="0" smtClean="0">
                            <a:solidFill>
                              <a:schemeClr val="tx1"/>
                            </a:solidFill>
                          </a:rPr>
                          <a:t>Greater of $6,000</a:t>
                        </a:r>
                        <a:r>
                          <a:rPr lang="en-US" sz="2000" b="1" baseline="0" dirty="0" smtClean="0">
                            <a:solidFill>
                              <a:schemeClr val="tx1"/>
                            </a:solidFill>
                          </a:rPr>
                          <a:t> or $0.0647 / ton</a:t>
                        </a:r>
                        <a:endParaRPr lang="en-US" sz="2000" b="1"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1653413929"/>
                    </a:ext>
                  </a:extLst>
                </a:tr>
                <a:tr h="370840">
                  <a:tc>
                    <a:txBody>
                      <a:bodyPr/>
                      <a:lstStyle/>
                      <a:p>
                        <a:r>
                          <a:rPr lang="en-US" sz="2000" dirty="0" smtClean="0"/>
                          <a:t>Composting</a:t>
                        </a:r>
                        <a:endParaRPr lang="en-US" sz="2000" dirty="0"/>
                      </a:p>
                    </a:txBody>
                    <a:tcPr/>
                  </a:tc>
                  <a:tc>
                    <a:txBody>
                      <a:bodyPr/>
                      <a:lstStyle/>
                      <a:p>
                        <a:pPr algn="ctr"/>
                        <a:r>
                          <a:rPr lang="en-US" sz="2000" dirty="0" smtClean="0"/>
                          <a:t>$1,200</a:t>
                        </a:r>
                        <a:endParaRPr lang="en-US" sz="2000" dirty="0"/>
                      </a:p>
                    </a:txBody>
                    <a:tcPr/>
                  </a:tc>
                  <a:tc>
                    <a:txBody>
                      <a:bodyPr/>
                      <a:lstStyle/>
                      <a:p>
                        <a:pPr algn="ctr"/>
                        <a:r>
                          <a:rPr lang="en-US" sz="2000" b="1" dirty="0" smtClean="0">
                            <a:solidFill>
                              <a:schemeClr val="tx1"/>
                            </a:solidFill>
                          </a:rPr>
                          <a:t>$5,500</a:t>
                        </a:r>
                        <a:endParaRPr lang="en-US" sz="20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3132307505"/>
                    </a:ext>
                  </a:extLst>
                </a:tr>
                <a:tr h="370840">
                  <a:tc>
                    <a:txBody>
                      <a:bodyPr/>
                      <a:lstStyle/>
                      <a:p>
                        <a:r>
                          <a:rPr lang="en-US" sz="2000" dirty="0" smtClean="0"/>
                          <a:t>Regulated Medical Waste</a:t>
                        </a:r>
                        <a:endParaRPr lang="en-US" sz="2000" dirty="0"/>
                      </a:p>
                    </a:txBody>
                    <a:tcPr/>
                  </a:tc>
                  <a:tc>
                    <a:txBody>
                      <a:bodyPr/>
                      <a:lstStyle/>
                      <a:p>
                        <a:pPr algn="ctr"/>
                        <a:r>
                          <a:rPr lang="en-US" sz="2000" dirty="0" smtClean="0"/>
                          <a:t>$2,500</a:t>
                        </a:r>
                        <a:endParaRPr lang="en-US" sz="2000" dirty="0"/>
                      </a:p>
                    </a:txBody>
                    <a:tcPr/>
                  </a:tc>
                  <a:tc>
                    <a:txBody>
                      <a:bodyPr/>
                      <a:lstStyle/>
                      <a:p>
                        <a:pPr algn="ctr"/>
                        <a:r>
                          <a:rPr lang="en-US" sz="2000" b="1" dirty="0" smtClean="0">
                            <a:solidFill>
                              <a:schemeClr val="tx1"/>
                            </a:solidFill>
                          </a:rPr>
                          <a:t>$5,500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2855179462"/>
                    </a:ext>
                  </a:extLst>
                </a:tr>
                <a:tr h="370840">
                  <a:tc>
                    <a:txBody>
                      <a:bodyPr/>
                      <a:lstStyle/>
                      <a:p>
                        <a:r>
                          <a:rPr lang="en-US" sz="2000" dirty="0" smtClean="0"/>
                          <a:t>Materials Recovery</a:t>
                        </a:r>
                        <a:endParaRPr lang="en-US" sz="2000" dirty="0"/>
                      </a:p>
                    </a:txBody>
                    <a:tcPr/>
                  </a:tc>
                  <a:tc>
                    <a:txBody>
                      <a:bodyPr/>
                      <a:lstStyle/>
                      <a:p>
                        <a:pPr algn="ctr"/>
                        <a:r>
                          <a:rPr lang="en-US" sz="2000" dirty="0" smtClean="0"/>
                          <a:t>$4,500</a:t>
                        </a:r>
                        <a:endParaRPr lang="en-US" sz="2000" dirty="0"/>
                      </a:p>
                    </a:txBody>
                    <a:tcPr/>
                  </a:tc>
                  <a:tc>
                    <a:txBody>
                      <a:bodyPr/>
                      <a:lstStyle/>
                      <a:p>
                        <a:pPr algn="ctr"/>
                        <a:r>
                          <a:rPr lang="en-US" sz="2000" b="1" dirty="0" smtClean="0">
                            <a:solidFill>
                              <a:schemeClr val="tx1"/>
                            </a:solidFill>
                          </a:rPr>
                          <a:t>$6,500</a:t>
                        </a:r>
                        <a:endParaRPr lang="en-US" sz="20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2750067089"/>
                    </a:ext>
                  </a:extLst>
                </a:tr>
                <a:tr h="370840">
                  <a:tc>
                    <a:txBody>
                      <a:bodyPr/>
                      <a:lstStyle/>
                      <a:p>
                        <a:r>
                          <a:rPr lang="en-US" sz="2000" dirty="0" smtClean="0"/>
                          <a:t>Transfer Stations</a:t>
                        </a:r>
                        <a:endParaRPr lang="en-US" sz="2000" dirty="0"/>
                      </a:p>
                    </a:txBody>
                    <a:tcPr/>
                  </a:tc>
                  <a:tc>
                    <a:txBody>
                      <a:bodyPr/>
                      <a:lstStyle/>
                      <a:p>
                        <a:pPr algn="ctr"/>
                        <a:r>
                          <a:rPr lang="en-US" sz="2000" dirty="0" smtClean="0"/>
                          <a:t>$5,500</a:t>
                        </a:r>
                        <a:endParaRPr lang="en-US" sz="2000" dirty="0"/>
                      </a:p>
                    </a:txBody>
                    <a:tcPr/>
                  </a:tc>
                  <a:tc>
                    <a:txBody>
                      <a:bodyPr/>
                      <a:lstStyle/>
                      <a:p>
                        <a:pPr algn="ctr"/>
                        <a:r>
                          <a:rPr lang="en-US" sz="2000" b="1" dirty="0" smtClean="0">
                            <a:solidFill>
                              <a:schemeClr val="tx1"/>
                            </a:solidFill>
                          </a:rPr>
                          <a:t>$6,500</a:t>
                        </a:r>
                        <a:endParaRPr lang="en-US" sz="2000" b="1"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4243868663"/>
                    </a:ext>
                  </a:extLst>
                </a:tr>
              </a:tbl>
            </a:graphicData>
          </a:graphic>
        </p:graphicFrame>
        <p:sp>
          <p:nvSpPr>
            <p:cNvPr id="6" name="TextBox 5"/>
            <p:cNvSpPr txBox="1"/>
            <p:nvPr/>
          </p:nvSpPr>
          <p:spPr>
            <a:xfrm>
              <a:off x="883849" y="6099766"/>
              <a:ext cx="10424302" cy="307777"/>
            </a:xfrm>
            <a:prstGeom prst="rect">
              <a:avLst/>
            </a:prstGeom>
            <a:noFill/>
          </p:spPr>
          <p:txBody>
            <a:bodyPr wrap="square" rtlCol="0">
              <a:spAutoFit/>
            </a:bodyPr>
            <a:lstStyle/>
            <a:p>
              <a:pPr>
                <a:spcAft>
                  <a:spcPts val="600"/>
                </a:spcAft>
              </a:pPr>
              <a:r>
                <a:rPr lang="en-US" sz="1400" dirty="0" smtClean="0"/>
                <a:t>*Fees as of 2011 at §10.1-1402.1:1. Rates adjusted </a:t>
              </a:r>
              <a:r>
                <a:rPr lang="en-US" sz="1400" dirty="0"/>
                <a:t>annually for </a:t>
              </a:r>
              <a:r>
                <a:rPr lang="en-US" sz="1400" dirty="0" smtClean="0"/>
                <a:t>inflation.</a:t>
              </a:r>
            </a:p>
          </p:txBody>
        </p:sp>
      </p:gr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3904" b="91892" l="2600" r="95200">
                        <a14:foregroundMark x1="28600" y1="43844" x2="28600" y2="43844"/>
                        <a14:foregroundMark x1="40800" y1="44144" x2="40800" y2="44144"/>
                        <a14:foregroundMark x1="34400" y1="35135" x2="34400" y2="35135"/>
                        <a14:foregroundMark x1="48800" y1="41141" x2="48800" y2="41141"/>
                        <a14:foregroundMark x1="56400" y1="53153" x2="56400" y2="53153"/>
                        <a14:foregroundMark x1="53200" y1="43544" x2="53200" y2="43544"/>
                        <a14:foregroundMark x1="45400" y1="47748" x2="45400" y2="47748"/>
                        <a14:foregroundMark x1="46400" y1="57357" x2="46400" y2="57357"/>
                        <a14:foregroundMark x1="63600" y1="46847" x2="63600" y2="46847"/>
                        <a14:foregroundMark x1="68600" y1="57958" x2="68600" y2="57958"/>
                        <a14:foregroundMark x1="77200" y1="58559" x2="77200" y2="58559"/>
                      </a14:backgroundRemoval>
                    </a14:imgEffect>
                  </a14:imgLayer>
                </a14:imgProps>
              </a:ext>
            </a:extLst>
          </a:blip>
          <a:stretch>
            <a:fillRect/>
          </a:stretch>
        </p:blipFill>
        <p:spPr>
          <a:xfrm rot="20892085">
            <a:off x="10134311" y="-124796"/>
            <a:ext cx="1945759" cy="1295875"/>
          </a:xfrm>
          <a:prstGeom prst="rect">
            <a:avLst/>
          </a:prstGeom>
        </p:spPr>
      </p:pic>
    </p:spTree>
    <p:extLst>
      <p:ext uri="{BB962C8B-B14F-4D97-AF65-F5344CB8AC3E}">
        <p14:creationId xmlns:p14="http://schemas.microsoft.com/office/powerpoint/2010/main" val="43730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PPTTemplate2020.potx" id="{1664F02D-C499-414F-8DEE-323EB17C958E}" vid="{356B561B-97DE-44DF-ACC5-F878F0208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DEQPPTTemplate2020</Template>
  <TotalTime>10825</TotalTime>
  <Words>6848</Words>
  <Application>Microsoft Office PowerPoint</Application>
  <PresentationFormat>Widescreen</PresentationFormat>
  <Paragraphs>673</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Courier New</vt:lpstr>
      <vt:lpstr>Wingdings</vt:lpstr>
      <vt:lpstr>Office Theme</vt:lpstr>
      <vt:lpstr>PowerPoint Presentation</vt:lpstr>
      <vt:lpstr>Virginia DEQ Regulatory Update</vt:lpstr>
      <vt:lpstr>Outline</vt:lpstr>
      <vt:lpstr>DEQ Leadership Updates</vt:lpstr>
      <vt:lpstr>DEQ Leadership Updates</vt:lpstr>
      <vt:lpstr>PowerPoint Presentation</vt:lpstr>
      <vt:lpstr>2022 Virginia General Assembly Update</vt:lpstr>
      <vt:lpstr>HB148/SB684 Pollution Control Equipment Tax Certifications</vt:lpstr>
      <vt:lpstr>SB250 Solid Waste Permits – Annual Fee Increases</vt:lpstr>
      <vt:lpstr>SB250 Solid Waste Permits – Application Fee Increases</vt:lpstr>
      <vt:lpstr>SB250 Solid Waste Permits – Application Fee Increases</vt:lpstr>
      <vt:lpstr>SB250 Solid Waste Permits – Application Fee Increases</vt:lpstr>
      <vt:lpstr>HB1261/SB657 State Environmental Boards &amp; Authorities</vt:lpstr>
      <vt:lpstr>SB499/HB774 Life Cycle of Renewable Energy Facilities</vt:lpstr>
      <vt:lpstr>HB558/SB565 Natural Gas, Biogas &amp; Methane Reduction</vt:lpstr>
      <vt:lpstr>SB120/HB657/HB1326 Waste Coal Piles</vt:lpstr>
      <vt:lpstr>HB30/SB30 Budget Bill (Proposed Amendments)</vt:lpstr>
      <vt:lpstr>Failed Bills</vt:lpstr>
      <vt:lpstr>DEQ Regulatory Amendments</vt:lpstr>
      <vt:lpstr>Solid Waste Management Regulations</vt:lpstr>
      <vt:lpstr>Major Areas of Revision to Solid Waste Regulations</vt:lpstr>
      <vt:lpstr>Regulated Medical Waste Management Regulations</vt:lpstr>
      <vt:lpstr>Regulated Medical Waste Management Regulations</vt:lpstr>
      <vt:lpstr>PowerPoint Presentation</vt:lpstr>
      <vt:lpstr>Other DEQ Regulatory Actions</vt:lpstr>
      <vt:lpstr>DEQ Guidance Updates</vt:lpstr>
      <vt:lpstr>Waste Diversion &amp; Recycling Task Force</vt:lpstr>
      <vt:lpstr>Plastic Waste Prevention Advisory Council</vt:lpstr>
      <vt:lpstr>SWIA, Recycling and  Litter Grant Updates</vt:lpstr>
      <vt:lpstr>CY2021 Solid Waste Information and Assessment (SWIA) Update</vt:lpstr>
      <vt:lpstr>Total Solid Waste Received from 2012 through 2020</vt:lpstr>
      <vt:lpstr>Recycling in Virginia in CY2020</vt:lpstr>
      <vt:lpstr>Materials Recycled in CY2020</vt:lpstr>
      <vt:lpstr>Virginia’s MSW, Recycling Tonnage and Recycling Rates</vt:lpstr>
      <vt:lpstr>GY2022 DEQ Non-Competitive Grants</vt:lpstr>
      <vt:lpstr>GY2022 DEQ Competitive Grants</vt:lpstr>
      <vt:lpstr>Litter Grant - Expanded Polystyrene (EPS) Campaign</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Rohrer</dc:creator>
  <cp:lastModifiedBy>VITA Program</cp:lastModifiedBy>
  <cp:revision>560</cp:revision>
  <cp:lastPrinted>2022-05-02T16:03:23Z</cp:lastPrinted>
  <dcterms:created xsi:type="dcterms:W3CDTF">2021-03-26T18:12:43Z</dcterms:created>
  <dcterms:modified xsi:type="dcterms:W3CDTF">2022-05-03T15:42:07Z</dcterms:modified>
</cp:coreProperties>
</file>