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21" r:id="rId3"/>
    <p:sldId id="318" r:id="rId4"/>
    <p:sldId id="322" r:id="rId5"/>
    <p:sldId id="323" r:id="rId6"/>
    <p:sldId id="332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</p:sldIdLst>
  <p:sldSz cx="100584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2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DB"/>
    <a:srgbClr val="5F8F8D"/>
    <a:srgbClr val="8BAA00"/>
    <a:srgbClr val="FFFFFF"/>
    <a:srgbClr val="7CA8A7"/>
    <a:srgbClr val="769A1E"/>
    <a:srgbClr val="486C6B"/>
    <a:srgbClr val="547E7D"/>
    <a:srgbClr val="A5C5C4"/>
    <a:srgbClr val="6A9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3" autoAdjust="0"/>
    <p:restoredTop sz="92475" autoAdjust="0"/>
  </p:normalViewPr>
  <p:slideViewPr>
    <p:cSldViewPr snapToGrid="0">
      <p:cViewPr varScale="1">
        <p:scale>
          <a:sx n="82" d="100"/>
          <a:sy n="82" d="100"/>
        </p:scale>
        <p:origin x="1128" y="72"/>
      </p:cViewPr>
      <p:guideLst>
        <p:guide orient="horz" pos="2136"/>
        <p:guide pos="3840"/>
        <p:guide orient="horz" pos="2172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294" y="-102"/>
      </p:cViewPr>
      <p:guideLst>
        <p:guide orient="horz" pos="2928"/>
        <p:guide pos="2208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r>
              <a:rPr lang="en-US" dirty="0"/>
              <a:t>Business Development Training | Introduction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5/4/2022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154113"/>
            <a:ext cx="456882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154113"/>
            <a:ext cx="456882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154113"/>
            <a:ext cx="456882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6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6484" b="3905"/>
          <a:stretch/>
        </p:blipFill>
        <p:spPr bwMode="auto">
          <a:xfrm>
            <a:off x="1" y="5524500"/>
            <a:ext cx="10058400" cy="11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74" y="2334596"/>
            <a:ext cx="3998214" cy="264520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374" y="4977300"/>
            <a:ext cx="3998214" cy="49639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6224419"/>
            <a:ext cx="5940552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073" y="919616"/>
            <a:ext cx="3931920" cy="25163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345" y="915923"/>
            <a:ext cx="5120640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2073" y="3446397"/>
            <a:ext cx="3931920" cy="2518711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p:transition spd="med">
    <p:fade thruBlk="1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76087"/>
            <a:ext cx="9088581" cy="1183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056" y="1566000"/>
            <a:ext cx="9088580" cy="48902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4625" y="453746"/>
            <a:ext cx="1697355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3746"/>
            <a:ext cx="7384473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20164" y="1900052"/>
            <a:ext cx="5939749" cy="4045293"/>
          </a:xfrm>
          <a:prstGeom prst="rect">
            <a:avLst/>
          </a:prstGeom>
          <a:solidFill>
            <a:schemeClr val="accent1">
              <a:alpha val="57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216" y="2263914"/>
            <a:ext cx="5733288" cy="314339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216" y="5381894"/>
            <a:ext cx="5733288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20164" y="1333500"/>
            <a:ext cx="5939749" cy="495305"/>
          </a:xfrm>
          <a:prstGeom prst="rect">
            <a:avLst/>
          </a:prstGeom>
          <a:solidFill>
            <a:schemeClr val="accent3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40471" y="1559418"/>
            <a:ext cx="6583680" cy="1251217"/>
            <a:chOff x="291782" y="2540317"/>
            <a:chExt cx="9474835" cy="1777365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559117" y="2540317"/>
              <a:ext cx="8545195" cy="1777365"/>
            </a:xfrm>
            <a:prstGeom prst="rect">
              <a:avLst/>
            </a:prstGeom>
            <a:solidFill>
              <a:srgbClr val="CED3BD">
                <a:alpha val="64706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291782" y="2551112"/>
              <a:ext cx="9474835" cy="1026795"/>
              <a:chOff x="0" y="0"/>
              <a:chExt cx="9474835" cy="1027266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143838" y="0"/>
                <a:ext cx="8686800" cy="914400"/>
                <a:chOff x="0" y="0"/>
                <a:chExt cx="8686800" cy="914400"/>
              </a:xfrm>
            </p:grpSpPr>
            <p:sp>
              <p:nvSpPr>
                <p:cNvPr id="14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438150" y="0"/>
                  <a:ext cx="7840345" cy="660646"/>
                </a:xfrm>
                <a:prstGeom prst="rect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Isosceles Triangle 14"/>
                <p:cNvSpPr/>
                <p:nvPr userDrawn="1"/>
              </p:nvSpPr>
              <p:spPr>
                <a:xfrm>
                  <a:off x="0" y="457200"/>
                  <a:ext cx="8686800" cy="457200"/>
                </a:xfrm>
                <a:prstGeom prst="triangle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 rot="531627">
                <a:off x="0" y="523982"/>
                <a:ext cx="9474835" cy="503284"/>
              </a:xfrm>
              <a:custGeom>
                <a:avLst/>
                <a:gdLst>
                  <a:gd name="T0" fmla="*/ 0 w 13571"/>
                  <a:gd name="T1" fmla="*/ 1599 h 1883"/>
                  <a:gd name="T2" fmla="*/ 2750 w 13571"/>
                  <a:gd name="T3" fmla="*/ 1286 h 1883"/>
                  <a:gd name="T4" fmla="*/ 7790 w 13571"/>
                  <a:gd name="T5" fmla="*/ 1821 h 1883"/>
                  <a:gd name="T6" fmla="*/ 12275 w 13571"/>
                  <a:gd name="T7" fmla="*/ 916 h 1883"/>
                  <a:gd name="T8" fmla="*/ 13386 w 13571"/>
                  <a:gd name="T9" fmla="*/ 113 h 1883"/>
                  <a:gd name="T10" fmla="*/ 13386 w 13571"/>
                  <a:gd name="T11" fmla="*/ 237 h 1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71" h="1883">
                    <a:moveTo>
                      <a:pt x="0" y="1599"/>
                    </a:moveTo>
                    <a:cubicBezTo>
                      <a:pt x="726" y="1424"/>
                      <a:pt x="1452" y="1249"/>
                      <a:pt x="2750" y="1286"/>
                    </a:cubicBezTo>
                    <a:cubicBezTo>
                      <a:pt x="4048" y="1323"/>
                      <a:pt x="6203" y="1883"/>
                      <a:pt x="7790" y="1821"/>
                    </a:cubicBezTo>
                    <a:cubicBezTo>
                      <a:pt x="9377" y="1759"/>
                      <a:pt x="11342" y="1201"/>
                      <a:pt x="12275" y="916"/>
                    </a:cubicBezTo>
                    <a:cubicBezTo>
                      <a:pt x="13208" y="631"/>
                      <a:pt x="13201" y="226"/>
                      <a:pt x="13386" y="113"/>
                    </a:cubicBezTo>
                    <a:cubicBezTo>
                      <a:pt x="13571" y="0"/>
                      <a:pt x="13478" y="118"/>
                      <a:pt x="13386" y="23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10" y="6021545"/>
            <a:ext cx="5940552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p:transition spd="med">
    <p:fade thruBlk="1"/>
  </p:transition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6087"/>
            <a:ext cx="9157855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566001"/>
            <a:ext cx="9143999" cy="4620682"/>
          </a:xfrm>
        </p:spPr>
        <p:txBody>
          <a:bodyPr/>
          <a:lstStyle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rgbClr val="EAEFDB"/>
          </a:solidFill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276087"/>
            <a:ext cx="9157855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3345" y="1556281"/>
            <a:ext cx="4522990" cy="462068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92065" y="1556281"/>
            <a:ext cx="4522989" cy="462068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p:transition spd="med">
    <p:fade thruBlk="1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87"/>
            <a:ext cx="9185564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1055" y="1554480"/>
            <a:ext cx="457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55" y="2378393"/>
            <a:ext cx="45720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92064" y="1554480"/>
            <a:ext cx="457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4" y="2378393"/>
            <a:ext cx="45720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p:transition spd="med">
    <p:fade thruBlk="1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276087"/>
            <a:ext cx="9157854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276087"/>
            <a:ext cx="9157854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2899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17" y="919616"/>
            <a:ext cx="405079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915923"/>
            <a:ext cx="4982101" cy="50840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1817" y="3446397"/>
            <a:ext cx="405079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p:transition spd="med">
    <p:fade thruBlk="1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237183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962024" y="6629400"/>
            <a:ext cx="9096376" cy="247650"/>
          </a:xfrm>
          <a:prstGeom prst="rect">
            <a:avLst/>
          </a:prstGeom>
          <a:blipFill dpi="0" rotWithShape="1">
            <a:blip r:embed="rId14"/>
            <a:srcRect/>
            <a:stretch>
              <a:fillRect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sz="105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3272" y="276087"/>
            <a:ext cx="7731858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272" y="1566001"/>
            <a:ext cx="7731857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3858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5658" y="6629400"/>
            <a:ext cx="82554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5047013" cy="275208"/>
          </a:xfrm>
          <a:prstGeom prst="rect">
            <a:avLst/>
          </a:prstGeom>
          <a:solidFill>
            <a:srgbClr val="769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-92884" y="-15537"/>
            <a:ext cx="6940863" cy="306283"/>
            <a:chOff x="143838" y="0"/>
            <a:chExt cx="8686800" cy="1777365"/>
          </a:xfrm>
        </p:grpSpPr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267128" y="0"/>
              <a:ext cx="8545195" cy="1777365"/>
            </a:xfrm>
            <a:prstGeom prst="rect">
              <a:avLst/>
            </a:prstGeom>
            <a:solidFill>
              <a:srgbClr val="CED3BD">
                <a:alpha val="64706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143838" y="10274"/>
              <a:ext cx="8686800" cy="1137350"/>
              <a:chOff x="143838" y="0"/>
              <a:chExt cx="8686800" cy="1137350"/>
            </a:xfrm>
          </p:grpSpPr>
          <p:grpSp>
            <p:nvGrpSpPr>
              <p:cNvPr id="15" name="Group 14"/>
              <p:cNvGrpSpPr/>
              <p:nvPr userDrawn="1"/>
            </p:nvGrpSpPr>
            <p:grpSpPr>
              <a:xfrm>
                <a:off x="143838" y="0"/>
                <a:ext cx="8686800" cy="914400"/>
                <a:chOff x="0" y="0"/>
                <a:chExt cx="8686800" cy="914400"/>
              </a:xfrm>
            </p:grpSpPr>
            <p:sp>
              <p:nvSpPr>
                <p:cNvPr id="19" name="Rectangle 18"/>
                <p:cNvSpPr>
                  <a:spLocks noChangeArrowheads="1"/>
                </p:cNvSpPr>
                <p:nvPr userDrawn="1"/>
              </p:nvSpPr>
              <p:spPr bwMode="auto">
                <a:xfrm>
                  <a:off x="438150" y="0"/>
                  <a:ext cx="7840345" cy="660646"/>
                </a:xfrm>
                <a:prstGeom prst="rect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Isosceles Triangle 19"/>
                <p:cNvSpPr/>
                <p:nvPr userDrawn="1"/>
              </p:nvSpPr>
              <p:spPr>
                <a:xfrm>
                  <a:off x="0" y="457200"/>
                  <a:ext cx="8686800" cy="457200"/>
                </a:xfrm>
                <a:prstGeom prst="triangle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 rot="531627" flipV="1">
                <a:off x="2497052" y="680525"/>
                <a:ext cx="2174384" cy="456825"/>
              </a:xfrm>
              <a:custGeom>
                <a:avLst/>
                <a:gdLst>
                  <a:gd name="T0" fmla="*/ 0 w 13571"/>
                  <a:gd name="T1" fmla="*/ 1599 h 1883"/>
                  <a:gd name="T2" fmla="*/ 2750 w 13571"/>
                  <a:gd name="T3" fmla="*/ 1286 h 1883"/>
                  <a:gd name="T4" fmla="*/ 7790 w 13571"/>
                  <a:gd name="T5" fmla="*/ 1821 h 1883"/>
                  <a:gd name="T6" fmla="*/ 12275 w 13571"/>
                  <a:gd name="T7" fmla="*/ 916 h 1883"/>
                  <a:gd name="T8" fmla="*/ 13386 w 13571"/>
                  <a:gd name="T9" fmla="*/ 113 h 1883"/>
                  <a:gd name="T10" fmla="*/ 13386 w 13571"/>
                  <a:gd name="T11" fmla="*/ 237 h 1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71" h="1883">
                    <a:moveTo>
                      <a:pt x="0" y="1599"/>
                    </a:moveTo>
                    <a:cubicBezTo>
                      <a:pt x="726" y="1424"/>
                      <a:pt x="1452" y="1249"/>
                      <a:pt x="2750" y="1286"/>
                    </a:cubicBezTo>
                    <a:cubicBezTo>
                      <a:pt x="4048" y="1323"/>
                      <a:pt x="6203" y="1883"/>
                      <a:pt x="7790" y="1821"/>
                    </a:cubicBezTo>
                    <a:cubicBezTo>
                      <a:pt x="9377" y="1759"/>
                      <a:pt x="11342" y="1201"/>
                      <a:pt x="12275" y="916"/>
                    </a:cubicBezTo>
                    <a:cubicBezTo>
                      <a:pt x="13208" y="631"/>
                      <a:pt x="13201" y="226"/>
                      <a:pt x="13386" y="113"/>
                    </a:cubicBezTo>
                    <a:cubicBezTo>
                      <a:pt x="13571" y="0"/>
                      <a:pt x="13478" y="118"/>
                      <a:pt x="13386" y="23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04" y="6652260"/>
            <a:ext cx="18084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 thruBlk="1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4972D-7FED-4E2C-AADD-3FE14ACACB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0058401" cy="54736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58936" y="1"/>
            <a:ext cx="4149090" cy="5943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216" y="2969704"/>
            <a:ext cx="3762810" cy="1455806"/>
          </a:xfrm>
        </p:spPr>
        <p:txBody>
          <a:bodyPr>
            <a:normAutofit/>
          </a:bodyPr>
          <a:lstStyle/>
          <a:p>
            <a:r>
              <a:rPr lang="en-US" dirty="0"/>
              <a:t>Emerging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977300"/>
            <a:ext cx="3553170" cy="496398"/>
          </a:xfrm>
        </p:spPr>
        <p:txBody>
          <a:bodyPr>
            <a:normAutofit/>
          </a:bodyPr>
          <a:lstStyle/>
          <a:p>
            <a:r>
              <a:rPr lang="en-US" dirty="0"/>
              <a:t>Alexander Hajek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33858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5216" y="1032809"/>
            <a:ext cx="307327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a typeface="+mj-ea"/>
                <a:cs typeface="+mj-cs"/>
              </a:rPr>
              <a:t>PFAS in</a:t>
            </a:r>
          </a:p>
          <a:p>
            <a:r>
              <a:rPr lang="en-US" sz="6000" dirty="0">
                <a:solidFill>
                  <a:prstClr val="white"/>
                </a:solidFill>
                <a:ea typeface="+mj-ea"/>
                <a:cs typeface="+mj-cs"/>
              </a:rPr>
              <a:t>Landfills: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0081-F6F8-1785-2B0B-51D9674D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Exchange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93278-16CA-4F4E-0AB5-16909781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56F325-E074-19B1-EC08-3324B361D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r="14934" b="-1"/>
          <a:stretch/>
        </p:blipFill>
        <p:spPr bwMode="auto">
          <a:xfrm>
            <a:off x="2409371" y="1459653"/>
            <a:ext cx="5239657" cy="44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37742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04A6-5F78-11C3-3F2B-84DBD38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Aerated Foam Separation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1B6E2-9C1D-B1FF-11D7-36E2C60D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301E5-B3AE-DA54-F40A-DACF7EB4F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8165" y="1937885"/>
            <a:ext cx="7922069" cy="38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3760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EF15-8F6D-224E-DCE6-D456DC77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Reactor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C24B2-B80E-0CE1-BA36-A99028C4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54B10-1677-462B-5A7C-312D10F8F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4237" y="1459653"/>
            <a:ext cx="7109926" cy="48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64255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2FC3-13EC-C78F-1784-DC3A157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Engineered Wetland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90C3B-8A86-AF57-B4AE-0538598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46AF32-89F3-8AF5-F75A-9192A65CE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4929" y="1715000"/>
            <a:ext cx="7834686" cy="44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45866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4972D-7FED-4E2C-AADD-3FE14ACACB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0058401" cy="547369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33858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2149" y="2463969"/>
            <a:ext cx="90608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ea typeface="+mj-ea"/>
                <a:cs typeface="+mj-cs"/>
              </a:rPr>
              <a:t>Conclusions and Questions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43239206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6087"/>
            <a:ext cx="9182100" cy="1183566"/>
          </a:xfrm>
        </p:spPr>
        <p:txBody>
          <a:bodyPr>
            <a:normAutofit/>
          </a:bodyPr>
          <a:lstStyle/>
          <a:p>
            <a:r>
              <a:rPr lang="en-US" sz="4000" dirty="0"/>
              <a:t>Contents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14350" y="1556280"/>
            <a:ext cx="6358890" cy="9144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PFAS Chemistry, Health, and Exposure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529590" y="2699280"/>
            <a:ext cx="6358890" cy="914400"/>
          </a:xfr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PFAS Regulations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half" idx="1"/>
          </p:nvPr>
        </p:nvSpPr>
        <p:spPr>
          <a:xfrm>
            <a:off x="529590" y="3872760"/>
            <a:ext cx="6358890" cy="914400"/>
          </a:xfr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Types of Remediation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544830" y="5061480"/>
            <a:ext cx="6358890" cy="914400"/>
          </a:xfr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Landfill-Specific Technologies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54240" y="0"/>
            <a:ext cx="2804160" cy="66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483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6087"/>
            <a:ext cx="9182100" cy="1183566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Polyfluoroalkyl Substances (PFAS)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8D8B5A3-A42F-612C-7371-CA7BF8F4B9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730" y="1459653"/>
            <a:ext cx="5924939" cy="4817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376428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6087"/>
            <a:ext cx="9182100" cy="1183566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PFAS Health Effects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B0EE49-24EF-E3F9-5B86-85C3CBCB1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6" r="29095"/>
          <a:stretch/>
        </p:blipFill>
        <p:spPr bwMode="auto">
          <a:xfrm>
            <a:off x="2645654" y="1758232"/>
            <a:ext cx="4767091" cy="44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8831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6087"/>
            <a:ext cx="9182100" cy="1183566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PFAS Exposure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436F1E8-C046-48AB-272B-56B526149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28744" r="33018" b="-2"/>
          <a:stretch/>
        </p:blipFill>
        <p:spPr bwMode="auto">
          <a:xfrm>
            <a:off x="2267989" y="1459653"/>
            <a:ext cx="5560522" cy="46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77653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6B79-496D-5D60-983E-15F41C65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Regulations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985B5-F25A-DDBC-AF27-937905EB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50E2A-807E-6958-A36E-35209627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88" y="1751797"/>
            <a:ext cx="8341568" cy="45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8176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4B1F-209E-2483-C289-7588A55D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Phase Remediation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0859-C299-4593-CC0F-A66CACAF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2DBE3-0465-183B-997A-AD5AD2B39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5020" y="1459653"/>
            <a:ext cx="8282212" cy="48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4595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4B1F-209E-2483-C289-7588A55D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Soil/Solid Phase Remediation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0859-C299-4593-CC0F-A66CACAF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C22F0-25C4-419F-6401-6BCBB34DF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64440" y="1459653"/>
            <a:ext cx="7743372" cy="46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1947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76F6-5CA8-688E-13CF-AAF94ADA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 Activated Carbon (GAC)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97F5E-9DE0-CF4D-8877-6FE7751D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6FD3276-6603-F538-C8FA-49F8963E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 r="-1" b="4254"/>
          <a:stretch/>
        </p:blipFill>
        <p:spPr bwMode="auto">
          <a:xfrm>
            <a:off x="2335190" y="1696339"/>
            <a:ext cx="5374164" cy="45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36072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CS_Engineers_PPT_Template">
  <a:themeElements>
    <a:clrScheme name="SCS Engineers">
      <a:dk1>
        <a:sysClr val="windowText" lastClr="000000"/>
      </a:dk1>
      <a:lt1>
        <a:sysClr val="window" lastClr="FFFFFF"/>
      </a:lt1>
      <a:dk2>
        <a:srgbClr val="5F8F8D"/>
      </a:dk2>
      <a:lt2>
        <a:srgbClr val="EAEFDB"/>
      </a:lt2>
      <a:accent1>
        <a:srgbClr val="5F8F8D"/>
      </a:accent1>
      <a:accent2>
        <a:srgbClr val="910029"/>
      </a:accent2>
      <a:accent3>
        <a:srgbClr val="999933"/>
      </a:accent3>
      <a:accent4>
        <a:srgbClr val="CED3BD"/>
      </a:accent4>
      <a:accent5>
        <a:srgbClr val="5E6669"/>
      </a:accent5>
      <a:accent6>
        <a:srgbClr val="CEC896"/>
      </a:accent6>
      <a:hlink>
        <a:srgbClr val="0000FF"/>
      </a:hlink>
      <a:folHlink>
        <a:srgbClr val="5E6669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9FF816-224B-47AD-B9AA-6AA2704155D6}" vid="{6A601B8A-0985-4CC6-B80B-7E3C2655BC71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240</TotalTime>
  <Words>78</Words>
  <Application>Microsoft Office PowerPoint</Application>
  <PresentationFormat>Custom</PresentationFormat>
  <Paragraphs>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Corbel</vt:lpstr>
      <vt:lpstr>SCS_Engineers_PPT_Template</vt:lpstr>
      <vt:lpstr>Emerging Solutions</vt:lpstr>
      <vt:lpstr>Contents</vt:lpstr>
      <vt:lpstr>Polyfluoroalkyl Substances (PFAS)</vt:lpstr>
      <vt:lpstr>PFAS Health Effects</vt:lpstr>
      <vt:lpstr>PFAS Exposure</vt:lpstr>
      <vt:lpstr>PFAS Regulations</vt:lpstr>
      <vt:lpstr>Liquid Phase Remediation</vt:lpstr>
      <vt:lpstr>Soil/Solid Phase Remediation</vt:lpstr>
      <vt:lpstr>Granular Activated Carbon (GAC)</vt:lpstr>
      <vt:lpstr>Ion Exchange</vt:lpstr>
      <vt:lpstr>Aerated Foam Separation</vt:lpstr>
      <vt:lpstr>Plasma Reactor</vt:lpstr>
      <vt:lpstr>Engineered Wetland Systems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will resize depending upon length</dc:title>
  <dc:creator>Dick, Bob</dc:creator>
  <cp:lastModifiedBy>Alexander Hajek</cp:lastModifiedBy>
  <cp:revision>21</cp:revision>
  <cp:lastPrinted>2017-08-07T18:12:34Z</cp:lastPrinted>
  <dcterms:created xsi:type="dcterms:W3CDTF">2018-06-03T22:25:47Z</dcterms:created>
  <dcterms:modified xsi:type="dcterms:W3CDTF">2022-05-04T05:18:07Z</dcterms:modified>
</cp:coreProperties>
</file>