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8" r:id="rId14"/>
    <p:sldId id="269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73B881-754D-42DA-BF1D-7CC3D5327065}" v="2" dt="2022-05-02T21:59:15.5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94601" autoAdjust="0"/>
  </p:normalViewPr>
  <p:slideViewPr>
    <p:cSldViewPr snapToGrid="0">
      <p:cViewPr varScale="1">
        <p:scale>
          <a:sx n="98" d="100"/>
          <a:sy n="98" d="100"/>
        </p:scale>
        <p:origin x="-320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22" Type="http://schemas.microsoft.com/office/2016/11/relationships/changesInfo" Target="changesInfos/changesInfo1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n Petersen" userId="b4cdf9512c8c9743" providerId="LiveId" clId="{8873B881-754D-42DA-BF1D-7CC3D5327065}"/>
    <pc:docChg chg="modSld">
      <pc:chgData name="Erin Petersen" userId="b4cdf9512c8c9743" providerId="LiveId" clId="{8873B881-754D-42DA-BF1D-7CC3D5327065}" dt="2022-05-02T21:59:25.392" v="2" actId="1076"/>
      <pc:docMkLst>
        <pc:docMk/>
      </pc:docMkLst>
      <pc:sldChg chg="addSp modSp mod modAnim modNotes">
        <pc:chgData name="Erin Petersen" userId="b4cdf9512c8c9743" providerId="LiveId" clId="{8873B881-754D-42DA-BF1D-7CC3D5327065}" dt="2022-05-02T21:59:25.392" v="2" actId="1076"/>
        <pc:sldMkLst>
          <pc:docMk/>
          <pc:sldMk cId="0" sldId="266"/>
        </pc:sldMkLst>
        <pc:picChg chg="add mod">
          <ac:chgData name="Erin Petersen" userId="b4cdf9512c8c9743" providerId="LiveId" clId="{8873B881-754D-42DA-BF1D-7CC3D5327065}" dt="2022-05-02T21:59:25.392" v="2" actId="1076"/>
          <ac:picMkLst>
            <pc:docMk/>
            <pc:sldMk cId="0" sldId="266"/>
            <ac:picMk id="2" creationId="{6DCC172A-FC1F-E51B-49A1-3A3AFB8C7CB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534269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Relationship Id="rId3" Type="http://schemas.openxmlformats.org/officeDocument/2006/relationships/hyperlink" Target="https://www.epa.gov/sites/default/files/2016-07/documents/ftgtw_finalreport_7_19_16.pdf" TargetMode="Externa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Relationship Id="rId3" Type="http://schemas.openxmlformats.org/officeDocument/2006/relationships/hyperlink" Target="https://www.epa.gov/sites/default/files/2016-07/documents/ftgtw_finalreport_7_19_16.pdf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228768a995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228768a995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228768a99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228768a99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2789a20bc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2789a20bc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228768a995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228768a995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228768a995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228768a995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229c2d8a1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229c2d8a1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228768a99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228768a99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228768a99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228768a99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228768a99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228768a99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228768a99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228768a99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https://www.epa.gov/sites/default/files/2016-07/documents/ftgtw_finalreport_7_19_16.pdf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chemeClr val="dk1"/>
                </a:solidFill>
              </a:rPr>
              <a:t>Campaigns that are successfully implemented can result in a significant reduction in</a:t>
            </a:r>
            <a:endParaRPr sz="10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chemeClr val="dk1"/>
                </a:solidFill>
              </a:rPr>
              <a:t>preventable (edible) food waste at the household level. The magnitude of the potential reduction</a:t>
            </a:r>
            <a:endParaRPr sz="10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chemeClr val="dk1"/>
                </a:solidFill>
              </a:rPr>
              <a:t>in preventable waste is 50% or more or approximately a half pound per person per week. This is</a:t>
            </a:r>
            <a:endParaRPr sz="10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</a:rPr>
              <a:t>roughly equivalent to a 20% reduction in total food waste.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1b6b749da6_6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1b6b749da6_6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228768a995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228768a995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228768a995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228768a995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https://www.epa.gov/sites/default/files/2016-07/documents/ftgtw_finalreport_7_19_16.pdf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Various challenges most have retention rate of about 50%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hyperlink" Target="http://drive.google.com/file/d/14xmHINj1eeSl5ya_heO-mJ_tZC9PE2kt/view" TargetMode="External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 title="LilaMTMOF.mp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69650" y="1905525"/>
            <a:ext cx="3804700" cy="285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LilaMTMOF (1)">
            <a:hlinkClick r:id="" action="ppaction://media"/>
            <a:extLst>
              <a:ext uri="{FF2B5EF4-FFF2-40B4-BE49-F238E27FC236}">
                <a16:creationId xmlns:a16="http://schemas.microsoft.com/office/drawing/2014/main" xmlns="" id="{6DCC172A-FC1F-E51B-49A1-3A3AFB8C7C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31856" y="1905524"/>
            <a:ext cx="4280288" cy="2853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9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3" name="Google Shape;15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063" y="2023563"/>
            <a:ext cx="1743075" cy="17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5"/>
          <p:cNvSpPr/>
          <p:nvPr/>
        </p:nvSpPr>
        <p:spPr>
          <a:xfrm>
            <a:off x="2759700" y="1556575"/>
            <a:ext cx="3624600" cy="3248400"/>
          </a:xfrm>
          <a:prstGeom prst="rect">
            <a:avLst/>
          </a:prstGeom>
          <a:solidFill>
            <a:srgbClr val="1155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6" name="Google Shape;15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33371" y="1718175"/>
            <a:ext cx="3277251" cy="2925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15850" y="1816087"/>
            <a:ext cx="1852225" cy="151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23825" y="3511725"/>
            <a:ext cx="2270751" cy="1257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0815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3" name="Google Shape;15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0" name="Google Shape;16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4" name="Google Shape;11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78</Words>
  <Application>Microsoft Macintosh PowerPoint</Application>
  <PresentationFormat>On-screen Show (16:9)</PresentationFormat>
  <Paragraphs>9</Paragraphs>
  <Slides>14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Beth Gingold</cp:lastModifiedBy>
  <cp:revision>2</cp:revision>
  <dcterms:modified xsi:type="dcterms:W3CDTF">2022-05-03T12:56:42Z</dcterms:modified>
</cp:coreProperties>
</file>