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2" r:id="rId4"/>
  </p:sldMasterIdLst>
  <p:notesMasterIdLst>
    <p:notesMasterId r:id="rId28"/>
  </p:notesMasterIdLst>
  <p:handoutMasterIdLst>
    <p:handoutMasterId r:id="rId29"/>
  </p:handoutMasterIdLst>
  <p:sldIdLst>
    <p:sldId id="296" r:id="rId5"/>
    <p:sldId id="297" r:id="rId6"/>
    <p:sldId id="412" r:id="rId7"/>
    <p:sldId id="413" r:id="rId8"/>
    <p:sldId id="414" r:id="rId9"/>
    <p:sldId id="405" r:id="rId10"/>
    <p:sldId id="407" r:id="rId11"/>
    <p:sldId id="415" r:id="rId12"/>
    <p:sldId id="416" r:id="rId13"/>
    <p:sldId id="417" r:id="rId14"/>
    <p:sldId id="418" r:id="rId15"/>
    <p:sldId id="419" r:id="rId16"/>
    <p:sldId id="406" r:id="rId17"/>
    <p:sldId id="409" r:id="rId18"/>
    <p:sldId id="408" r:id="rId19"/>
    <p:sldId id="396" r:id="rId20"/>
    <p:sldId id="399" r:id="rId21"/>
    <p:sldId id="397" r:id="rId22"/>
    <p:sldId id="410" r:id="rId23"/>
    <p:sldId id="404" r:id="rId24"/>
    <p:sldId id="403" r:id="rId25"/>
    <p:sldId id="411" r:id="rId26"/>
    <p:sldId id="385" r:id="rId27"/>
  </p:sldIdLst>
  <p:sldSz cx="12192000" cy="6858000"/>
  <p:notesSz cx="7010400" cy="92964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k, Emilee" initials="CE" lastIdx="2" clrIdx="0">
    <p:extLst>
      <p:ext uri="{19B8F6BF-5375-455C-9EA6-DF929625EA0E}">
        <p15:presenceInfo xmlns:p15="http://schemas.microsoft.com/office/powerpoint/2012/main" xmlns="" userId="S::ECOOK@hdrinc.com::860233f4-6328-4f2c-baca-a00945a0db1a" providerId="AD"/>
      </p:ext>
    </p:extLst>
  </p:cmAuthor>
  <p:cmAuthor id="2" name="Murray, Jeffrey" initials="MJ" lastIdx="1" clrIdx="1">
    <p:extLst>
      <p:ext uri="{19B8F6BF-5375-455C-9EA6-DF929625EA0E}">
        <p15:presenceInfo xmlns:p15="http://schemas.microsoft.com/office/powerpoint/2012/main" xmlns="" userId="S::jemurray@hdrinc.com::158107bd-4492-4992-a64e-0a9d42ad09e9" providerId="AD"/>
      </p:ext>
    </p:extLst>
  </p:cmAuthor>
  <p:cmAuthor id="3" name="Koroivui, Chrissie" initials="KC" lastIdx="1" clrIdx="2">
    <p:extLst>
      <p:ext uri="{19B8F6BF-5375-455C-9EA6-DF929625EA0E}">
        <p15:presenceInfo xmlns:p15="http://schemas.microsoft.com/office/powerpoint/2012/main" xmlns="" userId="S::mkoroivui@dconc.gov::4e2d9832-ac0f-4d95-bbbc-ccbc8870f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21" autoAdjust="0"/>
  </p:normalViewPr>
  <p:slideViewPr>
    <p:cSldViewPr snapToGrid="0">
      <p:cViewPr varScale="1">
        <p:scale>
          <a:sx n="43" d="100"/>
          <a:sy n="43" d="100"/>
        </p:scale>
        <p:origin x="-1984" y="-1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ray, Jeffrey" userId="158107bd-4492-4992-a64e-0a9d42ad09e9" providerId="ADAL" clId="{4F09A8D3-A30D-49B3-93AE-E62EE51DA081}"/>
    <pc:docChg chg="modSld">
      <pc:chgData name="Murray, Jeffrey" userId="158107bd-4492-4992-a64e-0a9d42ad09e9" providerId="ADAL" clId="{4F09A8D3-A30D-49B3-93AE-E62EE51DA081}" dt="2021-08-16T11:51:19.081" v="0" actId="14100"/>
      <pc:docMkLst>
        <pc:docMk/>
      </pc:docMkLst>
      <pc:sldChg chg="modSp mod">
        <pc:chgData name="Murray, Jeffrey" userId="158107bd-4492-4992-a64e-0a9d42ad09e9" providerId="ADAL" clId="{4F09A8D3-A30D-49B3-93AE-E62EE51DA081}" dt="2021-08-16T11:51:19.081" v="0" actId="14100"/>
        <pc:sldMkLst>
          <pc:docMk/>
          <pc:sldMk cId="2384693290" sldId="296"/>
        </pc:sldMkLst>
        <pc:picChg chg="mod">
          <ac:chgData name="Murray, Jeffrey" userId="158107bd-4492-4992-a64e-0a9d42ad09e9" providerId="ADAL" clId="{4F09A8D3-A30D-49B3-93AE-E62EE51DA081}" dt="2021-08-16T11:51:19.081" v="0" actId="14100"/>
          <ac:picMkLst>
            <pc:docMk/>
            <pc:sldMk cId="2384693290" sldId="296"/>
            <ac:picMk id="4" creationId="{4F8FF094-1F5F-4768-9D4C-D15A7713D3E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6821C8-422F-4CA2-85E1-19A6D027F030}" type="datetimeFigureOut">
              <a:rPr lang="en-US" smtClean="0"/>
              <a:t>8/27/21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704683-B56F-4408-8720-603ECE57E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7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D86595-6E20-4226-9E0D-B3822373F9DE}" type="datetimeFigureOut">
              <a:rPr lang="en-US" smtClean="0"/>
              <a:pPr/>
              <a:t>8/27/21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4CA3CC-E040-426A-BD9D-8E6CA1306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65760" indent="-171450" algn="l" defTabSz="914354" rtl="0" eaLnBrk="1" latinLnBrk="0" hangingPunct="1">
      <a:spcBef>
        <a:spcPts val="60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822960" indent="-171450" algn="l" defTabSz="914354" rtl="0" eaLnBrk="1" latinLnBrk="0" hangingPunct="1">
      <a:spcBef>
        <a:spcPts val="60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280160" indent="-171450" algn="l" defTabSz="914354" rtl="0" eaLnBrk="1" latinLnBrk="0" hangingPunct="1">
      <a:spcBef>
        <a:spcPts val="60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737360" indent="-171450" algn="l" defTabSz="914354" rtl="0" eaLnBrk="1" latinLnBrk="0" hangingPunct="1">
      <a:spcBef>
        <a:spcPts val="60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questions via Chat and we can answer them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7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6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27">
              <a:defRPr/>
            </a:pPr>
            <a:fld id="{E44CA3CC-E040-426A-BD9D-8E6CA1306B4F}" type="slidenum">
              <a:rPr lang="en-US" sz="1300">
                <a:solidFill>
                  <a:prstClr val="black"/>
                </a:solidFill>
              </a:rPr>
              <a:pPr defTabSz="931727">
                <a:defRPr/>
              </a:pPr>
              <a:t>23</a:t>
            </a:fld>
            <a:endParaRPr 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Enterprise funded</a:t>
            </a:r>
          </a:p>
          <a:p>
            <a:r>
              <a:rPr lang="en-US" dirty="0"/>
              <a:t>Operations outsourced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Sites are mixed size- limited space</a:t>
            </a:r>
          </a:p>
          <a:p>
            <a:r>
              <a:rPr lang="en-US" dirty="0"/>
              <a:t>Some owned</a:t>
            </a:r>
          </a:p>
          <a:p>
            <a:r>
              <a:rPr lang="en-US" dirty="0"/>
              <a:t>Some leased</a:t>
            </a:r>
          </a:p>
          <a:p>
            <a:r>
              <a:rPr lang="en-US" dirty="0"/>
              <a:t>One or two pre-crusher</a:t>
            </a:r>
          </a:p>
          <a:p>
            <a:r>
              <a:rPr lang="en-US" dirty="0"/>
              <a:t>Mixed entrance and exit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9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sites supersized size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5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3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/>
          <p:cNvSpPr>
            <a:spLocks noEditPoints="1"/>
          </p:cNvSpPr>
          <p:nvPr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5" name="TextBox 4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55222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16374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888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37488" y="1143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7888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37488" y="1752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7888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37488" y="2362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8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37488" y="29718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7888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88" y="35814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7888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237488" y="41910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7888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37488" y="48006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27888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37488" y="5410200"/>
            <a:ext cx="424891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547323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41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0" y="3886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41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3700" y="44958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6057568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7573" y="0"/>
            <a:ext cx="6064427" cy="25146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1341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743700" y="51054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328199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780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37088" y="4572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746688" y="45720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37088" y="5181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746688" y="51816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37088" y="5791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746688" y="5791200"/>
            <a:ext cx="434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40398" y="41760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3471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47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1447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057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133600" y="2057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667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2667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3276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32766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3886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38862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524000" y="4495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33600" y="44958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524000" y="5105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51054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0" y="5715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33600" y="5715000"/>
            <a:ext cx="8610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534478" y="823279"/>
            <a:ext cx="4622800" cy="1520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spc="300">
                <a:latin typeface="+mn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85258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235737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34885" y="4648200"/>
            <a:ext cx="912223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76601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2300" y="2289177"/>
            <a:ext cx="10058400" cy="1819275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740945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648200"/>
            <a:ext cx="11430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4648200"/>
            <a:ext cx="8915400" cy="7620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55929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67200" y="2362200"/>
            <a:ext cx="7924800" cy="4495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289178"/>
            <a:ext cx="3200400" cy="615387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4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6271"/>
            <a:ext cx="3209365" cy="3218329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32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ogo Slide -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4" name="Freeform 6"/>
          <p:cNvSpPr>
            <a:spLocks noEditPoints="1"/>
          </p:cNvSpPr>
          <p:nvPr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5" name="TextBox 4"/>
          <p:cNvSpPr txBox="1"/>
          <p:nvPr userDrawn="1"/>
        </p:nvSpPr>
        <p:spPr>
          <a:xfrm>
            <a:off x="8915400" y="6430092"/>
            <a:ext cx="2971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j-lt"/>
                <a:ea typeface="+mn-ea"/>
                <a:cs typeface="+mn-cs"/>
              </a:rPr>
              <a:t>© HDR, all rights reserved.</a:t>
            </a:r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5556678" y="3131346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650543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685800"/>
            <a:ext cx="2819400" cy="16764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0" spc="0">
                <a:solidFill>
                  <a:schemeClr val="tx2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2742" y="2362202"/>
            <a:ext cx="5483258" cy="396239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26306" y="2308632"/>
            <a:ext cx="5063059" cy="413684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26306" y="3396342"/>
            <a:ext cx="5065776" cy="2928258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26306" y="2856704"/>
            <a:ext cx="5065776" cy="3208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3795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434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42660" y="5006340"/>
            <a:ext cx="2819400" cy="14249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5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93382" y="5181602"/>
            <a:ext cx="3589018" cy="108966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63969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85966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vider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52600" y="1981200"/>
            <a:ext cx="2362200" cy="2590800"/>
          </a:xfrm>
          <a:noFill/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900" b="1" spc="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95800" y="2362200"/>
            <a:ext cx="7086600" cy="1828800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752600" y="4572000"/>
            <a:ext cx="2362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588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2" y="1828800"/>
            <a:ext cx="9143996" cy="160020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41826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2882" y="2048256"/>
            <a:ext cx="3780558" cy="942156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10738" y="3442003"/>
            <a:ext cx="6165566" cy="2882597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598932"/>
            <a:ext cx="2819400" cy="1284732"/>
          </a:xfrm>
          <a:noFill/>
        </p:spPr>
        <p:txBody>
          <a:bodyPr>
            <a:noAutofit/>
          </a:bodyPr>
          <a:lstStyle>
            <a:lvl1pPr marL="0" indent="0">
              <a:buNone/>
              <a:defRPr sz="11500" b="1" spc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3419856"/>
            <a:ext cx="4343400" cy="3438144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Color block or insert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" y="0"/>
            <a:ext cx="4341779" cy="3344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20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7118" y="685800"/>
            <a:ext cx="5948082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" y="1520190"/>
            <a:ext cx="3693459" cy="381762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16429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2356086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685800"/>
            <a:ext cx="10058400" cy="5486400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“Tap to add quote text”</a:t>
            </a:r>
          </a:p>
        </p:txBody>
      </p:sp>
    </p:spTree>
    <p:extLst>
      <p:ext uri="{BB962C8B-B14F-4D97-AF65-F5344CB8AC3E}">
        <p14:creationId xmlns:p14="http://schemas.microsoft.com/office/powerpoint/2010/main" val="328155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Freeform 3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5" name="Freeform 4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147334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205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061872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470384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10972165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109728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776198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922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5257800" cy="8382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aseline="0"/>
            </a:lvl1pPr>
          </a:lstStyle>
          <a:p>
            <a:pPr lvl="0"/>
            <a:r>
              <a:rPr lang="en-US"/>
              <a:t>Tap to add title 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23433" y="381000"/>
            <a:ext cx="5257800" cy="841248"/>
          </a:xfrm>
        </p:spPr>
        <p:txBody>
          <a:bodyPr t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 baseline="0"/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/>
              <a:t>Tap to add title 2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1201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1450848"/>
            <a:ext cx="4876800" cy="4873752"/>
          </a:xfrm>
        </p:spPr>
        <p:txBody>
          <a:bodyPr>
            <a:noAutofit/>
          </a:bodyPr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381000"/>
            <a:ext cx="4876800" cy="838200"/>
          </a:xfrm>
        </p:spPr>
        <p:txBody>
          <a:bodyPr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Tap to add title 2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8990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50848"/>
            <a:ext cx="4873752" cy="4873752"/>
          </a:xfrm>
        </p:spPr>
        <p:txBody>
          <a:bodyPr/>
          <a:lstStyle>
            <a:lvl1pPr marL="233357" marR="0" indent="-233357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233357" marR="0" lvl="0" indent="-233357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9432" y="381000"/>
            <a:ext cx="4873752" cy="8412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marL="457189" indent="0">
              <a:buNone/>
              <a:defRPr sz="3200" b="1"/>
            </a:lvl2pPr>
            <a:lvl3pPr marL="960067" indent="0">
              <a:buNone/>
              <a:defRPr sz="3200" b="1"/>
            </a:lvl3pPr>
            <a:lvl4pPr marL="1417245" indent="0">
              <a:buNone/>
              <a:defRPr sz="3200" b="1"/>
            </a:lvl4pPr>
            <a:lvl5pPr marL="1874423" indent="0">
              <a:buNone/>
              <a:defRPr sz="3200" b="1"/>
            </a:lvl5pPr>
          </a:lstStyle>
          <a:p>
            <a:pPr lvl="0"/>
            <a:r>
              <a:rPr lang="en-US"/>
              <a:t>Tap to add title 1</a:t>
            </a:r>
          </a:p>
        </p:txBody>
      </p:sp>
    </p:spTree>
    <p:extLst>
      <p:ext uri="{BB962C8B-B14F-4D97-AF65-F5344CB8AC3E}">
        <p14:creationId xmlns:p14="http://schemas.microsoft.com/office/powerpoint/2010/main" val="3799781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76735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291841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291841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282440" y="0"/>
            <a:ext cx="790956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4071682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587421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Freeform 3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951052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7700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8939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29488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74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7354062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9805416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7354062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9805416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7354062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9805416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47800"/>
            <a:ext cx="391210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391210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030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447800"/>
            <a:ext cx="6341459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81000"/>
            <a:ext cx="6341459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1770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517236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290014" y="1450848"/>
            <a:ext cx="3294592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0014" y="381000"/>
            <a:ext cx="3294592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71021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15000" cy="340766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1673"/>
            <a:ext cx="5715000" cy="33863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3606552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450848"/>
            <a:ext cx="5486400" cy="4873752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715000" cy="341376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77768"/>
            <a:ext cx="2398982" cy="338023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462990" y="3477768"/>
            <a:ext cx="3252011" cy="3383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3277464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58"/>
          <p:cNvSpPr>
            <a:spLocks noGrp="1"/>
          </p:cNvSpPr>
          <p:nvPr>
            <p:ph type="pic" sz="quarter" idx="14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58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58"/>
          <p:cNvSpPr>
            <a:spLocks noGrp="1"/>
          </p:cNvSpPr>
          <p:nvPr>
            <p:ph type="pic" sz="quarter" idx="19" hasCustomPrompt="1"/>
          </p:nvPr>
        </p:nvSpPr>
        <p:spPr>
          <a:xfrm>
            <a:off x="2451354" y="2304583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58"/>
          <p:cNvSpPr>
            <a:spLocks noGrp="1"/>
          </p:cNvSpPr>
          <p:nvPr>
            <p:ph type="pic" sz="quarter" idx="24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43146" y="1447800"/>
            <a:ext cx="6341459" cy="4876799"/>
          </a:xfrm>
        </p:spPr>
        <p:txBody>
          <a:bodyPr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243146" y="381000"/>
            <a:ext cx="6341459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39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58"/>
          <p:cNvSpPr>
            <a:spLocks noGrp="1"/>
          </p:cNvSpPr>
          <p:nvPr>
            <p:ph type="pic" sz="quarter" idx="12" hasCustomPrompt="1"/>
          </p:nvPr>
        </p:nvSpPr>
        <p:spPr>
          <a:xfrm>
            <a:off x="2451354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58"/>
          <p:cNvSpPr>
            <a:spLocks noGrp="1"/>
          </p:cNvSpPr>
          <p:nvPr>
            <p:ph type="pic" sz="quarter" idx="13" hasCustomPrompt="1"/>
          </p:nvPr>
        </p:nvSpPr>
        <p:spPr>
          <a:xfrm>
            <a:off x="4902708" y="-2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5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1" name="Picture Placeholder 58"/>
          <p:cNvSpPr>
            <a:spLocks noGrp="1"/>
          </p:cNvSpPr>
          <p:nvPr>
            <p:ph type="pic" sz="quarter" idx="17" hasCustomPrompt="1"/>
          </p:nvPr>
        </p:nvSpPr>
        <p:spPr>
          <a:xfrm>
            <a:off x="2451354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58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8" y="2308859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4" name="Picture Placeholder 58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6" name="Picture Placeholder 58"/>
          <p:cNvSpPr>
            <a:spLocks noGrp="1"/>
          </p:cNvSpPr>
          <p:nvPr>
            <p:ph type="pic" sz="quarter" idx="22" hasCustomPrompt="1"/>
          </p:nvPr>
        </p:nvSpPr>
        <p:spPr>
          <a:xfrm>
            <a:off x="2451354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7" name="Picture Placeholder 58"/>
          <p:cNvSpPr>
            <a:spLocks noGrp="1"/>
          </p:cNvSpPr>
          <p:nvPr>
            <p:ph type="pic" sz="quarter" idx="23" hasCustomPrompt="1"/>
          </p:nvPr>
        </p:nvSpPr>
        <p:spPr>
          <a:xfrm>
            <a:off x="4902708" y="4617720"/>
            <a:ext cx="2386584" cy="224028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70292" y="1447800"/>
            <a:ext cx="3914314" cy="4876799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670292" y="381000"/>
            <a:ext cx="3914314" cy="838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29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photo. When placing a full bleed photo, please bring the logo to the front (right click &gt; Bring to Front)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29000"/>
            <a:ext cx="10972800" cy="152400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72388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966380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ext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10628" y="1447801"/>
            <a:ext cx="6371772" cy="48767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10628" y="381000"/>
            <a:ext cx="6371772" cy="8382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00206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443984"/>
            <a:ext cx="10972800" cy="188061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3800"/>
            <a:ext cx="10972800" cy="710184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112582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447210"/>
            <a:ext cx="5029200" cy="18773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730752"/>
            <a:ext cx="10972800" cy="399288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447210"/>
            <a:ext cx="5486400" cy="18773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2526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22656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867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22656" y="2076852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576098"/>
            <a:ext cx="109728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855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7123"/>
            <a:ext cx="10972800" cy="40233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9528" y="0"/>
            <a:ext cx="6062472" cy="25146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576098"/>
            <a:ext cx="5029200" cy="27485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86475" y="3575462"/>
            <a:ext cx="5495925" cy="2728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767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3012" y="5486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7567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48335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27937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14734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1541084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1548063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3082169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452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784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95901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12192000" cy="454914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8974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Color block or insert photo</a:t>
            </a:r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02225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sp>
        <p:nvSpPr>
          <p:cNvPr id="9" name="Freeform 8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676225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607574"/>
            <a:ext cx="6061999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1607574"/>
            <a:ext cx="6063996" cy="52578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0832"/>
            <a:ext cx="10972800" cy="841248"/>
          </a:xfrm>
        </p:spPr>
        <p:txBody>
          <a:bodyPr anchor="t" anchorCtr="0"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8604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60499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eadlin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2451354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4902708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354062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805416" y="2303647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451354" y="3844731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902708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354062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805416" y="3851710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2451354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4902708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7354062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9805416" y="5385816"/>
            <a:ext cx="2386584" cy="1472184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10972800" cy="279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71941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9599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5830195"/>
            <a:ext cx="5339303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6243096" y="5830195"/>
            <a:ext cx="533930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47085" y="1828800"/>
            <a:ext cx="5340096" cy="3886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815641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401820" y="1828800"/>
            <a:ext cx="3413760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4401820" y="4927601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32064" y="1828800"/>
            <a:ext cx="3450336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8132064" y="4927601"/>
            <a:ext cx="3450336" cy="495300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2206408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4999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828800"/>
            <a:ext cx="2511552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4927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828800"/>
            <a:ext cx="2523744" cy="29464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4927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1227427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382008" y="1368425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129016" y="1368425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35000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382008" y="4076700"/>
            <a:ext cx="3413760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8129016" y="4076700"/>
            <a:ext cx="3450336" cy="1905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382008" y="3438527"/>
            <a:ext cx="3413760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3438527"/>
            <a:ext cx="345033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635000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382008" y="6159500"/>
            <a:ext cx="3413760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8129016" y="6159500"/>
            <a:ext cx="3450336" cy="49377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496738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5000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3442885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42885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50771" y="15240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6250771" y="32766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9058656" y="15240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058656" y="32766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635000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635000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3442885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3442885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6250771" y="4076700"/>
            <a:ext cx="2511552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6250771" y="5829301"/>
            <a:ext cx="2511552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9058656" y="4076700"/>
            <a:ext cx="2523744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9058656" y="5829301"/>
            <a:ext cx="2523744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330487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08624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8624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63212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863212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7800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5117800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72388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indent="0">
              <a:buNone/>
              <a:defRPr lang="en-US"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Insert photo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7372388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26977" y="1465243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9626977" y="3217844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608624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08624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63212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2863212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7800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5117800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72388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7372388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26977" y="4076699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53" hasCustomPrompt="1"/>
          </p:nvPr>
        </p:nvSpPr>
        <p:spPr>
          <a:xfrm>
            <a:off x="9626977" y="5829300"/>
            <a:ext cx="1956816" cy="4953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baseline="0"/>
            </a:lvl1pPr>
          </a:lstStyle>
          <a:p>
            <a:pPr lvl="0"/>
            <a:r>
              <a:rPr lang="en-US"/>
              <a:t>Name/Label</a:t>
            </a:r>
          </a:p>
        </p:txBody>
      </p:sp>
    </p:spTree>
    <p:extLst>
      <p:ext uri="{BB962C8B-B14F-4D97-AF65-F5344CB8AC3E}">
        <p14:creationId xmlns:p14="http://schemas.microsoft.com/office/powerpoint/2010/main" val="2067687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rtneringFirm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620650" y="1442243"/>
            <a:ext cx="10985500" cy="8778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Tap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650" y="381000"/>
            <a:ext cx="109728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596900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2858327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5119754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7381181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2" hasCustomPrompt="1"/>
          </p:nvPr>
        </p:nvSpPr>
        <p:spPr>
          <a:xfrm>
            <a:off x="9642609" y="267491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44" hasCustomPrompt="1"/>
          </p:nvPr>
        </p:nvSpPr>
        <p:spPr>
          <a:xfrm>
            <a:off x="596900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46" hasCustomPrompt="1"/>
          </p:nvPr>
        </p:nvSpPr>
        <p:spPr>
          <a:xfrm>
            <a:off x="2858327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48" hasCustomPrompt="1"/>
          </p:nvPr>
        </p:nvSpPr>
        <p:spPr>
          <a:xfrm>
            <a:off x="5119754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50" hasCustomPrompt="1"/>
          </p:nvPr>
        </p:nvSpPr>
        <p:spPr>
          <a:xfrm>
            <a:off x="7381181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52" hasCustomPrompt="1"/>
          </p:nvPr>
        </p:nvSpPr>
        <p:spPr>
          <a:xfrm>
            <a:off x="9642609" y="4560868"/>
            <a:ext cx="1956816" cy="16002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65339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30970" cy="12954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86162" cy="3429000"/>
          </a:xfrm>
          <a:solidFill>
            <a:schemeClr val="bg2">
              <a:lumMod val="75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50170" y="0"/>
            <a:ext cx="3840480" cy="3952973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350170" y="4021904"/>
            <a:ext cx="3841830" cy="2836099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52482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Freeform 9"/>
          <p:cNvSpPr>
            <a:spLocks noChangeAspect="1" noEditPoints="1"/>
          </p:cNvSpPr>
          <p:nvPr userDrawn="1"/>
        </p:nvSpPr>
        <p:spPr bwMode="auto">
          <a:xfrm>
            <a:off x="609600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507660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19600"/>
            <a:ext cx="10972800" cy="8382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53340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30533299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2800" cy="838200"/>
          </a:xfrm>
        </p:spPr>
        <p:txBody>
          <a:bodyPr anchor="b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914400"/>
          </a:xfrm>
        </p:spPr>
        <p:txBody>
          <a:bodyPr vert="horz" lIns="0" tIns="0" rIns="0" bIns="0" rtlCol="0" anchor="t">
            <a:noAutofit/>
          </a:bodyPr>
          <a:lstStyle>
            <a:lvl1pPr algn="r">
              <a:spcAft>
                <a:spcPts val="0"/>
              </a:spcAft>
              <a:defRPr lang="en-US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>
              <a:lnSpc>
                <a:spcPts val="2700"/>
              </a:lnSpc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930988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6057781"/>
            <a:ext cx="12192000" cy="800219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Name/location/information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3967845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1324101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4925083"/>
            <a:ext cx="3505200" cy="1046440"/>
          </a:xfrm>
          <a:solidFill>
            <a:srgbClr val="000000">
              <a:alpha val="50196"/>
            </a:srgbClr>
          </a:solidFill>
        </p:spPr>
        <p:txBody>
          <a:bodyPr wrap="square" lIns="457200" tIns="274320" rIns="274320" bIns="274320" anchor="ctr">
            <a:spAutoFit/>
          </a:bodyPr>
          <a:lstStyle>
            <a:lvl1pPr>
              <a:lnSpc>
                <a:spcPct val="100000"/>
              </a:lnSpc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Tap to add Project Name/location/information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1810810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10110787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</p:spTree>
    <p:extLst>
      <p:ext uri="{BB962C8B-B14F-4D97-AF65-F5344CB8AC3E}">
        <p14:creationId xmlns:p14="http://schemas.microsoft.com/office/powerpoint/2010/main" val="55148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03881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949423" y="4776787"/>
            <a:ext cx="3967163" cy="195263"/>
          </a:xfrm>
        </p:spPr>
        <p:txBody>
          <a:bodyPr lIns="91440" tIns="91440" rIns="91440" b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60067" indent="0">
              <a:buNone/>
              <a:defRPr sz="900"/>
            </a:lvl3pPr>
            <a:lvl4pPr marL="1417245" indent="0">
              <a:buNone/>
              <a:defRPr sz="900"/>
            </a:lvl4pPr>
            <a:lvl5pPr marL="1874423" indent="0">
              <a:buNone/>
              <a:defRPr sz="900"/>
            </a:lvl5pPr>
          </a:lstStyle>
          <a:p>
            <a:pPr lvl="0"/>
            <a:r>
              <a:rPr lang="en-US"/>
              <a:t>© Click to add photo credit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4064968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73" y="0"/>
            <a:ext cx="606199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33626" y="0"/>
            <a:ext cx="6058374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project 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133626" y="6422119"/>
            <a:ext cx="6062472" cy="435881"/>
          </a:xfrm>
          <a:solidFill>
            <a:schemeClr val="tx1">
              <a:alpha val="50000"/>
            </a:schemeClr>
          </a:solidFill>
        </p:spPr>
        <p:txBody>
          <a:bodyPr lIns="640080" tIns="91440" rIns="457200" bIns="9144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photo caption styles</a:t>
            </a:r>
          </a:p>
        </p:txBody>
      </p:sp>
    </p:spTree>
    <p:extLst>
      <p:ext uri="{BB962C8B-B14F-4D97-AF65-F5344CB8AC3E}">
        <p14:creationId xmlns:p14="http://schemas.microsoft.com/office/powerpoint/2010/main" val="1696458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2" y="0"/>
            <a:ext cx="7907272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7973022" y="0"/>
            <a:ext cx="4218978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442962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8107680" cy="685800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064230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28004" y="0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28004" y="3468624"/>
            <a:ext cx="6062472" cy="338937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93416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8999" y="4038600"/>
            <a:ext cx="4858766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1" y="0"/>
            <a:ext cx="6115051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16513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Freeform 7"/>
          <p:cNvSpPr>
            <a:spLocks noChangeAspect="1" noEditPoints="1"/>
          </p:cNvSpPr>
          <p:nvPr/>
        </p:nvSpPr>
        <p:spPr bwMode="auto">
          <a:xfrm>
            <a:off x="10948797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8999" y="6135623"/>
            <a:ext cx="3894137" cy="173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18999" y="5102225"/>
            <a:ext cx="4855464" cy="30187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sp>
        <p:nvSpPr>
          <p:cNvPr id="9" name="Freeform 8"/>
          <p:cNvSpPr>
            <a:spLocks noChangeAspect="1" noEditPoints="1"/>
          </p:cNvSpPr>
          <p:nvPr userDrawn="1"/>
        </p:nvSpPr>
        <p:spPr bwMode="auto">
          <a:xfrm>
            <a:off x="10948797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8087912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741" y="0"/>
            <a:ext cx="5103659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764675" y="3981365"/>
            <a:ext cx="2427325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68291" y="-2"/>
            <a:ext cx="7023709" cy="3916681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168291" y="3980688"/>
            <a:ext cx="4533493" cy="287731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597306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857" y="-1"/>
            <a:ext cx="5706884" cy="32004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779919" y="-1"/>
            <a:ext cx="6412081" cy="3832465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779919" y="3896472"/>
            <a:ext cx="6412081" cy="296152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1740" y="3264407"/>
            <a:ext cx="2679193" cy="35935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2744941" y="3264407"/>
            <a:ext cx="2971800" cy="35935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5166591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3392072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3460652"/>
            <a:ext cx="4014216" cy="339734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72624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084320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177784" y="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084320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77784" y="230886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084320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8177784" y="4617720"/>
            <a:ext cx="4014216" cy="2240280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4308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064256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128512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192768" y="0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064256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128512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92768" y="1731264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064256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128512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9192768" y="3462528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3064256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128512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9192768" y="5193792"/>
            <a:ext cx="2999232" cy="1664208"/>
          </a:xfrm>
          <a:solidFill>
            <a:schemeClr val="tx2"/>
          </a:solidFill>
        </p:spPr>
        <p:txBody>
          <a:bodyPr vert="horz" lIns="91440" tIns="91440" rIns="91440" bIns="9144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298745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043031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86933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2996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72995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216024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2043031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4086933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612996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72995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10216024" y="1385316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2043031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2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086933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3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612996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4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8172995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5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10216024" y="2770632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57" name="Picture Placeholder 10"/>
          <p:cNvSpPr>
            <a:spLocks noGrp="1"/>
          </p:cNvSpPr>
          <p:nvPr>
            <p:ph type="pic" sz="quarter" idx="29" hasCustomPrompt="1"/>
          </p:nvPr>
        </p:nvSpPr>
        <p:spPr>
          <a:xfrm>
            <a:off x="2043031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3" name="Picture Placeholder 10"/>
          <p:cNvSpPr>
            <a:spLocks noGrp="1"/>
          </p:cNvSpPr>
          <p:nvPr>
            <p:ph type="pic" sz="quarter" idx="30" hasCustomPrompt="1"/>
          </p:nvPr>
        </p:nvSpPr>
        <p:spPr>
          <a:xfrm>
            <a:off x="4086933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4" name="Picture Placeholder 10"/>
          <p:cNvSpPr>
            <a:spLocks noGrp="1"/>
          </p:cNvSpPr>
          <p:nvPr>
            <p:ph type="pic" sz="quarter" idx="31" hasCustomPrompt="1"/>
          </p:nvPr>
        </p:nvSpPr>
        <p:spPr>
          <a:xfrm>
            <a:off x="612996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5" name="Picture Placeholder 10"/>
          <p:cNvSpPr>
            <a:spLocks noGrp="1"/>
          </p:cNvSpPr>
          <p:nvPr>
            <p:ph type="pic" sz="quarter" idx="32" hasCustomPrompt="1"/>
          </p:nvPr>
        </p:nvSpPr>
        <p:spPr>
          <a:xfrm>
            <a:off x="8172995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6" name="Picture Placeholder 10"/>
          <p:cNvSpPr>
            <a:spLocks noGrp="1"/>
          </p:cNvSpPr>
          <p:nvPr>
            <p:ph type="pic" sz="quarter" idx="33" hasCustomPrompt="1"/>
          </p:nvPr>
        </p:nvSpPr>
        <p:spPr>
          <a:xfrm>
            <a:off x="10216024" y="4155948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7" name="Picture Placeholder 10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8" name="Picture Placeholder 10"/>
          <p:cNvSpPr>
            <a:spLocks noGrp="1"/>
          </p:cNvSpPr>
          <p:nvPr>
            <p:ph type="pic" sz="quarter" idx="35" hasCustomPrompt="1"/>
          </p:nvPr>
        </p:nvSpPr>
        <p:spPr>
          <a:xfrm>
            <a:off x="2043031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36" hasCustomPrompt="1"/>
          </p:nvPr>
        </p:nvSpPr>
        <p:spPr>
          <a:xfrm>
            <a:off x="4086933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90" name="Picture Placeholder 10"/>
          <p:cNvSpPr>
            <a:spLocks noGrp="1"/>
          </p:cNvSpPr>
          <p:nvPr>
            <p:ph type="pic" sz="quarter" idx="37" hasCustomPrompt="1"/>
          </p:nvPr>
        </p:nvSpPr>
        <p:spPr>
          <a:xfrm>
            <a:off x="612996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91" name="Picture Placeholder 10"/>
          <p:cNvSpPr>
            <a:spLocks noGrp="1"/>
          </p:cNvSpPr>
          <p:nvPr>
            <p:ph type="pic" sz="quarter" idx="38" hasCustomPrompt="1"/>
          </p:nvPr>
        </p:nvSpPr>
        <p:spPr>
          <a:xfrm>
            <a:off x="8172995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92" name="Picture Placeholder 10"/>
          <p:cNvSpPr>
            <a:spLocks noGrp="1"/>
          </p:cNvSpPr>
          <p:nvPr>
            <p:ph type="pic" sz="quarter" idx="39" hasCustomPrompt="1"/>
          </p:nvPr>
        </p:nvSpPr>
        <p:spPr>
          <a:xfrm>
            <a:off x="10216024" y="5541264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40" hasCustomPrompt="1"/>
          </p:nvPr>
        </p:nvSpPr>
        <p:spPr>
          <a:xfrm>
            <a:off x="0" y="0"/>
            <a:ext cx="1975104" cy="1316736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-25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8482371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lag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23999" cy="4062984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26992"/>
            <a:ext cx="5123999" cy="2731008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8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5189748" y="-1"/>
            <a:ext cx="2413250" cy="290779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5189748" y="2971800"/>
            <a:ext cx="7002252" cy="38862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7667006" y="-2"/>
            <a:ext cx="4524994" cy="2907792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03250" y="4692650"/>
            <a:ext cx="3968750" cy="1476375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189" indent="0">
              <a:buNone/>
              <a:defRPr/>
            </a:lvl2pPr>
            <a:lvl3pPr marL="960067" indent="0">
              <a:buNone/>
              <a:defRPr/>
            </a:lvl3pPr>
            <a:lvl4pPr marL="1417245" indent="0">
              <a:buNone/>
              <a:defRPr/>
            </a:lvl4pPr>
            <a:lvl5pPr marL="1874423" indent="0">
              <a:buNone/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Tap to add text/caption</a:t>
            </a:r>
          </a:p>
        </p:txBody>
      </p:sp>
    </p:spTree>
    <p:extLst>
      <p:ext uri="{BB962C8B-B14F-4D97-AF65-F5344CB8AC3E}">
        <p14:creationId xmlns:p14="http://schemas.microsoft.com/office/powerpoint/2010/main" val="3033188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463485"/>
            <a:ext cx="10972800" cy="438467"/>
          </a:xfrm>
          <a:solidFill>
            <a:schemeClr val="tx2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4172" y="3442075"/>
            <a:ext cx="10972800" cy="438467"/>
          </a:xfrm>
          <a:solidFill>
            <a:schemeClr val="tx2">
              <a:lumMod val="40000"/>
              <a:lumOff val="6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2 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9182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9182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44958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44958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093584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2397541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59182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59182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44958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44958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8382000" y="4069507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8382000" y="4373464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9182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9182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44958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4958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382000" y="5295962"/>
            <a:ext cx="3200400" cy="228600"/>
          </a:xfrm>
        </p:spPr>
        <p:txBody>
          <a:bodyPr rIns="18288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8382000" y="5599919"/>
            <a:ext cx="3200400" cy="557784"/>
          </a:xfrm>
        </p:spPr>
        <p:txBody>
          <a:bodyPr rIns="18288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</p:spTree>
    <p:extLst>
      <p:ext uri="{BB962C8B-B14F-4D97-AF65-F5344CB8AC3E}">
        <p14:creationId xmlns:p14="http://schemas.microsoft.com/office/powerpoint/2010/main" val="23464748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rg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63485"/>
            <a:ext cx="10972800" cy="438467"/>
          </a:xfrm>
          <a:solidFill>
            <a:schemeClr val="tx2"/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Click to edit Tier 1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513198"/>
            <a:ext cx="10972800" cy="438467"/>
          </a:xfrm>
          <a:solidFill>
            <a:schemeClr val="tx2">
              <a:lumMod val="40000"/>
              <a:lumOff val="60000"/>
            </a:schemeClr>
          </a:solidFill>
        </p:spPr>
        <p:txBody>
          <a:bodyPr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400" b="1"/>
            </a:lvl2pPr>
            <a:lvl3pPr marL="960067" indent="0">
              <a:buNone/>
              <a:defRPr sz="2400" b="1"/>
            </a:lvl3pPr>
            <a:lvl4pPr marL="1417245" indent="0">
              <a:buNone/>
              <a:defRPr sz="2400" b="1"/>
            </a:lvl4pPr>
            <a:lvl5pPr marL="1874423" indent="0">
              <a:buNone/>
              <a:defRPr sz="2400" b="1"/>
            </a:lvl5pPr>
          </a:lstStyle>
          <a:p>
            <a:pPr lvl="0"/>
            <a:r>
              <a:rPr lang="en-US"/>
              <a:t>Tap to add Tier 2 Header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4977" y="2030243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4977" y="255287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0" hasCustomPrompt="1"/>
          </p:nvPr>
        </p:nvSpPr>
        <p:spPr>
          <a:xfrm>
            <a:off x="614795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Insert headshot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36" y="2030244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455036" y="2553503"/>
            <a:ext cx="2350008" cy="63030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  <a:p>
            <a:pPr lvl="0"/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4430819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9221968" y="2030244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9221968" y="255287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8197750" y="2029384"/>
            <a:ext cx="914400" cy="115442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654977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654977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9" hasCustomPrompt="1"/>
          </p:nvPr>
        </p:nvSpPr>
        <p:spPr>
          <a:xfrm>
            <a:off x="614795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455036" y="4084019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LastName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455036" y="4610226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2" hasCustomPrompt="1"/>
          </p:nvPr>
        </p:nvSpPr>
        <p:spPr>
          <a:xfrm>
            <a:off x="4430819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221968" y="4084019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LastName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221968" y="4610226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5" hasCustomPrompt="1"/>
          </p:nvPr>
        </p:nvSpPr>
        <p:spPr>
          <a:xfrm>
            <a:off x="8197750" y="4089018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654977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654977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48" hasCustomPrompt="1"/>
          </p:nvPr>
        </p:nvSpPr>
        <p:spPr>
          <a:xfrm>
            <a:off x="614795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455036" y="5425230"/>
            <a:ext cx="2350008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455036" y="5960963"/>
            <a:ext cx="2350008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60" name="Picture Placeholder 8"/>
          <p:cNvSpPr>
            <a:spLocks noGrp="1"/>
          </p:cNvSpPr>
          <p:nvPr>
            <p:ph type="pic" sz="quarter" idx="51" hasCustomPrompt="1"/>
          </p:nvPr>
        </p:nvSpPr>
        <p:spPr>
          <a:xfrm>
            <a:off x="4430819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221968" y="5425230"/>
            <a:ext cx="2360430" cy="457200"/>
          </a:xfrm>
        </p:spPr>
        <p:txBody>
          <a:bodyPr rIns="18288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60067" indent="0">
              <a:buNone/>
              <a:defRPr sz="1800"/>
            </a:lvl3pPr>
            <a:lvl4pPr marL="1417245" indent="0">
              <a:buNone/>
              <a:defRPr sz="1800"/>
            </a:lvl4pPr>
            <a:lvl5pPr marL="1874423" indent="0">
              <a:buNone/>
              <a:defRPr sz="1800"/>
            </a:lvl5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221968" y="5960963"/>
            <a:ext cx="2345915" cy="630936"/>
          </a:xfrm>
        </p:spPr>
        <p:txBody>
          <a:bodyPr rIns="18288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1" baseline="0">
                <a:solidFill>
                  <a:schemeClr val="tx1"/>
                </a:solidFill>
              </a:defRPr>
            </a:lvl1pPr>
            <a:lvl2pPr marL="457189" indent="0">
              <a:buNone/>
              <a:defRPr sz="1800" b="0" i="1"/>
            </a:lvl2pPr>
            <a:lvl3pPr marL="960067" indent="0">
              <a:buNone/>
              <a:defRPr sz="1800" b="0" i="1"/>
            </a:lvl3pPr>
            <a:lvl4pPr marL="1417245" indent="0">
              <a:buNone/>
              <a:defRPr sz="1800" b="0" i="1"/>
            </a:lvl4pPr>
            <a:lvl5pPr marL="1874423" indent="0">
              <a:buNone/>
              <a:defRPr sz="1800" b="0" i="1"/>
            </a:lvl5pPr>
          </a:lstStyle>
          <a:p>
            <a:pPr lvl="0"/>
            <a:r>
              <a:rPr lang="en-US"/>
              <a:t>Business Title</a:t>
            </a: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54" hasCustomPrompt="1"/>
          </p:nvPr>
        </p:nvSpPr>
        <p:spPr>
          <a:xfrm>
            <a:off x="8197750" y="5439755"/>
            <a:ext cx="914400" cy="1152144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91440" rIns="91440" bIns="9144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headshot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06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rgChar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56527"/>
            <a:ext cx="12192000" cy="5501473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JPG/PNG of org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10972800" cy="8382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Tap to add Master Org Chart title</a:t>
            </a:r>
          </a:p>
        </p:txBody>
      </p:sp>
    </p:spTree>
    <p:extLst>
      <p:ext uri="{BB962C8B-B14F-4D97-AF65-F5344CB8AC3E}">
        <p14:creationId xmlns:p14="http://schemas.microsoft.com/office/powerpoint/2010/main" val="292685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156" y="4038600"/>
            <a:ext cx="4850075" cy="92354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76949" y="0"/>
            <a:ext cx="6115051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26870" cy="3429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8" name="Freeform 7"/>
          <p:cNvSpPr>
            <a:spLocks noChangeAspect="1" noEditPoints="1"/>
          </p:cNvSpPr>
          <p:nvPr/>
        </p:nvSpPr>
        <p:spPr bwMode="auto">
          <a:xfrm>
            <a:off x="613156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7047" y="6135623"/>
            <a:ext cx="3932493" cy="19202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156" y="5102225"/>
            <a:ext cx="4851749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sp>
        <p:nvSpPr>
          <p:cNvPr id="9" name="Freeform 8"/>
          <p:cNvSpPr>
            <a:spLocks noChangeAspect="1" noEditPoints="1"/>
          </p:cNvSpPr>
          <p:nvPr userDrawn="1"/>
        </p:nvSpPr>
        <p:spPr bwMode="auto">
          <a:xfrm>
            <a:off x="613156" y="5958840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450472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7143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3770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5738283" y="1"/>
            <a:ext cx="6453716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5738284" y="3225939"/>
            <a:ext cx="6453715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5738285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5746124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573828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4514030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1220767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12191019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5738284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5790368" y="4760384"/>
            <a:ext cx="5681965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521133" y="4760384"/>
            <a:ext cx="670867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6828601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5738285" y="-1"/>
            <a:ext cx="6453716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5746124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573828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242228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11472335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6" y="3778253"/>
            <a:ext cx="2683935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5333" b="1" kern="1200" spc="-400" dirty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746741" indent="-38099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5"/>
            <a:ext cx="719667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858094" y="4447954"/>
            <a:ext cx="7834620" cy="1484993"/>
          </a:xfrm>
        </p:spPr>
        <p:txBody>
          <a:bodyPr anchor="b"/>
          <a:lstStyle>
            <a:lvl1pPr>
              <a:lnSpc>
                <a:spcPts val="4533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084475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with Regula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EAF2B-AD86-4E4A-9C7B-D588DA3105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689" y="198415"/>
            <a:ext cx="11258567" cy="7975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04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96.xml"/><Relationship Id="rId9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80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  <p:sldLayoutId id="2147484095" r:id="rId33"/>
    <p:sldLayoutId id="2147484096" r:id="rId34"/>
    <p:sldLayoutId id="2147484097" r:id="rId35"/>
    <p:sldLayoutId id="2147484098" r:id="rId36"/>
    <p:sldLayoutId id="2147484099" r:id="rId37"/>
    <p:sldLayoutId id="2147484106" r:id="rId38"/>
    <p:sldLayoutId id="2147484101" r:id="rId39"/>
    <p:sldLayoutId id="2147484103" r:id="rId40"/>
    <p:sldLayoutId id="2147484107" r:id="rId41"/>
    <p:sldLayoutId id="2147484109" r:id="rId42"/>
    <p:sldLayoutId id="2147484111" r:id="rId43"/>
    <p:sldLayoutId id="2147484100" r:id="rId44"/>
    <p:sldLayoutId id="2147484105" r:id="rId45"/>
    <p:sldLayoutId id="2147484102" r:id="rId46"/>
    <p:sldLayoutId id="2147484104" r:id="rId47"/>
    <p:sldLayoutId id="2147484108" r:id="rId48"/>
    <p:sldLayoutId id="2147484110" r:id="rId49"/>
    <p:sldLayoutId id="2147484112" r:id="rId50"/>
    <p:sldLayoutId id="2147484113" r:id="rId51"/>
    <p:sldLayoutId id="2147484114" r:id="rId52"/>
    <p:sldLayoutId id="2147484115" r:id="rId53"/>
    <p:sldLayoutId id="2147484116" r:id="rId54"/>
    <p:sldLayoutId id="2147484120" r:id="rId55"/>
    <p:sldLayoutId id="2147484121" r:id="rId56"/>
    <p:sldLayoutId id="2147484123" r:id="rId57"/>
    <p:sldLayoutId id="2147484125" r:id="rId58"/>
    <p:sldLayoutId id="2147484119" r:id="rId59"/>
    <p:sldLayoutId id="2147484155" r:id="rId60"/>
    <p:sldLayoutId id="2147484122" r:id="rId61"/>
    <p:sldLayoutId id="2147484124" r:id="rId62"/>
    <p:sldLayoutId id="2147484126" r:id="rId63"/>
    <p:sldLayoutId id="2147484127" r:id="rId64"/>
    <p:sldLayoutId id="2147484128" r:id="rId65"/>
    <p:sldLayoutId id="2147484129" r:id="rId66"/>
    <p:sldLayoutId id="2147484130" r:id="rId67"/>
    <p:sldLayoutId id="2147484131" r:id="rId68"/>
    <p:sldLayoutId id="2147484132" r:id="rId69"/>
    <p:sldLayoutId id="2147484133" r:id="rId70"/>
    <p:sldLayoutId id="2147484134" r:id="rId71"/>
    <p:sldLayoutId id="2147484135" r:id="rId72"/>
    <p:sldLayoutId id="2147484136" r:id="rId73"/>
    <p:sldLayoutId id="2147484137" r:id="rId74"/>
    <p:sldLayoutId id="2147484138" r:id="rId75"/>
    <p:sldLayoutId id="2147484139" r:id="rId76"/>
    <p:sldLayoutId id="2147484140" r:id="rId77"/>
    <p:sldLayoutId id="2147484141" r:id="rId78"/>
    <p:sldLayoutId id="2147484142" r:id="rId79"/>
    <p:sldLayoutId id="2147484143" r:id="rId80"/>
    <p:sldLayoutId id="2147484144" r:id="rId81"/>
    <p:sldLayoutId id="2147484145" r:id="rId82"/>
    <p:sldLayoutId id="2147484146" r:id="rId83"/>
    <p:sldLayoutId id="2147484147" r:id="rId84"/>
    <p:sldLayoutId id="2147484148" r:id="rId85"/>
    <p:sldLayoutId id="2147484149" r:id="rId86"/>
    <p:sldLayoutId id="2147484150" r:id="rId87"/>
    <p:sldLayoutId id="2147484151" r:id="rId88"/>
    <p:sldLayoutId id="2147484152" r:id="rId89"/>
    <p:sldLayoutId id="2147484153" r:id="rId90"/>
    <p:sldLayoutId id="2147484154" r:id="rId91"/>
    <p:sldLayoutId id="2147484156" r:id="rId92"/>
    <p:sldLayoutId id="2147484157" r:id="rId93"/>
    <p:sldLayoutId id="2147484158" r:id="rId94"/>
    <p:sldLayoutId id="2147484159" r:id="rId95"/>
    <p:sldLayoutId id="2147484160" r:id="rId9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oup_people_icon.jpg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://wdwparksgal-stock.deviantart.com/art/Fall-Leaves-Clip-Art-96266121" TargetMode="External"/><Relationship Id="rId6" Type="http://schemas.openxmlformats.org/officeDocument/2006/relationships/image" Target="../media/image29.jpg"/><Relationship Id="rId7" Type="http://schemas.openxmlformats.org/officeDocument/2006/relationships/hyperlink" Target="http://www.publicdomainpictures.net/view-image.php?image=1852&amp;picture=ne-pas-jeter-les-dechets&amp;jazyk=FR" TargetMode="External"/><Relationship Id="rId8" Type="http://schemas.openxmlformats.org/officeDocument/2006/relationships/image" Target="../media/image30.png"/><Relationship Id="rId9" Type="http://schemas.openxmlformats.org/officeDocument/2006/relationships/hyperlink" Target="https://openclipart.org/detail/17934/recycling-bin" TargetMode="External"/><Relationship Id="rId10" Type="http://schemas.openxmlformats.org/officeDocument/2006/relationships/image" Target="../media/image31.jpg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38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3CEB430-4084-4C53-8C94-F631D65A2880}"/>
              </a:ext>
            </a:extLst>
          </p:cNvPr>
          <p:cNvSpPr/>
          <p:nvPr/>
        </p:nvSpPr>
        <p:spPr>
          <a:xfrm rot="16200000">
            <a:off x="2545597" y="-767868"/>
            <a:ext cx="3186818" cy="69445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40518" y="1332960"/>
            <a:ext cx="6993276" cy="17877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Re-Inventing Your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Convenience Site Program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40518" y="738517"/>
            <a:ext cx="4452541" cy="301752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2"/>
                </a:solidFill>
              </a:rPr>
              <a:t>Friday, August 27, 2021    8:00 – 8:30 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B7F31C-2E40-4474-AF99-7999CD6E8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058" y="5861406"/>
            <a:ext cx="1508840" cy="576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E34B1CA-6583-4217-AE65-FA999F9CCCE4}"/>
              </a:ext>
            </a:extLst>
          </p:cNvPr>
          <p:cNvSpPr/>
          <p:nvPr/>
        </p:nvSpPr>
        <p:spPr>
          <a:xfrm>
            <a:off x="953949" y="2828380"/>
            <a:ext cx="5658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Jeffrey Murray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| 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PE, BCEE, HDR Landfill Practice Lead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033B9A-C8CC-4DB5-BA43-1FC035524B0E}"/>
              </a:ext>
            </a:extLst>
          </p:cNvPr>
          <p:cNvSpPr/>
          <p:nvPr/>
        </p:nvSpPr>
        <p:spPr>
          <a:xfrm>
            <a:off x="953949" y="3226593"/>
            <a:ext cx="7013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Joseph Fitzpatrick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|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Wake County Recycling and Compliance Coordinator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B0CFDF-EA2E-43F2-B2AC-876E190EB438}"/>
              </a:ext>
            </a:extLst>
          </p:cNvPr>
          <p:cNvSpPr/>
          <p:nvPr/>
        </p:nvSpPr>
        <p:spPr>
          <a:xfrm>
            <a:off x="953949" y="3625268"/>
            <a:ext cx="6456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Chrissie </a:t>
            </a:r>
            <a:r>
              <a:rPr lang="en-US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Koroivui</a:t>
            </a:r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|</a:t>
            </a:r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Durham County Solid Waste Program Manager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F8E054-B814-4BA4-9B02-AE6F8AF7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301" y="670868"/>
            <a:ext cx="5175491" cy="6187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BA3E81-9A8E-42DE-8FF0-8E359CE07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576" y="0"/>
            <a:ext cx="4575424" cy="670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DD1AD8-437B-4C5E-B03F-83ED3649D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694" y="5916558"/>
            <a:ext cx="2000000" cy="46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8FF094-1F5F-4768-9D4C-D15A7713D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75" y="5496732"/>
            <a:ext cx="711933" cy="9022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B2EC3BC-3632-4A60-B4FA-810C0DB08DA7}"/>
              </a:ext>
            </a:extLst>
          </p:cNvPr>
          <p:cNvSpPr txBox="1"/>
          <p:nvPr/>
        </p:nvSpPr>
        <p:spPr>
          <a:xfrm>
            <a:off x="953949" y="4390358"/>
            <a:ext cx="639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Panel Discussion</a:t>
            </a:r>
            <a:endParaRPr lang="en-US" sz="28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970755" y="10659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9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6BC8DB0E-BF41-4CE6-B671-E1DEDBCBA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284" y="3156433"/>
            <a:ext cx="6453716" cy="3701566"/>
          </a:xfrm>
        </p:spPr>
      </p:pic>
      <p:pic>
        <p:nvPicPr>
          <p:cNvPr id="8" name="Picture Placeholder 7" descr="A picture containing text, nature, mountain&#10;&#10;Description automatically generated">
            <a:extLst>
              <a:ext uri="{FF2B5EF4-FFF2-40B4-BE49-F238E27FC236}">
                <a16:creationId xmlns:a16="http://schemas.microsoft.com/office/drawing/2014/main" xmlns="" id="{F00EE418-C613-42BD-A1FC-4FCFB225FB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b="7587"/>
          <a:stretch>
            <a:fillRect/>
          </a:stretch>
        </p:blipFill>
        <p:spPr>
          <a:xfrm>
            <a:off x="-1" y="1045034"/>
            <a:ext cx="5738284" cy="2821151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AAC9C2DE-72F6-4596-AE2F-E34CE53B4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52BB53-28B0-46DD-A126-6700CD7DF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49795" y="1063791"/>
            <a:ext cx="5746124" cy="1871281"/>
          </a:xfrm>
        </p:spPr>
        <p:txBody>
          <a:bodyPr/>
          <a:lstStyle/>
          <a:p>
            <a:r>
              <a:rPr lang="en-US" sz="2000" dirty="0"/>
              <a:t>Congested two-way gate</a:t>
            </a:r>
          </a:p>
          <a:p>
            <a:r>
              <a:rPr lang="en-US" sz="2000" dirty="0"/>
              <a:t>Only two unloading spaces </a:t>
            </a:r>
          </a:p>
          <a:p>
            <a:r>
              <a:rPr lang="en-US" sz="2000" dirty="0"/>
              <a:t>Roll-off truck required to make </a:t>
            </a:r>
          </a:p>
          <a:p>
            <a:pPr marL="0" indent="0">
              <a:buNone/>
            </a:pPr>
            <a:r>
              <a:rPr lang="en-US" sz="2000" dirty="0"/>
              <a:t>3-point turn at gate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80D74AE4-7A57-4341-B479-273C3126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3" y="380339"/>
            <a:ext cx="4674741" cy="461005"/>
          </a:xfrm>
        </p:spPr>
        <p:txBody>
          <a:bodyPr/>
          <a:lstStyle/>
          <a:p>
            <a:r>
              <a:rPr lang="en-US" dirty="0"/>
              <a:t>Site 5 Improved Traffic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7ED9655D-F832-4399-8F4D-20F4DF7F0F61}"/>
              </a:ext>
            </a:extLst>
          </p:cNvPr>
          <p:cNvSpPr txBox="1">
            <a:spLocks/>
          </p:cNvSpPr>
          <p:nvPr/>
        </p:nvSpPr>
        <p:spPr>
          <a:xfrm>
            <a:off x="273314" y="4223985"/>
            <a:ext cx="5746124" cy="1871281"/>
          </a:xfrm>
          <a:prstGeom prst="rect">
            <a:avLst/>
          </a:prstGeom>
        </p:spPr>
        <p:txBody>
          <a:bodyPr vert="horz" lIns="228600" tIns="0" rIns="228600" bIns="0" rtlCol="0">
            <a:noAutofit/>
          </a:bodyPr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Separate entrance and exit</a:t>
            </a:r>
          </a:p>
          <a:p>
            <a:r>
              <a:rPr lang="en-US" sz="2000" dirty="0"/>
              <a:t>Added unloading spaces</a:t>
            </a:r>
          </a:p>
          <a:p>
            <a:r>
              <a:rPr lang="en-US" sz="2000" dirty="0"/>
              <a:t>More space for backing </a:t>
            </a:r>
            <a:br>
              <a:rPr lang="en-US" sz="2000" dirty="0"/>
            </a:br>
            <a:r>
              <a:rPr lang="en-US" sz="2000" dirty="0"/>
              <a:t>residents and roll-off truck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6E53867-5763-4092-BFE1-C7E1F7177327}"/>
              </a:ext>
            </a:extLst>
          </p:cNvPr>
          <p:cNvCxnSpPr>
            <a:cxnSpLocks/>
          </p:cNvCxnSpPr>
          <p:nvPr/>
        </p:nvCxnSpPr>
        <p:spPr>
          <a:xfrm>
            <a:off x="5717735" y="955497"/>
            <a:ext cx="3424" cy="53821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75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1215944"/>
            <a:ext cx="5746124" cy="1871281"/>
          </a:xfrm>
        </p:spPr>
        <p:txBody>
          <a:bodyPr/>
          <a:lstStyle/>
          <a:p>
            <a:r>
              <a:rPr lang="en-US" sz="2000" dirty="0"/>
              <a:t>Small Convenience Center</a:t>
            </a:r>
          </a:p>
          <a:p>
            <a:r>
              <a:rPr lang="en-US" sz="2000" dirty="0"/>
              <a:t>Limited materials</a:t>
            </a:r>
          </a:p>
          <a:p>
            <a:r>
              <a:rPr lang="en-US" sz="2000" dirty="0"/>
              <a:t>Flood issue</a:t>
            </a:r>
          </a:p>
          <a:p>
            <a:r>
              <a:rPr lang="en-US" sz="2000" dirty="0"/>
              <a:t>No room to expand</a:t>
            </a:r>
          </a:p>
          <a:p>
            <a:r>
              <a:rPr lang="en-US" sz="2000" dirty="0"/>
              <a:t>Limited container space</a:t>
            </a:r>
          </a:p>
          <a:p>
            <a:r>
              <a:rPr lang="en-US" sz="2000" dirty="0"/>
              <a:t>Roll-off for Recycling &amp; Metal require straight haul</a:t>
            </a:r>
          </a:p>
          <a:p>
            <a:r>
              <a:rPr lang="en-US" sz="2000" dirty="0"/>
              <a:t>Congested unloading</a:t>
            </a:r>
          </a:p>
          <a:p>
            <a:r>
              <a:rPr lang="en-US" sz="2000" dirty="0"/>
              <a:t>Pedestrians must cross over traffic to unload</a:t>
            </a:r>
          </a:p>
          <a:p>
            <a:r>
              <a:rPr lang="en-US" sz="2000" dirty="0"/>
              <a:t>Two-way gate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9870" y="391751"/>
            <a:ext cx="5219271" cy="553472"/>
          </a:xfrm>
        </p:spPr>
        <p:txBody>
          <a:bodyPr/>
          <a:lstStyle/>
          <a:p>
            <a:r>
              <a:rPr lang="en-US" dirty="0"/>
              <a:t>Site 3 Future Improvement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040ED275-CFAF-4FC9-8184-E581868DF4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285" y="0"/>
            <a:ext cx="6453716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568638-C0B5-448C-B01A-6B0C1830BC70}"/>
              </a:ext>
            </a:extLst>
          </p:cNvPr>
          <p:cNvSpPr/>
          <p:nvPr/>
        </p:nvSpPr>
        <p:spPr>
          <a:xfrm>
            <a:off x="-7311" y="6346485"/>
            <a:ext cx="5746124" cy="51151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80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EF22CD-954F-4072-AEE2-AE5D1C93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48" y="280686"/>
            <a:ext cx="11403705" cy="6296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18D22-169A-40D9-A47B-3CF1EC62C8C0}"/>
              </a:ext>
            </a:extLst>
          </p:cNvPr>
          <p:cNvSpPr txBox="1"/>
          <p:nvPr/>
        </p:nvSpPr>
        <p:spPr>
          <a:xfrm>
            <a:off x="3246252" y="3021042"/>
            <a:ext cx="3384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Morrisville Public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D04D3-574F-44B5-A497-7D7CDE501EAF}"/>
              </a:ext>
            </a:extLst>
          </p:cNvPr>
          <p:cNvSpPr txBox="1"/>
          <p:nvPr/>
        </p:nvSpPr>
        <p:spPr>
          <a:xfrm>
            <a:off x="6641015" y="2256586"/>
            <a:ext cx="181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Convenience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4356B6-DD94-44EF-A6C5-A9C87E343E67}"/>
              </a:ext>
            </a:extLst>
          </p:cNvPr>
          <p:cNvSpPr txBox="1"/>
          <p:nvPr/>
        </p:nvSpPr>
        <p:spPr>
          <a:xfrm>
            <a:off x="8489497" y="2702773"/>
            <a:ext cx="181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Multi-Material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E8458B-0A68-433A-802C-379B72D390AD}"/>
              </a:ext>
            </a:extLst>
          </p:cNvPr>
          <p:cNvSpPr txBox="1"/>
          <p:nvPr/>
        </p:nvSpPr>
        <p:spPr>
          <a:xfrm>
            <a:off x="9262824" y="3816584"/>
            <a:ext cx="78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HHW</a:t>
            </a:r>
          </a:p>
        </p:txBody>
      </p:sp>
    </p:spTree>
    <p:extLst>
      <p:ext uri="{BB962C8B-B14F-4D97-AF65-F5344CB8AC3E}">
        <p14:creationId xmlns:p14="http://schemas.microsoft.com/office/powerpoint/2010/main" val="16171743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3C2911C9-397C-4083-BFCC-F59AE6BD2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xmlns="" id="{6D951537-98D0-4BDE-862B-2358D421A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8"/>
          <a:stretch/>
        </p:blipFill>
        <p:spPr bwMode="auto">
          <a:xfrm>
            <a:off x="9594617" y="4491389"/>
            <a:ext cx="1982862" cy="113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7D57415-4E1C-4FBF-A18A-81A70B2A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2457975"/>
            <a:ext cx="3292929" cy="413230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BBD175BE-E9EF-4CAB-8664-7DBAE2D1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814667"/>
            <a:ext cx="5121729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Durham County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Solid Waste Division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BE27D0-F006-4932-91AD-951BE20874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363" y="2086124"/>
            <a:ext cx="5486400" cy="36399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Unincorporated Durham County</a:t>
            </a:r>
          </a:p>
          <a:p>
            <a:r>
              <a:rPr lang="en-US" dirty="0">
                <a:solidFill>
                  <a:schemeClr val="bg1"/>
                </a:solidFill>
              </a:rPr>
              <a:t>4 Solid Waste Convenience Sites</a:t>
            </a:r>
          </a:p>
          <a:p>
            <a:r>
              <a:rPr lang="en-US" dirty="0">
                <a:solidFill>
                  <a:schemeClr val="bg1"/>
                </a:solidFill>
              </a:rPr>
              <a:t>Curbside Recycling</a:t>
            </a:r>
          </a:p>
          <a:p>
            <a:r>
              <a:rPr lang="en-US" dirty="0">
                <a:solidFill>
                  <a:schemeClr val="bg1"/>
                </a:solidFill>
              </a:rPr>
              <a:t>Litter Control/Solid Waste Code Enforcement </a:t>
            </a:r>
          </a:p>
          <a:p>
            <a:r>
              <a:rPr lang="en-US" dirty="0">
                <a:solidFill>
                  <a:schemeClr val="bg1"/>
                </a:solidFill>
              </a:rPr>
              <a:t>Supported by Solid Waste Fee on unincorporated property tax bills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($164 in FY 22)</a:t>
            </a:r>
          </a:p>
        </p:txBody>
      </p:sp>
      <p:pic>
        <p:nvPicPr>
          <p:cNvPr id="31" name="Picture 30" descr="Shape, map&#10;&#10;Description automatically generated">
            <a:extLst>
              <a:ext uri="{FF2B5EF4-FFF2-40B4-BE49-F238E27FC236}">
                <a16:creationId xmlns:a16="http://schemas.microsoft.com/office/drawing/2014/main" xmlns="" id="{791F92C8-F79B-45F0-8A8E-7F34526A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2396"/>
            <a:ext cx="6599178" cy="3063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A0CDF05-105B-42E0-9D85-CABF652B9080}"/>
              </a:ext>
            </a:extLst>
          </p:cNvPr>
          <p:cNvSpPr/>
          <p:nvPr/>
        </p:nvSpPr>
        <p:spPr>
          <a:xfrm>
            <a:off x="9453104" y="1233767"/>
            <a:ext cx="446829" cy="4146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7D9C6D-753B-4621-A46A-86BB455B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586" y="420240"/>
            <a:ext cx="6861644" cy="674486"/>
          </a:xfrm>
        </p:spPr>
        <p:txBody>
          <a:bodyPr/>
          <a:lstStyle/>
          <a:p>
            <a:pPr algn="ctr"/>
            <a:r>
              <a:rPr lang="en-US" dirty="0"/>
              <a:t>Bahama &amp; Rougemont Sites FY 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FF1827-4A00-4117-948D-A6AD06C09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469587" y="3819363"/>
            <a:ext cx="2305999" cy="1531327"/>
          </a:xfrm>
          <a:prstGeom prst="rect">
            <a:avLst/>
          </a:prstGeom>
        </p:spPr>
      </p:pic>
      <p:pic>
        <p:nvPicPr>
          <p:cNvPr id="6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xmlns="" id="{3D4C29A9-ADE4-40F2-B657-B6204CF84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799839" y="3980428"/>
            <a:ext cx="1229624" cy="1178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29A4B0-8CD7-4A24-8925-C857F076B91A}"/>
              </a:ext>
            </a:extLst>
          </p:cNvPr>
          <p:cNvSpPr txBox="1"/>
          <p:nvPr/>
        </p:nvSpPr>
        <p:spPr>
          <a:xfrm>
            <a:off x="1156338" y="5335356"/>
            <a:ext cx="2932498" cy="54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132,000 Customers</a:t>
            </a:r>
            <a:endParaRPr lang="en-US" sz="2000" dirty="0"/>
          </a:p>
        </p:txBody>
      </p:sp>
      <p:pic>
        <p:nvPicPr>
          <p:cNvPr id="8" name="Picture 7" descr="A picture containing clothing, headdress&#10;&#10;Description generated with high confidence">
            <a:extLst>
              <a:ext uri="{FF2B5EF4-FFF2-40B4-BE49-F238E27FC236}">
                <a16:creationId xmlns:a16="http://schemas.microsoft.com/office/drawing/2014/main" xmlns="" id="{1678D651-0EA3-4936-A63B-34D57D1B6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483778" y="3817091"/>
            <a:ext cx="1611613" cy="1423592"/>
          </a:xfrm>
          <a:prstGeom prst="rect">
            <a:avLst/>
          </a:prstGeom>
        </p:spPr>
      </p:pic>
      <p:pic>
        <p:nvPicPr>
          <p:cNvPr id="9" name="Picture 8" descr="A picture containing sitting, table&#10;&#10;Description generated with high confidence">
            <a:extLst>
              <a:ext uri="{FF2B5EF4-FFF2-40B4-BE49-F238E27FC236}">
                <a16:creationId xmlns:a16="http://schemas.microsoft.com/office/drawing/2014/main" xmlns="" id="{86D7C49F-DF21-4947-BF86-155D9AF9E3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208225" y="3817091"/>
            <a:ext cx="1409838" cy="1233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176A46-A2D7-49E4-A9F0-7F05F952FAEE}"/>
              </a:ext>
            </a:extLst>
          </p:cNvPr>
          <p:cNvSpPr txBox="1"/>
          <p:nvPr/>
        </p:nvSpPr>
        <p:spPr>
          <a:xfrm>
            <a:off x="4502372" y="5287541"/>
            <a:ext cx="1676354" cy="54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1938 tons of MSW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E38843-9BD1-49F1-986F-827D5BB053B1}"/>
              </a:ext>
            </a:extLst>
          </p:cNvPr>
          <p:cNvSpPr txBox="1"/>
          <p:nvPr/>
        </p:nvSpPr>
        <p:spPr>
          <a:xfrm>
            <a:off x="7369509" y="5311587"/>
            <a:ext cx="1229625" cy="54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536 tons of recycling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E9B8DB-7442-4DA4-9020-ACC9F07F84D2}"/>
              </a:ext>
            </a:extLst>
          </p:cNvPr>
          <p:cNvSpPr txBox="1"/>
          <p:nvPr/>
        </p:nvSpPr>
        <p:spPr>
          <a:xfrm>
            <a:off x="9789917" y="5287541"/>
            <a:ext cx="1229625" cy="54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155 tons of </a:t>
            </a:r>
            <a:r>
              <a:rPr lang="en-US" sz="2000" b="1" dirty="0" err="1"/>
              <a:t>yardwaste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C4363E-2829-4B61-AD7D-9AEE6AC83F57}"/>
              </a:ext>
            </a:extLst>
          </p:cNvPr>
          <p:cNvSpPr txBox="1"/>
          <p:nvPr/>
        </p:nvSpPr>
        <p:spPr>
          <a:xfrm>
            <a:off x="1779587" y="3326403"/>
            <a:ext cx="3130814" cy="54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E60456A5-6EFF-4F52-99B2-DEB7537752C2}"/>
              </a:ext>
            </a:extLst>
          </p:cNvPr>
          <p:cNvSpPr txBox="1">
            <a:spLocks/>
          </p:cNvSpPr>
          <p:nvPr/>
        </p:nvSpPr>
        <p:spPr>
          <a:xfrm>
            <a:off x="790319" y="6071141"/>
            <a:ext cx="10972800" cy="687126"/>
          </a:xfrm>
          <a:prstGeom prst="rect">
            <a:avLst/>
          </a:prstGeom>
        </p:spPr>
        <p:txBody>
          <a:bodyPr/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dirty="0"/>
              <a:t>Also collect: textiles, motor oil, cooking oil, scrap metal, white goods, &amp; fluorescent bulbs</a:t>
            </a:r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CE79D0E3-38DF-421D-B5C8-930CE8079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9"/>
          <a:stretch/>
        </p:blipFill>
        <p:spPr bwMode="auto">
          <a:xfrm>
            <a:off x="6905303" y="1229526"/>
            <a:ext cx="4073861" cy="227507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EB7BE05D-1D37-4281-87AE-BE502EE8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048" y="1244579"/>
            <a:ext cx="4044582" cy="22750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A3F483C-2A43-4A42-9A23-9ADD774FD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Approximately 5 minutes apart</a:t>
            </a:r>
          </a:p>
          <a:p>
            <a:r>
              <a:rPr lang="en-US" dirty="0"/>
              <a:t>Rougemont Site is very compact and leased from a private landowner</a:t>
            </a:r>
          </a:p>
          <a:p>
            <a:r>
              <a:rPr lang="en-US" dirty="0"/>
              <a:t>Bahama Site is larger, but poorly laid out and leased from the public school system.</a:t>
            </a:r>
          </a:p>
          <a:p>
            <a:r>
              <a:rPr lang="en-US" dirty="0"/>
              <a:t>Yard waste platform is one of top complaints.</a:t>
            </a:r>
          </a:p>
          <a:p>
            <a:r>
              <a:rPr lang="en-US" dirty="0"/>
              <a:t>Gravel driveways require </a:t>
            </a:r>
            <a:br>
              <a:rPr lang="en-US" dirty="0"/>
            </a:br>
            <a:r>
              <a:rPr lang="en-US" dirty="0"/>
              <a:t>frequent maintenance.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94B64-0559-4356-8913-12D4733A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2919"/>
            <a:ext cx="5486400" cy="838200"/>
          </a:xfrm>
        </p:spPr>
        <p:txBody>
          <a:bodyPr/>
          <a:lstStyle/>
          <a:p>
            <a:pPr algn="r"/>
            <a:r>
              <a:rPr lang="en-US" dirty="0"/>
              <a:t>Current Challenges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7B697EF8-93A2-441B-803D-1A2048A5FB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8771" b="38631"/>
          <a:stretch/>
        </p:blipFill>
        <p:spPr>
          <a:xfrm>
            <a:off x="1" y="0"/>
            <a:ext cx="5715000" cy="3413760"/>
          </a:xfrm>
          <a:prstGeom prst="rect">
            <a:avLst/>
          </a:prstGeom>
        </p:spPr>
      </p:pic>
      <p:pic>
        <p:nvPicPr>
          <p:cNvPr id="13" name="Picture Placeholder 12" descr="A picture containing ground, tree, outdoor, hydrant&#10;&#10;Description generated with very high confidence">
            <a:extLst>
              <a:ext uri="{FF2B5EF4-FFF2-40B4-BE49-F238E27FC236}">
                <a16:creationId xmlns:a16="http://schemas.microsoft.com/office/drawing/2014/main" xmlns="" id="{42E017C6-195A-4F63-ACD9-C1678A54FB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8" t="1894" r="3702" b="-1894"/>
          <a:stretch/>
        </p:blipFill>
        <p:spPr>
          <a:xfrm>
            <a:off x="0" y="3477768"/>
            <a:ext cx="2398982" cy="3380232"/>
          </a:xfrm>
          <a:prstGeom prst="rect">
            <a:avLst/>
          </a:prstGeom>
        </p:spPr>
      </p:pic>
      <p:pic>
        <p:nvPicPr>
          <p:cNvPr id="24" name="Picture Placeholder 23" descr="A picture containing text, outdoor, ground, green&#10;&#10;Description automatically generated">
            <a:extLst>
              <a:ext uri="{FF2B5EF4-FFF2-40B4-BE49-F238E27FC236}">
                <a16:creationId xmlns:a16="http://schemas.microsoft.com/office/drawing/2014/main" xmlns="" id="{800CBF3D-49E5-4C48-99AB-42C8C25A88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r="13943"/>
          <a:stretch>
            <a:fillRect/>
          </a:stretch>
        </p:blipFill>
        <p:spPr>
          <a:xfrm>
            <a:off x="2462213" y="3478213"/>
            <a:ext cx="3252787" cy="33829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EDB239-A1FF-4077-9B98-967FE3AE1DB6}"/>
              </a:ext>
            </a:extLst>
          </p:cNvPr>
          <p:cNvSpPr/>
          <p:nvPr/>
        </p:nvSpPr>
        <p:spPr>
          <a:xfrm>
            <a:off x="5715001" y="6346485"/>
            <a:ext cx="6527370" cy="5115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23289" y="1718578"/>
            <a:ext cx="5746124" cy="1871281"/>
          </a:xfrm>
        </p:spPr>
        <p:txBody>
          <a:bodyPr/>
          <a:lstStyle/>
          <a:p>
            <a:r>
              <a:rPr lang="en-US" dirty="0"/>
              <a:t>1%, 1.5% and 2% growth</a:t>
            </a:r>
          </a:p>
          <a:p>
            <a:pPr lvl="1"/>
            <a:r>
              <a:rPr lang="en-US" sz="2133" dirty="0"/>
              <a:t>Based of County population change</a:t>
            </a:r>
          </a:p>
          <a:p>
            <a:r>
              <a:rPr lang="en-US" dirty="0"/>
              <a:t>25-year projections</a:t>
            </a:r>
          </a:p>
          <a:p>
            <a:pPr lvl="1"/>
            <a:r>
              <a:rPr lang="en-US" sz="2133" dirty="0"/>
              <a:t>200,000 visitors</a:t>
            </a:r>
          </a:p>
          <a:p>
            <a:pPr lvl="1"/>
            <a:r>
              <a:rPr lang="en-US" sz="2133" dirty="0"/>
              <a:t>6,550 tons of material</a:t>
            </a:r>
          </a:p>
          <a:p>
            <a:pPr lvl="1"/>
            <a:r>
              <a:rPr lang="en-US" sz="2133" dirty="0"/>
              <a:t>50 </a:t>
            </a:r>
            <a:r>
              <a:rPr lang="en-US" sz="2133" dirty="0" err="1"/>
              <a:t>lbs</a:t>
            </a:r>
            <a:r>
              <a:rPr lang="en-US" sz="2133" dirty="0"/>
              <a:t> waste per visitor</a:t>
            </a:r>
          </a:p>
          <a:p>
            <a:pPr lvl="1"/>
            <a:r>
              <a:rPr lang="en-US" sz="2133" dirty="0"/>
              <a:t>10 </a:t>
            </a:r>
            <a:r>
              <a:rPr lang="en-US" sz="2133" dirty="0" err="1"/>
              <a:t>lbs</a:t>
            </a:r>
            <a:r>
              <a:rPr lang="en-US" sz="2133" dirty="0"/>
              <a:t> recyclables per visitor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4159" y="484645"/>
            <a:ext cx="5738284" cy="1164167"/>
          </a:xfrm>
        </p:spPr>
        <p:txBody>
          <a:bodyPr/>
          <a:lstStyle/>
          <a:p>
            <a:r>
              <a:rPr lang="en-US" dirty="0"/>
              <a:t>Demand Study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304801" y="1402741"/>
            <a:ext cx="5283200" cy="80705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ts val="600"/>
              </a:spcBef>
              <a:buSzPct val="75000"/>
              <a:buFont typeface="Wingdings" pitchFamily="2" charset="2"/>
              <a:buChar char="§"/>
              <a:defRPr sz="2000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spcBef>
                <a:spcPts val="600"/>
              </a:spcBef>
              <a:buSzPct val="75000"/>
              <a:buFont typeface="Courier New" pitchFamily="49" charset="0"/>
              <a:buChar char="o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640" indent="-182880" algn="l" defTabSz="914400" rtl="0" eaLnBrk="1" latinLnBrk="0" hangingPunct="1">
              <a:spcBef>
                <a:spcPts val="434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00" y="200632"/>
            <a:ext cx="6485600" cy="2977413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00" y="3578459"/>
            <a:ext cx="6471200" cy="26990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65" y="6345893"/>
            <a:ext cx="1221006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237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3E2A24-1B5E-4BBF-9EB6-218FD0CB2BEF}"/>
              </a:ext>
            </a:extLst>
          </p:cNvPr>
          <p:cNvSpPr/>
          <p:nvPr/>
        </p:nvSpPr>
        <p:spPr>
          <a:xfrm>
            <a:off x="-7311" y="6346485"/>
            <a:ext cx="5746124" cy="51151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67126" y="1221333"/>
            <a:ext cx="5746124" cy="1871281"/>
          </a:xfrm>
        </p:spPr>
        <p:txBody>
          <a:bodyPr/>
          <a:lstStyle/>
          <a:p>
            <a:r>
              <a:rPr lang="en-US" dirty="0"/>
              <a:t>Review existing data</a:t>
            </a:r>
          </a:p>
          <a:p>
            <a:pPr lvl="1"/>
            <a:r>
              <a:rPr lang="en-US" sz="2133" dirty="0"/>
              <a:t>Traffic counts and peak hour</a:t>
            </a:r>
          </a:p>
          <a:p>
            <a:pPr lvl="1"/>
            <a:r>
              <a:rPr lang="en-US" sz="2133" dirty="0"/>
              <a:t>Number of hauls</a:t>
            </a:r>
          </a:p>
          <a:p>
            <a:pPr lvl="1"/>
            <a:endParaRPr lang="en-US" sz="2133" dirty="0"/>
          </a:p>
          <a:p>
            <a:r>
              <a:rPr lang="en-US" sz="2533" dirty="0"/>
              <a:t>Community Input</a:t>
            </a:r>
          </a:p>
          <a:p>
            <a:pPr lvl="1"/>
            <a:r>
              <a:rPr lang="en-US" sz="2133" dirty="0"/>
              <a:t>Customer Surveys at the two Sites</a:t>
            </a:r>
          </a:p>
          <a:p>
            <a:pPr lvl="1"/>
            <a:r>
              <a:rPr lang="en-US" sz="2133" dirty="0"/>
              <a:t>Open House with Draft Plans and opportunity for comments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5714" y="434374"/>
            <a:ext cx="5738284" cy="1164167"/>
          </a:xfrm>
        </p:spPr>
        <p:txBody>
          <a:bodyPr/>
          <a:lstStyle/>
          <a:p>
            <a:r>
              <a:rPr lang="en-US" dirty="0"/>
              <a:t>Program Optimization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304801" y="1402741"/>
            <a:ext cx="5283200" cy="80705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ts val="600"/>
              </a:spcBef>
              <a:buSzPct val="75000"/>
              <a:buFont typeface="Wingdings" pitchFamily="2" charset="2"/>
              <a:buChar char="§"/>
              <a:defRPr sz="2000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spcBef>
                <a:spcPts val="600"/>
              </a:spcBef>
              <a:buSzPct val="75000"/>
              <a:buFont typeface="Courier New" pitchFamily="49" charset="0"/>
              <a:buChar char="o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640" indent="-182880" algn="l" defTabSz="914400" rtl="0" eaLnBrk="1" latinLnBrk="0" hangingPunct="1">
              <a:spcBef>
                <a:spcPts val="434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79FEB925-2230-4D89-BA2F-B455F48222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4695" r="14695"/>
          <a:stretch/>
        </p:blipFill>
        <p:spPr>
          <a:xfrm>
            <a:off x="5738813" y="0"/>
            <a:ext cx="6453187" cy="68580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964158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819BA01F-CEF9-4A45-A709-A9FC18A5DA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2532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7956" y="494014"/>
            <a:ext cx="5486400" cy="838200"/>
          </a:xfrm>
        </p:spPr>
        <p:txBody>
          <a:bodyPr/>
          <a:lstStyle/>
          <a:p>
            <a:r>
              <a:rPr lang="en-US" dirty="0"/>
              <a:t>New Northern </a:t>
            </a:r>
            <a:br>
              <a:rPr lang="en-US" dirty="0"/>
            </a:br>
            <a:r>
              <a:rPr lang="en-US" dirty="0"/>
              <a:t>Convenience Site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701715"/>
            <a:ext cx="5486400" cy="4407130"/>
          </a:xfrm>
        </p:spPr>
        <p:txBody>
          <a:bodyPr/>
          <a:lstStyle/>
          <a:p>
            <a:r>
              <a:rPr lang="en-US" dirty="0"/>
              <a:t>New site will be located in between existing locations</a:t>
            </a:r>
          </a:p>
          <a:p>
            <a:r>
              <a:rPr lang="en-US" dirty="0"/>
              <a:t>Access directly from 15/501 instead </a:t>
            </a:r>
            <a:br>
              <a:rPr lang="en-US" dirty="0"/>
            </a:br>
            <a:r>
              <a:rPr lang="en-US" dirty="0"/>
              <a:t>of secondary roads</a:t>
            </a:r>
          </a:p>
          <a:p>
            <a:r>
              <a:rPr lang="en-US" dirty="0"/>
              <a:t>Compaction of MSW, bulky and recyclables</a:t>
            </a:r>
          </a:p>
          <a:p>
            <a:r>
              <a:rPr lang="en-US" dirty="0"/>
              <a:t>Separate visitor traffic from hauling traffic</a:t>
            </a:r>
          </a:p>
          <a:p>
            <a:r>
              <a:rPr lang="en-US" sz="2533" dirty="0"/>
              <a:t>Back-in drop-off stalls</a:t>
            </a:r>
          </a:p>
          <a:p>
            <a:r>
              <a:rPr lang="en-US" sz="2533" dirty="0"/>
              <a:t>Utilize retaining wall as guardrail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xmlns="" id="{9503377D-770F-460B-AD80-C5D412777B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 b="3905"/>
          <a:stretch/>
        </p:blipFill>
        <p:spPr>
          <a:xfrm>
            <a:off x="6477000" y="0"/>
            <a:ext cx="5715000" cy="3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E2D9903B-A20E-46B4-B37B-C93477FE11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>
            <a:fillRect/>
          </a:stretch>
        </p:blipFill>
        <p:spPr/>
      </p:pic>
      <p:pic>
        <p:nvPicPr>
          <p:cNvPr id="8" name="Picture Placeholder 7" descr="A picture containing grass, nature, outdoor, grassy&#10;&#10;Description automatically generated">
            <a:extLst>
              <a:ext uri="{FF2B5EF4-FFF2-40B4-BE49-F238E27FC236}">
                <a16:creationId xmlns:a16="http://schemas.microsoft.com/office/drawing/2014/main" xmlns="" id="{C5BA0E0F-B698-49D4-A9AB-A851DABCC3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t="10145" r="28556" b="20728"/>
          <a:stretch/>
        </p:blipFill>
        <p:spPr>
          <a:xfrm>
            <a:off x="6125317" y="1"/>
            <a:ext cx="6061999" cy="52578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269A35-5951-4018-AE83-1873B6F0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5818"/>
            <a:ext cx="10972800" cy="841248"/>
          </a:xfrm>
        </p:spPr>
        <p:txBody>
          <a:bodyPr/>
          <a:lstStyle/>
          <a:p>
            <a:r>
              <a:rPr lang="en-US" dirty="0"/>
              <a:t>New Site Attendant Office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BA2CAF-9DE0-42F4-8596-A16F2A3798A8}"/>
              </a:ext>
            </a:extLst>
          </p:cNvPr>
          <p:cNvSpPr txBox="1">
            <a:spLocks/>
          </p:cNvSpPr>
          <p:nvPr/>
        </p:nvSpPr>
        <p:spPr>
          <a:xfrm>
            <a:off x="537681" y="6085922"/>
            <a:ext cx="10652861" cy="320870"/>
          </a:xfrm>
          <a:prstGeom prst="rect">
            <a:avLst/>
          </a:prstGeom>
        </p:spPr>
        <p:txBody>
          <a:bodyPr/>
          <a:lstStyle>
            <a:lvl1pPr marL="233357" indent="-233357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Restroom, Swap Shop, Computers, Observation Area/Meeting Room</a:t>
            </a:r>
          </a:p>
        </p:txBody>
      </p:sp>
    </p:spTree>
    <p:extLst>
      <p:ext uri="{BB962C8B-B14F-4D97-AF65-F5344CB8AC3E}">
        <p14:creationId xmlns:p14="http://schemas.microsoft.com/office/powerpoint/2010/main" val="2578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3744AC8B-88DF-4886-8380-9EC8B5131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Wake County Program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F6025C3D-3545-4BF9-BCE5-3318ED984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DF6324C-B9C4-4938-B52A-5D1D81A43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Durham County Program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A928203B-786E-40B5-8971-9A9381F6B5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863EC745-40B4-4FD3-920A-4602AEBB5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57826" y="3886200"/>
            <a:ext cx="5287879" cy="381000"/>
          </a:xfrm>
        </p:spPr>
        <p:txBody>
          <a:bodyPr/>
          <a:lstStyle/>
          <a:p>
            <a:r>
              <a:rPr lang="en-US" dirty="0"/>
              <a:t>Challenges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34ACDB00-0959-47C5-9058-24C8DD79F0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90168B10-58CF-4AA2-A0BD-39FD9649C6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3700" y="4495800"/>
            <a:ext cx="5287878" cy="661828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xmlns="" id="{39D41723-16EA-4789-9378-EC8E23B321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B2263564-69C4-4B69-985B-1CD26B796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9723D9-856C-45AA-BB9C-D4A2E632386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5569E9FF-FC8C-4999-A4BA-B88DFA193D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xmlns="" id="{2053B0E4-9750-420F-B2E8-DA60E06909F8}"/>
              </a:ext>
            </a:extLst>
          </p:cNvPr>
          <p:cNvSpPr txBox="1">
            <a:spLocks/>
          </p:cNvSpPr>
          <p:nvPr/>
        </p:nvSpPr>
        <p:spPr>
          <a:xfrm>
            <a:off x="609600" y="5105400"/>
            <a:ext cx="53340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kern="1200" spc="-151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03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94FC09B3-C4F8-4611-8CB7-32347E52D704}"/>
              </a:ext>
            </a:extLst>
          </p:cNvPr>
          <p:cNvSpPr txBox="1">
            <a:spLocks/>
          </p:cNvSpPr>
          <p:nvPr/>
        </p:nvSpPr>
        <p:spPr>
          <a:xfrm>
            <a:off x="1219200" y="5105400"/>
            <a:ext cx="434340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Improvements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xmlns="" id="{769771D2-2E0B-44D1-A2CC-8E5E7DADE81A}"/>
              </a:ext>
            </a:extLst>
          </p:cNvPr>
          <p:cNvSpPr txBox="1">
            <a:spLocks/>
          </p:cNvSpPr>
          <p:nvPr/>
        </p:nvSpPr>
        <p:spPr>
          <a:xfrm>
            <a:off x="6119869" y="5105400"/>
            <a:ext cx="53340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kern="1200" spc="-151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06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xmlns="" id="{45A00AF7-787A-434C-ACEC-691B56C5C16F}"/>
              </a:ext>
            </a:extLst>
          </p:cNvPr>
          <p:cNvSpPr txBox="1">
            <a:spLocks/>
          </p:cNvSpPr>
          <p:nvPr/>
        </p:nvSpPr>
        <p:spPr>
          <a:xfrm>
            <a:off x="6729469" y="5110109"/>
            <a:ext cx="5287878" cy="6618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 spc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804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03200" y="1200946"/>
            <a:ext cx="6502400" cy="1871281"/>
          </a:xfrm>
        </p:spPr>
        <p:txBody>
          <a:bodyPr/>
          <a:lstStyle/>
          <a:p>
            <a:r>
              <a:rPr lang="en-US" dirty="0"/>
              <a:t>2 lots to be combined for single </a:t>
            </a:r>
            <a:br>
              <a:rPr lang="en-US" dirty="0"/>
            </a:br>
            <a:r>
              <a:rPr lang="en-US" dirty="0"/>
              <a:t>24 acre parcel</a:t>
            </a:r>
          </a:p>
          <a:p>
            <a:r>
              <a:rPr lang="en-US" dirty="0"/>
              <a:t>3.5 acres of disturbance</a:t>
            </a:r>
          </a:p>
          <a:p>
            <a:r>
              <a:rPr lang="en-US" dirty="0"/>
              <a:t>Environmental</a:t>
            </a:r>
          </a:p>
          <a:p>
            <a:pPr lvl="1"/>
            <a:r>
              <a:rPr lang="en-US" sz="2133" dirty="0"/>
              <a:t>No impacts to floodplain or riparian buffer</a:t>
            </a:r>
          </a:p>
          <a:p>
            <a:pPr lvl="1"/>
            <a:r>
              <a:rPr lang="en-US" sz="2133" dirty="0"/>
              <a:t>Proposed &lt; 6% impervious area</a:t>
            </a:r>
          </a:p>
          <a:p>
            <a:pPr lvl="1"/>
            <a:r>
              <a:rPr lang="en-US" sz="2133" dirty="0" err="1"/>
              <a:t>Stormwater</a:t>
            </a:r>
            <a:r>
              <a:rPr lang="en-US" sz="2133" dirty="0"/>
              <a:t> Control Measures </a:t>
            </a:r>
          </a:p>
          <a:p>
            <a:pPr lvl="2"/>
            <a:r>
              <a:rPr lang="en-US" sz="1867" dirty="0"/>
              <a:t>Maintain pre-development peak flows</a:t>
            </a:r>
          </a:p>
          <a:p>
            <a:pPr lvl="2"/>
            <a:r>
              <a:rPr lang="en-US" sz="1867" dirty="0"/>
              <a:t>Reduce nutrient loading</a:t>
            </a:r>
          </a:p>
          <a:p>
            <a:r>
              <a:rPr lang="en-US" dirty="0"/>
              <a:t>On-site water supply and septic system</a:t>
            </a:r>
          </a:p>
          <a:p>
            <a:pPr marL="487668" lvl="2" indent="0">
              <a:buNone/>
            </a:pPr>
            <a:endParaRPr lang="en-US" sz="1867" dirty="0"/>
          </a:p>
          <a:p>
            <a:pPr lvl="1"/>
            <a:endParaRPr lang="en-US" sz="2133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5404" y="415125"/>
            <a:ext cx="3171646" cy="510116"/>
          </a:xfrm>
        </p:spPr>
        <p:txBody>
          <a:bodyPr/>
          <a:lstStyle/>
          <a:p>
            <a:r>
              <a:rPr lang="en-US" dirty="0"/>
              <a:t>Design Details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EBAE8C3-1345-4EDD-A8F8-795A657C1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"/>
          <a:stretch/>
        </p:blipFill>
        <p:spPr bwMode="auto">
          <a:xfrm>
            <a:off x="7076770" y="-14222"/>
            <a:ext cx="5115230" cy="303735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BE342D-5D02-4534-9DFA-A28D585D1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9839"/>
            <a:ext cx="12210065" cy="51210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FF6EE67F-DAB9-416C-8848-65F75B38E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254" r="40211" b="40950"/>
          <a:stretch/>
        </p:blipFill>
        <p:spPr bwMode="auto">
          <a:xfrm>
            <a:off x="7087044" y="3184989"/>
            <a:ext cx="5072505" cy="312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462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04288"/>
            <a:ext cx="4095964" cy="533400"/>
          </a:xfrm>
        </p:spPr>
        <p:txBody>
          <a:bodyPr/>
          <a:lstStyle/>
          <a:p>
            <a:r>
              <a:rPr lang="en-US" dirty="0"/>
              <a:t>Permitting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275582"/>
            <a:ext cx="5486400" cy="4407130"/>
          </a:xfrm>
        </p:spPr>
        <p:txBody>
          <a:bodyPr/>
          <a:lstStyle/>
          <a:p>
            <a:r>
              <a:rPr lang="en-US" dirty="0"/>
              <a:t>Special Use Permit was required for government facility in RR and RS-20 Zone</a:t>
            </a:r>
          </a:p>
          <a:p>
            <a:pPr lvl="1"/>
            <a:r>
              <a:rPr lang="en-US" sz="2133" dirty="0"/>
              <a:t>Conformance with special requirements</a:t>
            </a:r>
          </a:p>
          <a:p>
            <a:pPr lvl="2"/>
            <a:r>
              <a:rPr lang="en-US" sz="1867" dirty="0"/>
              <a:t>0.85 opacity buffer provided </a:t>
            </a:r>
          </a:p>
          <a:p>
            <a:pPr lvl="2"/>
            <a:r>
              <a:rPr lang="en-US" sz="1867" dirty="0"/>
              <a:t>175’ between site and south property line</a:t>
            </a:r>
          </a:p>
          <a:p>
            <a:pPr lvl="2"/>
            <a:r>
              <a:rPr lang="en-US" sz="1867" dirty="0"/>
              <a:t>150’ riparian buffer</a:t>
            </a:r>
          </a:p>
          <a:p>
            <a:pPr lvl="1"/>
            <a:r>
              <a:rPr lang="en-US" sz="2133" dirty="0"/>
              <a:t>Harmony with surrounding properties</a:t>
            </a:r>
          </a:p>
          <a:p>
            <a:pPr lvl="2"/>
            <a:r>
              <a:rPr lang="en-US" sz="1867" dirty="0"/>
              <a:t>Right-turn lane incorporated</a:t>
            </a:r>
          </a:p>
          <a:p>
            <a:pPr lvl="2"/>
            <a:r>
              <a:rPr lang="en-US" sz="1867" dirty="0"/>
              <a:t>Existing median crossing utilized</a:t>
            </a:r>
          </a:p>
          <a:p>
            <a:pPr lvl="2"/>
            <a:r>
              <a:rPr lang="en-US" sz="1867" dirty="0"/>
              <a:t>Coordinated with abutting property owner</a:t>
            </a:r>
          </a:p>
          <a:p>
            <a:pPr lvl="2"/>
            <a:r>
              <a:rPr lang="en-US" sz="1867" dirty="0"/>
              <a:t>No adverse affect on public or property values</a:t>
            </a:r>
          </a:p>
          <a:p>
            <a:pPr marL="487668" lvl="2" indent="0">
              <a:buNone/>
            </a:pPr>
            <a:endParaRPr lang="en-US" sz="1867" dirty="0"/>
          </a:p>
          <a:p>
            <a:pPr marL="487668" lvl="2" indent="0">
              <a:buNone/>
            </a:pPr>
            <a:endParaRPr lang="en-US" sz="1867" dirty="0"/>
          </a:p>
          <a:p>
            <a:pPr lvl="1"/>
            <a:endParaRPr lang="en-US" sz="2133" dirty="0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341034FC-656E-4B70-8C82-A3A2EDC0E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59964" r="22378" b="18711"/>
          <a:stretch/>
        </p:blipFill>
        <p:spPr bwMode="auto">
          <a:xfrm>
            <a:off x="6477000" y="3548131"/>
            <a:ext cx="5714999" cy="328760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xmlns="" id="{6952649C-9514-4D1E-9F20-0D1210DBB9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>
            <a:fillRect/>
          </a:stretch>
        </p:blipFill>
        <p:spPr>
          <a:xfrm>
            <a:off x="6477000" y="0"/>
            <a:ext cx="5715000" cy="3408363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08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35110"/>
            <a:ext cx="3263757" cy="523127"/>
          </a:xfrm>
        </p:spPr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362665"/>
            <a:ext cx="5486400" cy="4407130"/>
          </a:xfrm>
        </p:spPr>
        <p:txBody>
          <a:bodyPr/>
          <a:lstStyle/>
          <a:p>
            <a:r>
              <a:rPr lang="en-US" dirty="0"/>
              <a:t>Groundbreaking in April 2021</a:t>
            </a:r>
          </a:p>
          <a:p>
            <a:r>
              <a:rPr lang="en-US" dirty="0"/>
              <a:t>Completion anticipated January 2022</a:t>
            </a:r>
          </a:p>
          <a:p>
            <a:r>
              <a:rPr lang="en-US" sz="2533" dirty="0"/>
              <a:t>Current sites will operate until </a:t>
            </a:r>
            <a:br>
              <a:rPr lang="en-US" sz="2533" dirty="0"/>
            </a:br>
            <a:r>
              <a:rPr lang="en-US" sz="2533" dirty="0"/>
              <a:t>new site opens, then demolition </a:t>
            </a:r>
            <a:br>
              <a:rPr lang="en-US" sz="2533" dirty="0"/>
            </a:br>
            <a:r>
              <a:rPr lang="en-US" sz="2533" dirty="0"/>
              <a:t>will begin on the previous sites</a:t>
            </a:r>
          </a:p>
          <a:p>
            <a:r>
              <a:rPr lang="en-US" sz="2533" dirty="0"/>
              <a:t>Challenges include delayed </a:t>
            </a:r>
            <a:br>
              <a:rPr lang="en-US" sz="2533" dirty="0"/>
            </a:br>
            <a:r>
              <a:rPr lang="en-US" sz="2533" dirty="0"/>
              <a:t>delivery of equipment due to </a:t>
            </a:r>
            <a:br>
              <a:rPr lang="en-US" sz="2533" dirty="0"/>
            </a:br>
            <a:r>
              <a:rPr lang="en-US" sz="2533" dirty="0"/>
              <a:t>Covid, excess rock, and </a:t>
            </a:r>
            <a:br>
              <a:rPr lang="en-US" sz="2533" dirty="0"/>
            </a:br>
            <a:r>
              <a:rPr lang="en-US" sz="2533" dirty="0"/>
              <a:t>removal of tires</a:t>
            </a:r>
            <a:endParaRPr lang="en-US" dirty="0"/>
          </a:p>
          <a:p>
            <a:endParaRPr lang="en-US" dirty="0"/>
          </a:p>
        </p:txBody>
      </p:sp>
      <p:pic>
        <p:nvPicPr>
          <p:cNvPr id="24" name="Picture Placeholder 36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xmlns="" id="{E43F7CAA-3AEF-4C74-91D2-B69DC4462C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b="10173"/>
          <a:stretch>
            <a:fillRect/>
          </a:stretch>
        </p:blipFill>
        <p:spPr>
          <a:xfrm>
            <a:off x="6477000" y="0"/>
            <a:ext cx="5715000" cy="3413125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7" name="Picture Placeholder 12" descr="A picture containing ground, outdoor, plant, tree&#10;&#10;Description automatically generated">
            <a:extLst>
              <a:ext uri="{FF2B5EF4-FFF2-40B4-BE49-F238E27FC236}">
                <a16:creationId xmlns:a16="http://schemas.microsoft.com/office/drawing/2014/main" xmlns="" id="{95EE0785-DA83-4638-8170-39501672EE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r="46782" b="-52"/>
          <a:stretch/>
        </p:blipFill>
        <p:spPr>
          <a:xfrm>
            <a:off x="6477000" y="3479514"/>
            <a:ext cx="2398713" cy="337978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8" name="Picture Placeholder 32">
            <a:extLst>
              <a:ext uri="{FF2B5EF4-FFF2-40B4-BE49-F238E27FC236}">
                <a16:creationId xmlns:a16="http://schemas.microsoft.com/office/drawing/2014/main" xmlns="" id="{BAB2918F-8225-4543-AD74-323AA474EE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3954"/>
          <a:stretch>
            <a:fillRect/>
          </a:stretch>
        </p:blipFill>
        <p:spPr>
          <a:xfrm>
            <a:off x="8939213" y="3478213"/>
            <a:ext cx="3252787" cy="33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0EDBD2-1E18-4008-AF02-00F2C64F0ED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F5AABF-AE52-4745-A46D-D7FB49073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73815" y="4217514"/>
            <a:ext cx="4803835" cy="144936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Jeffrey S. Murray, PE, BCEE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tx2"/>
                </a:solidFill>
              </a:rPr>
              <a:t>Associate Vice President &amp; Landfill Practice Lead </a:t>
            </a:r>
            <a:endParaRPr lang="en-US" sz="2000">
              <a:solidFill>
                <a:schemeClr val="tx2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  <a:latin typeface="+mn-lt"/>
              </a:rPr>
              <a:t>E: </a:t>
            </a:r>
            <a:r>
              <a:rPr lang="en-US" sz="2000">
                <a:solidFill>
                  <a:schemeClr val="tx2"/>
                </a:solidFill>
                <a:latin typeface="+mn-lt"/>
              </a:rPr>
              <a:t>Jeffrey.Murray@hdrinc.com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  <a:latin typeface="+mn-lt"/>
              </a:rPr>
              <a:t>P: </a:t>
            </a:r>
            <a:r>
              <a:rPr lang="en-US" sz="2000">
                <a:solidFill>
                  <a:schemeClr val="tx2"/>
                </a:solidFill>
                <a:latin typeface="+mn-lt"/>
              </a:rPr>
              <a:t>919.232.6682 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DFD7740-D18E-43EC-AEC5-8EE8D57A2D14}"/>
              </a:ext>
            </a:extLst>
          </p:cNvPr>
          <p:cNvGrpSpPr/>
          <p:nvPr/>
        </p:nvGrpSpPr>
        <p:grpSpPr>
          <a:xfrm>
            <a:off x="2239548" y="2744118"/>
            <a:ext cx="1616905" cy="1616905"/>
            <a:chOff x="7656834" y="2481548"/>
            <a:chExt cx="914403" cy="914403"/>
          </a:xfrm>
        </p:grpSpPr>
        <p:grpSp>
          <p:nvGrpSpPr>
            <p:cNvPr id="20" name="Graphic 40">
              <a:extLst>
                <a:ext uri="{FF2B5EF4-FFF2-40B4-BE49-F238E27FC236}">
                  <a16:creationId xmlns:a16="http://schemas.microsoft.com/office/drawing/2014/main" xmlns="" id="{B63469FB-E027-4DB4-8D09-A881A96B0C9C}"/>
                </a:ext>
              </a:extLst>
            </p:cNvPr>
            <p:cNvGrpSpPr/>
            <p:nvPr/>
          </p:nvGrpSpPr>
          <p:grpSpPr>
            <a:xfrm>
              <a:off x="7656834" y="2481548"/>
              <a:ext cx="914403" cy="914403"/>
              <a:chOff x="7656806" y="2481539"/>
              <a:chExt cx="914400" cy="914400"/>
            </a:xfrm>
            <a:no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E30F6D1-FFFD-4C68-902B-5CAA967138E6}"/>
                  </a:ext>
                </a:extLst>
              </p:cNvPr>
              <p:cNvSpPr/>
              <p:nvPr/>
            </p:nvSpPr>
            <p:spPr>
              <a:xfrm>
                <a:off x="7656806" y="2481539"/>
                <a:ext cx="914400" cy="914400"/>
              </a:xfrm>
              <a:custGeom>
                <a:avLst/>
                <a:gdLst>
                  <a:gd name="connsiteX0" fmla="*/ 914400 w 914400"/>
                  <a:gd name="connsiteY0" fmla="*/ 457200 h 914400"/>
                  <a:gd name="connsiteX1" fmla="*/ 457200 w 914400"/>
                  <a:gd name="connsiteY1" fmla="*/ 914400 h 914400"/>
                  <a:gd name="connsiteX2" fmla="*/ 0 w 914400"/>
                  <a:gd name="connsiteY2" fmla="*/ 457200 h 914400"/>
                  <a:gd name="connsiteX3" fmla="*/ 457200 w 914400"/>
                  <a:gd name="connsiteY3" fmla="*/ 0 h 914400"/>
                  <a:gd name="connsiteX4" fmla="*/ 914400 w 914400"/>
                  <a:gd name="connsiteY4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914400">
                    <a:moveTo>
                      <a:pt x="914400" y="457200"/>
                    </a:moveTo>
                    <a:cubicBezTo>
                      <a:pt x="914400" y="709705"/>
                      <a:pt x="709705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ubicBezTo>
                      <a:pt x="709705" y="0"/>
                      <a:pt x="914400" y="204695"/>
                      <a:pt x="914400" y="457200"/>
                    </a:cubicBezTo>
                    <a:close/>
                  </a:path>
                </a:pathLst>
              </a:custGeom>
              <a:noFill/>
              <a:ln w="31750" cap="rnd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CDF7A1CE-6A6F-4230-BCC1-DD1B86A99F67}"/>
                  </a:ext>
                </a:extLst>
              </p:cNvPr>
              <p:cNvSpPr/>
              <p:nvPr/>
            </p:nvSpPr>
            <p:spPr>
              <a:xfrm>
                <a:off x="7957414" y="2674542"/>
                <a:ext cx="332658" cy="471841"/>
              </a:xfrm>
              <a:custGeom>
                <a:avLst/>
                <a:gdLst>
                  <a:gd name="connsiteX0" fmla="*/ 0 w 332658"/>
                  <a:gd name="connsiteY0" fmla="*/ 95287 h 471841"/>
                  <a:gd name="connsiteX1" fmla="*/ 237372 w 332658"/>
                  <a:gd name="connsiteY1" fmla="*/ 19713 h 471841"/>
                  <a:gd name="connsiteX2" fmla="*/ 312946 w 332658"/>
                  <a:gd name="connsiteY2" fmla="*/ 257085 h 471841"/>
                  <a:gd name="connsiteX3" fmla="*/ 156591 w 332658"/>
                  <a:gd name="connsiteY3" fmla="*/ 352335 h 471841"/>
                  <a:gd name="connsiteX4" fmla="*/ 156591 w 332658"/>
                  <a:gd name="connsiteY4" fmla="*/ 471842 h 47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658" h="471841">
                    <a:moveTo>
                      <a:pt x="0" y="95287"/>
                    </a:moveTo>
                    <a:cubicBezTo>
                      <a:pt x="44679" y="8869"/>
                      <a:pt x="150954" y="-24967"/>
                      <a:pt x="237372" y="19713"/>
                    </a:cubicBezTo>
                    <a:cubicBezTo>
                      <a:pt x="323790" y="64392"/>
                      <a:pt x="357625" y="170667"/>
                      <a:pt x="312946" y="257085"/>
                    </a:cubicBezTo>
                    <a:cubicBezTo>
                      <a:pt x="282717" y="315553"/>
                      <a:pt x="222412" y="352291"/>
                      <a:pt x="156591" y="352335"/>
                    </a:cubicBezTo>
                    <a:lnTo>
                      <a:pt x="156591" y="471842"/>
                    </a:ln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9917F73-5F2D-495A-8554-DD5C9DBD2E7E}"/>
                </a:ext>
              </a:extLst>
            </p:cNvPr>
            <p:cNvSpPr/>
            <p:nvPr/>
          </p:nvSpPr>
          <p:spPr>
            <a:xfrm>
              <a:off x="8095718" y="3212845"/>
              <a:ext cx="36576" cy="365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579B0-0AF1-4008-9AF4-0B05B3958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542" y="2133219"/>
            <a:ext cx="2252135" cy="455679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1"/>
                </a:solidFill>
              </a:rPr>
              <a:t>Questions</a:t>
            </a:r>
          </a:p>
        </p:txBody>
      </p:sp>
      <p:pic>
        <p:nvPicPr>
          <p:cNvPr id="11" name="Picture Placeholder 22">
            <a:extLst>
              <a:ext uri="{FF2B5EF4-FFF2-40B4-BE49-F238E27FC236}">
                <a16:creationId xmlns:a16="http://schemas.microsoft.com/office/drawing/2014/main" xmlns="" id="{AF075162-AB4C-42BF-B982-D2C865593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3816" y="439711"/>
            <a:ext cx="3693459" cy="3737985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4C08E737-006A-476C-9970-692F6B12DB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67275" y="6052529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5583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xmlns="" id="{F36397CA-09EB-4A32-A215-C8FA19C8218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23438" r="-20061" b="27822"/>
          <a:stretch/>
        </p:blipFill>
        <p:spPr>
          <a:xfrm>
            <a:off x="0" y="3936155"/>
            <a:ext cx="7993064" cy="292184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-15673" y="1103498"/>
            <a:ext cx="12207673" cy="1871281"/>
          </a:xfrm>
        </p:spPr>
        <p:txBody>
          <a:bodyPr/>
          <a:lstStyle/>
          <a:p>
            <a:pPr lvl="0"/>
            <a:r>
              <a:rPr lang="en-US" sz="2133" dirty="0">
                <a:solidFill>
                  <a:srgbClr val="000000"/>
                </a:solidFill>
              </a:rPr>
              <a:t>The Solid Waste Management Division manages 19 facilities serving over 1.1 million people: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11 Convenience Centers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3 Household Hazardous Waste Facilities (HHW)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3 Multi-Material Recycling Facilities (MMRF)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1 Active (MSW) Landfill and 1 Transfer Station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Monitors and Maintains 4 Closed Landfill Facilities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241" y="412299"/>
            <a:ext cx="7839182" cy="615117"/>
          </a:xfrm>
        </p:spPr>
        <p:txBody>
          <a:bodyPr/>
          <a:lstStyle/>
          <a:p>
            <a:r>
              <a:rPr lang="en-US" dirty="0"/>
              <a:t>Wake County, North Carolina Facilities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solidFill>
            <a:schemeClr val="accent6"/>
          </a:solidFill>
        </p:spPr>
      </p:sp>
      <p:pic>
        <p:nvPicPr>
          <p:cNvPr id="9" name="Picture 3" descr="C:\Users\rdbaldwin\Desktop\DSCN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52" y="3936155"/>
            <a:ext cx="5802448" cy="293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49171AC-28B2-4997-B431-BFE35DAD06E2}"/>
              </a:ext>
            </a:extLst>
          </p:cNvPr>
          <p:cNvCxnSpPr>
            <a:cxnSpLocks/>
          </p:cNvCxnSpPr>
          <p:nvPr/>
        </p:nvCxnSpPr>
        <p:spPr>
          <a:xfrm>
            <a:off x="6389552" y="3749455"/>
            <a:ext cx="0" cy="31262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8156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1790" y="411075"/>
            <a:ext cx="4376790" cy="584295"/>
          </a:xfrm>
        </p:spPr>
        <p:txBody>
          <a:bodyPr/>
          <a:lstStyle/>
          <a:p>
            <a:r>
              <a:rPr lang="en-US" dirty="0"/>
              <a:t>Convenience Centers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5" t="11199" r="2645" b="6893"/>
          <a:stretch/>
        </p:blipFill>
        <p:spPr>
          <a:xfrm>
            <a:off x="5125221" y="-42333"/>
            <a:ext cx="7066779" cy="65786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6924473" cy="5528473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11 Convenience Centers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Sites were located, designed and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constructed in the early to mid 1980’s</a:t>
            </a:r>
          </a:p>
          <a:p>
            <a:pPr lvl="1"/>
            <a:r>
              <a:rPr lang="en-US" sz="2133" dirty="0"/>
              <a:t>Minimize illegal dumping</a:t>
            </a:r>
          </a:p>
          <a:p>
            <a:pPr lvl="1"/>
            <a:r>
              <a:rPr lang="en-US" sz="2133" dirty="0"/>
              <a:t>Encourage recycling</a:t>
            </a:r>
          </a:p>
          <a:p>
            <a:pPr lvl="1"/>
            <a:r>
              <a:rPr lang="en-US" sz="2133" dirty="0"/>
              <a:t>Open to County &amp; Municipal residents</a:t>
            </a:r>
          </a:p>
          <a:p>
            <a:pPr lvl="1"/>
            <a:r>
              <a:rPr lang="en-US" sz="2133" dirty="0"/>
              <a:t>Six sites accept segregated C&amp;D waste </a:t>
            </a:r>
          </a:p>
          <a:p>
            <a:pPr lvl="1"/>
            <a:r>
              <a:rPr lang="en-US" sz="2133" dirty="0"/>
              <a:t>Two sites accept electronics(weekend)</a:t>
            </a:r>
          </a:p>
          <a:p>
            <a:pPr lvl="1"/>
            <a:r>
              <a:rPr lang="en-US" sz="2133" dirty="0"/>
              <a:t>One site accepts white goods</a:t>
            </a:r>
          </a:p>
          <a:p>
            <a:pPr lvl="1"/>
            <a:r>
              <a:rPr lang="en-US" sz="2133" dirty="0"/>
              <a:t>Funded by residents ONLY                      ($20/year household fee),                                  so no commercial use allowed</a:t>
            </a: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00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15673" y="1341103"/>
            <a:ext cx="5746124" cy="1871281"/>
          </a:xfrm>
        </p:spPr>
        <p:txBody>
          <a:bodyPr/>
          <a:lstStyle/>
          <a:p>
            <a:r>
              <a:rPr lang="en-US" dirty="0"/>
              <a:t>Since opening, the County’s population has tripled, and municipal limits have expanded.</a:t>
            </a:r>
          </a:p>
          <a:p>
            <a:r>
              <a:rPr lang="en-US" dirty="0"/>
              <a:t>In 2005, County began investigating waste disposal demands and functionalities of the sites</a:t>
            </a:r>
          </a:p>
          <a:p>
            <a:r>
              <a:rPr lang="en-US" dirty="0"/>
              <a:t>Completed 2020 Comprehensive Solid Waste Management Plan</a:t>
            </a:r>
          </a:p>
          <a:p>
            <a:r>
              <a:rPr lang="en-US" dirty="0"/>
              <a:t>2017 and 2020 user studies conducted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1788" y="428999"/>
            <a:ext cx="4428161" cy="481553"/>
          </a:xfrm>
        </p:spPr>
        <p:txBody>
          <a:bodyPr/>
          <a:lstStyle/>
          <a:p>
            <a:r>
              <a:rPr lang="en-US" dirty="0"/>
              <a:t>Convenience Centers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6502400" cy="452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DE641005-0C07-4C69-A044-B27FFF757B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901" b="6901"/>
          <a:stretch>
            <a:fillRect/>
          </a:stretch>
        </p:blipFill>
        <p:spPr>
          <a:xfrm>
            <a:off x="5689600" y="4155310"/>
            <a:ext cx="6502399" cy="27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45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427DC03-1196-4604-96C8-AED4DD8CE2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E2615C-66A1-4985-B837-37859D9DBF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5673" y="438889"/>
            <a:ext cx="6111672" cy="317288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Multi-Material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Facilities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sites accepting items banned from landfill (electronics, tires &amp; appliances)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takes cardboard, engine oil, rigid plastics,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all Wake County residents and businesses</a:t>
            </a:r>
          </a:p>
          <a:p>
            <a:endParaRPr lang="en-US" dirty="0"/>
          </a:p>
        </p:txBody>
      </p:sp>
      <p:pic>
        <p:nvPicPr>
          <p:cNvPr id="7" name="Picture 4" descr="\\DATA1\EnviroShared\SOLID WASTE\Users\MEGHAN\Pictures &amp; Graphics\SW Facilities\multimaterial.JPG">
            <a:extLst>
              <a:ext uri="{FF2B5EF4-FFF2-40B4-BE49-F238E27FC236}">
                <a16:creationId xmlns:a16="http://schemas.microsoft.com/office/drawing/2014/main" xmlns="" id="{3FDE78BA-27BD-48ED-BDF9-C0A3AB401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2" r="36678" b="13446"/>
          <a:stretch/>
        </p:blipFill>
        <p:spPr bwMode="auto">
          <a:xfrm>
            <a:off x="0" y="3749455"/>
            <a:ext cx="6185044" cy="310854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\\DATA1\EnviroShared\SOLID WASTE\Users\MEGHAN\Pictures &amp; Graphics\SW Facilities\North Wake\01.22.15\DSC00248.JPG">
            <a:extLst>
              <a:ext uri="{FF2B5EF4-FFF2-40B4-BE49-F238E27FC236}">
                <a16:creationId xmlns:a16="http://schemas.microsoft.com/office/drawing/2014/main" xmlns="" id="{E1230786-FE90-4410-92AB-962A0054C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b="12887"/>
          <a:stretch/>
        </p:blipFill>
        <p:spPr bwMode="auto">
          <a:xfrm>
            <a:off x="6095999" y="3749456"/>
            <a:ext cx="6096001" cy="3108543"/>
          </a:xfrm>
          <a:prstGeom prst="rect">
            <a:avLst/>
          </a:prstGeom>
          <a:noFill/>
          <a:ln>
            <a:solidFill>
              <a:srgbClr val="515151">
                <a:lumMod val="5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45D89E-87A9-4052-B07D-A4F7C8C1C004}"/>
              </a:ext>
            </a:extLst>
          </p:cNvPr>
          <p:cNvSpPr/>
          <p:nvPr/>
        </p:nvSpPr>
        <p:spPr>
          <a:xfrm>
            <a:off x="6096000" y="380499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Hazardous Waste Facilities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sites built to provide safe disposal of common household hazardous items, such as paints, fluorescent light bulbs, pesticides, batteries and more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Residential-use only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902AF5B-5875-4071-9704-BC024BE58990}"/>
              </a:ext>
            </a:extLst>
          </p:cNvPr>
          <p:cNvCxnSpPr/>
          <p:nvPr/>
        </p:nvCxnSpPr>
        <p:spPr>
          <a:xfrm>
            <a:off x="6095999" y="3749455"/>
            <a:ext cx="0" cy="3108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5839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2FF54A1B-7D0E-4512-B24C-F09FFB66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r="-2" b="3926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B8A10D-0D1D-41E4-8CF3-9346A72A4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27CCED-B652-411D-9F8C-571D0EE56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CD6A39-9E08-46FF-AFA7-2867A13AB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730" r="2" b="1929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87482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solidFill>
            <a:schemeClr val="accent1"/>
          </a:solidFill>
        </p:spPr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>
          <a:solidFill>
            <a:schemeClr val="accent1"/>
          </a:solid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6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9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32DA43-550D-4897-AD93-75D455C1A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6" t="24965" r="23325" b="5106"/>
          <a:stretch/>
        </p:blipFill>
        <p:spPr>
          <a:xfrm>
            <a:off x="2928026" y="1427973"/>
            <a:ext cx="6420255" cy="4795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EAD7CF-C344-43E7-ABF0-EFBFD6999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6" t="18865" r="23325" b="5106"/>
          <a:stretch/>
        </p:blipFill>
        <p:spPr>
          <a:xfrm>
            <a:off x="2928026" y="1045195"/>
            <a:ext cx="6420255" cy="521402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60DD9609-6FE6-4415-B5C8-44AB6BBD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21" y="362800"/>
            <a:ext cx="11258567" cy="797582"/>
          </a:xfrm>
        </p:spPr>
        <p:txBody>
          <a:bodyPr>
            <a:normAutofit/>
          </a:bodyPr>
          <a:lstStyle/>
          <a:p>
            <a:r>
              <a:rPr lang="en-US" dirty="0"/>
              <a:t>Tour of South Wake Improvements</a:t>
            </a:r>
          </a:p>
        </p:txBody>
      </p:sp>
    </p:spTree>
    <p:extLst>
      <p:ext uri="{BB962C8B-B14F-4D97-AF65-F5344CB8AC3E}">
        <p14:creationId xmlns:p14="http://schemas.microsoft.com/office/powerpoint/2010/main" val="6135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R_Whitebkg_Gray">
  <a:themeElements>
    <a:clrScheme name="HDR Brand">
      <a:dk1>
        <a:sysClr val="windowText" lastClr="000000"/>
      </a:dk1>
      <a:lt1>
        <a:sysClr val="window" lastClr="FFFFFF"/>
      </a:lt1>
      <a:dk2>
        <a:srgbClr val="54585A"/>
      </a:dk2>
      <a:lt2>
        <a:srgbClr val="E3E4E5"/>
      </a:lt2>
      <a:accent1>
        <a:srgbClr val="4298B5"/>
      </a:accent1>
      <a:accent2>
        <a:srgbClr val="C8102E"/>
      </a:accent2>
      <a:accent3>
        <a:srgbClr val="FFC600"/>
      </a:accent3>
      <a:accent4>
        <a:srgbClr val="78BE20"/>
      </a:accent4>
      <a:accent5>
        <a:srgbClr val="004C97"/>
      </a:accent5>
      <a:accent6>
        <a:srgbClr val="772583"/>
      </a:accent6>
      <a:hlink>
        <a:srgbClr val="0070C0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7" id="{F7B2CB7F-CCDD-4464-9543-12BF0C6AB258}" vid="{F316A279-1AFA-4F94-B1ED-855580D3A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4A6866318C21419C87A4542961DD1B" ma:contentTypeVersion="13" ma:contentTypeDescription="Create a new document." ma:contentTypeScope="" ma:versionID="a07fcbdb48c92907ff049cec1da08318">
  <xsd:schema xmlns:xsd="http://www.w3.org/2001/XMLSchema" xmlns:xs="http://www.w3.org/2001/XMLSchema" xmlns:p="http://schemas.microsoft.com/office/2006/metadata/properties" xmlns:ns2="64c11b6e-3546-457d-b256-f0c77f55dc48" xmlns:ns3="ddef58ca-fe4b-4bfc-9002-f7f4fe26b2b5" targetNamespace="http://schemas.microsoft.com/office/2006/metadata/properties" ma:root="true" ma:fieldsID="f3e376e67d59f46304c8c1845fd3ecf1" ns2:_="" ns3:_="">
    <xsd:import namespace="64c11b6e-3546-457d-b256-f0c77f55dc48"/>
    <xsd:import namespace="ddef58ca-fe4b-4bfc-9002-f7f4fe26b2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11b6e-3546-457d-b256-f0c77f55dc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58ca-fe4b-4bfc-9002-f7f4fe26b2b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26349B-6B01-45EC-BE5D-F1C1401CF3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c11b6e-3546-457d-b256-f0c77f55dc48"/>
    <ds:schemaRef ds:uri="ddef58ca-fe4b-4bfc-9002-f7f4fe26b2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FE8081-5A08-4CEC-98F7-B9DDB3604F60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043B568-630B-402B-9D77-F3996E94DF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602</Words>
  <Application>Microsoft Macintosh PowerPoint</Application>
  <PresentationFormat>Custom</PresentationFormat>
  <Paragraphs>170</Paragraphs>
  <Slides>23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HDR_Whitebkg_Gray</vt:lpstr>
      <vt:lpstr>Re-Inventing Your  Convenience Site Program  </vt:lpstr>
      <vt:lpstr>PowerPoint Presentation</vt:lpstr>
      <vt:lpstr>Wake County, North Carolina Facilities</vt:lpstr>
      <vt:lpstr>Convenience Centers</vt:lpstr>
      <vt:lpstr>Convenience Centers</vt:lpstr>
      <vt:lpstr>PowerPoint Presentation</vt:lpstr>
      <vt:lpstr>PowerPoint Presentation</vt:lpstr>
      <vt:lpstr>PowerPoint Presentation</vt:lpstr>
      <vt:lpstr>Tour of South Wake Improvements</vt:lpstr>
      <vt:lpstr>Site 5 Improved Traffic</vt:lpstr>
      <vt:lpstr>Site 3 Future Improvement </vt:lpstr>
      <vt:lpstr>PowerPoint Presentation</vt:lpstr>
      <vt:lpstr>Durham County  Solid Waste Division </vt:lpstr>
      <vt:lpstr>Bahama &amp; Rougemont Sites FY 21</vt:lpstr>
      <vt:lpstr>Current Challenges</vt:lpstr>
      <vt:lpstr>Demand Study</vt:lpstr>
      <vt:lpstr>Program Optimization</vt:lpstr>
      <vt:lpstr>New Northern  Convenience Site</vt:lpstr>
      <vt:lpstr>New Site Attendant Office</vt:lpstr>
      <vt:lpstr>Design Details</vt:lpstr>
      <vt:lpstr>Permitting</vt:lpstr>
      <vt:lpstr>Construction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Re-inventing Your Convenience Site Program Panel Discussion</dc:title>
  <dc:creator>Koroivui, Chrissie</dc:creator>
  <cp:lastModifiedBy>A</cp:lastModifiedBy>
  <cp:revision>9</cp:revision>
  <dcterms:created xsi:type="dcterms:W3CDTF">2021-07-29T18:36:11Z</dcterms:created>
  <dcterms:modified xsi:type="dcterms:W3CDTF">2021-08-27T15:07:01Z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0x010100464A6866318C21419C87A4542961DD1B</vt:lpwstr>
  </property>
</Properties>
</file>