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39" r:id="rId2"/>
    <p:sldId id="340" r:id="rId3"/>
    <p:sldId id="341" r:id="rId4"/>
    <p:sldId id="342" r:id="rId5"/>
    <p:sldId id="344" r:id="rId6"/>
    <p:sldId id="348" r:id="rId7"/>
    <p:sldId id="343" r:id="rId8"/>
    <p:sldId id="345" r:id="rId9"/>
    <p:sldId id="346" r:id="rId10"/>
    <p:sldId id="351" r:id="rId11"/>
    <p:sldId id="338" r:id="rId12"/>
    <p:sldId id="349" r:id="rId13"/>
    <p:sldId id="328" r:id="rId14"/>
    <p:sldId id="329" r:id="rId15"/>
    <p:sldId id="330" r:id="rId16"/>
    <p:sldId id="347" r:id="rId17"/>
    <p:sldId id="331" r:id="rId18"/>
    <p:sldId id="350" r:id="rId19"/>
    <p:sldId id="332" r:id="rId20"/>
    <p:sldId id="333" r:id="rId21"/>
    <p:sldId id="353" r:id="rId22"/>
    <p:sldId id="354" r:id="rId23"/>
    <p:sldId id="352" r:id="rId24"/>
    <p:sldId id="355" r:id="rId25"/>
    <p:sldId id="337" r:id="rId26"/>
    <p:sldId id="270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44816F-A3ED-432C-8379-79201B0E3A74}">
          <p14:sldIdLst>
            <p14:sldId id="339"/>
            <p14:sldId id="340"/>
            <p14:sldId id="341"/>
            <p14:sldId id="342"/>
            <p14:sldId id="344"/>
            <p14:sldId id="348"/>
            <p14:sldId id="343"/>
            <p14:sldId id="345"/>
            <p14:sldId id="346"/>
            <p14:sldId id="351"/>
            <p14:sldId id="338"/>
            <p14:sldId id="349"/>
            <p14:sldId id="328"/>
            <p14:sldId id="329"/>
            <p14:sldId id="330"/>
            <p14:sldId id="347"/>
            <p14:sldId id="331"/>
            <p14:sldId id="350"/>
            <p14:sldId id="332"/>
            <p14:sldId id="333"/>
            <p14:sldId id="353"/>
            <p14:sldId id="354"/>
            <p14:sldId id="352"/>
            <p14:sldId id="355"/>
            <p14:sldId id="337"/>
            <p14:sldId id="27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804" y="-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580E18-6D6E-4239-B63D-552C13FE48B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76B394-5997-4F58-A176-4C6BA15F6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8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61" y="1694075"/>
            <a:ext cx="6851072" cy="27417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4602761"/>
            <a:ext cx="7886700" cy="793351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809625" y="5495925"/>
            <a:ext cx="7886700" cy="695325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0123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7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39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0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142346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2883961"/>
            <a:ext cx="7886700" cy="3198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2" y="253999"/>
            <a:ext cx="2625640" cy="10507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0272678-1804-4B3E-AB6F-34916D9188E3}"/>
              </a:ext>
            </a:extLst>
          </p:cNvPr>
          <p:cNvSpPr/>
          <p:nvPr userDrawn="1"/>
        </p:nvSpPr>
        <p:spPr>
          <a:xfrm>
            <a:off x="8525933" y="0"/>
            <a:ext cx="6180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8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05" y="1296171"/>
            <a:ext cx="6325670" cy="253153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71525" y="4876194"/>
            <a:ext cx="7886700" cy="793351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71525" y="5769358"/>
            <a:ext cx="7886700" cy="695325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333DC71-BDEA-49E0-B002-D18B6F395477}"/>
              </a:ext>
            </a:extLst>
          </p:cNvPr>
          <p:cNvSpPr txBox="1"/>
          <p:nvPr userDrawn="1"/>
        </p:nvSpPr>
        <p:spPr>
          <a:xfrm>
            <a:off x="3476163" y="3471983"/>
            <a:ext cx="460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Thanks, we’ll take it from here.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9E8AE99-E2F1-492D-A87E-2397BD66C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r="10037" b="5082"/>
          <a:stretch/>
        </p:blipFill>
        <p:spPr>
          <a:xfrm>
            <a:off x="0" y="-78318"/>
            <a:ext cx="9144000" cy="4607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B745E47-A869-41BF-9E48-129102C4A9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91" y="1568007"/>
            <a:ext cx="5200218" cy="20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3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2" y="253999"/>
            <a:ext cx="2625640" cy="10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1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913468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233975" y="1180374"/>
            <a:ext cx="1111417" cy="621286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539068" y="1171435"/>
            <a:ext cx="51308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2800"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2233975" y="2299715"/>
            <a:ext cx="1111417" cy="621286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3539068" y="2290776"/>
            <a:ext cx="51308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2233975" y="3417315"/>
            <a:ext cx="1111417" cy="621286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539068" y="3408376"/>
            <a:ext cx="51308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2233975" y="4534915"/>
            <a:ext cx="1111417" cy="621286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3539068" y="4525976"/>
            <a:ext cx="51308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18836" y="1412855"/>
            <a:ext cx="816294" cy="617403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5130" y="1412855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718836" y="2532197"/>
            <a:ext cx="816294" cy="617403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35130" y="2532196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718836" y="3649797"/>
            <a:ext cx="816294" cy="617403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35130" y="3649796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718836" y="4767397"/>
            <a:ext cx="816294" cy="617403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5535130" y="4767397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6384" y="1412855"/>
            <a:ext cx="824760" cy="617403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61143" y="1412855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36384" y="2532196"/>
            <a:ext cx="824760" cy="617403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61143" y="2532196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36384" y="3649796"/>
            <a:ext cx="824760" cy="617403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61143" y="3649796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336384" y="4767396"/>
            <a:ext cx="824760" cy="617403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1" name="Picture Placeholder 53"/>
          <p:cNvSpPr>
            <a:spLocks noGrp="1"/>
          </p:cNvSpPr>
          <p:nvPr>
            <p:ph type="pic" sz="quarter" idx="30" hasCustomPrompt="1"/>
          </p:nvPr>
        </p:nvSpPr>
        <p:spPr>
          <a:xfrm>
            <a:off x="4303714" y="0"/>
            <a:ext cx="4840287" cy="1049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2" name="Picture Placeholder 53"/>
          <p:cNvSpPr>
            <a:spLocks noGrp="1"/>
          </p:cNvSpPr>
          <p:nvPr>
            <p:ph type="pic" sz="quarter" idx="31" hasCustomPrompt="1"/>
          </p:nvPr>
        </p:nvSpPr>
        <p:spPr>
          <a:xfrm>
            <a:off x="1" y="0"/>
            <a:ext cx="4303713" cy="104986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57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1161143" y="4767396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03971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852593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88974" y="4146023"/>
            <a:ext cx="2037293" cy="1480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noFill/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2473770" y="5012266"/>
            <a:ext cx="5408697" cy="614310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8525933" y="0"/>
            <a:ext cx="6180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8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8525933" cy="365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525933" y="0"/>
            <a:ext cx="6180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88974" y="4146023"/>
            <a:ext cx="2037293" cy="1480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noFill/>
                </a:ln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2473770" y="5012266"/>
            <a:ext cx="5408697" cy="614310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1429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A033C47-16FF-4CE6-8CF1-7BC6055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2625640" cy="10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8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939D1-45BD-4501-A309-AAFB7B1F9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6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2" r:id="rId3"/>
    <p:sldLayoutId id="2147483663" r:id="rId4"/>
    <p:sldLayoutId id="2147483664" r:id="rId5"/>
    <p:sldLayoutId id="2147483673" r:id="rId6"/>
    <p:sldLayoutId id="2147483674" r:id="rId7"/>
    <p:sldLayoutId id="2147483666" r:id="rId8"/>
    <p:sldLayoutId id="2147483662" r:id="rId9"/>
    <p:sldLayoutId id="2147483665" r:id="rId10"/>
    <p:sldLayoutId id="2147483668" r:id="rId11"/>
    <p:sldLayoutId id="2147483670" r:id="rId12"/>
    <p:sldLayoutId id="214748367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4506685"/>
            <a:ext cx="8105041" cy="168244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75000"/>
                  </a:schemeClr>
                </a:solidFill>
              </a:rPr>
              <a:t>From Disaster To Opportunity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SWANA Region 6 Multi-State Conference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DFB13E-D2A6-4B7C-B105-3368C3E3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095922-7670-4C8D-BE25-905544B0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B7F31C-2E40-4474-AF99-7999CD6E8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580" y="6163114"/>
            <a:ext cx="1508840" cy="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6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79806" y="0"/>
            <a:ext cx="3664194" cy="1325563"/>
          </a:xfrm>
        </p:spPr>
        <p:txBody>
          <a:bodyPr/>
          <a:lstStyle/>
          <a:p>
            <a:pPr algn="ctr"/>
            <a:r>
              <a:rPr lang="en-US" sz="4000" b="1" dirty="0"/>
              <a:t>Our Recovery </a:t>
            </a:r>
            <a:br>
              <a:rPr lang="en-US" sz="4000" b="1" dirty="0"/>
            </a:br>
            <a:r>
              <a:rPr lang="en-US" sz="2400" b="1" dirty="0"/>
              <a:t>(cont.)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8548" y="1607609"/>
            <a:ext cx="8346904" cy="4466696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Ultimately the insurance carrier determined the building to be a total loss and valued the building at $1.2 million.</a:t>
            </a:r>
          </a:p>
          <a:p>
            <a:r>
              <a:rPr lang="en-US" sz="3600" dirty="0"/>
              <a:t>The question immediately turned to how to best utilize the insurance proceeds.</a:t>
            </a:r>
          </a:p>
          <a:p>
            <a:pPr marL="0" indent="0">
              <a:buNone/>
            </a:pPr>
            <a:endParaRPr lang="en-US" sz="3600" b="1" i="1" dirty="0"/>
          </a:p>
          <a:p>
            <a:pPr marL="0" indent="0">
              <a:buNone/>
            </a:pPr>
            <a:r>
              <a:rPr lang="en-US" sz="3600" b="1" i="1" dirty="0"/>
              <a:t>	</a:t>
            </a:r>
            <a:r>
              <a:rPr lang="en-US" sz="3500" b="1" i="1" dirty="0"/>
              <a:t>Reconstruct using the existing footprint</a:t>
            </a:r>
          </a:p>
          <a:p>
            <a:pPr marL="457200" lvl="1" indent="0" algn="ctr">
              <a:buNone/>
            </a:pPr>
            <a:endParaRPr lang="en-US" sz="3500" b="1" i="1" dirty="0"/>
          </a:p>
          <a:p>
            <a:pPr marL="457200" lvl="1" indent="0" algn="ctr">
              <a:buNone/>
            </a:pPr>
            <a:r>
              <a:rPr lang="en-US" sz="3500" b="1" i="1" dirty="0"/>
              <a:t>OR</a:t>
            </a:r>
          </a:p>
          <a:p>
            <a:pPr marL="457200" lvl="1" indent="0" algn="ctr">
              <a:buNone/>
            </a:pPr>
            <a:endParaRPr lang="en-US" sz="3500" b="1" i="1" dirty="0"/>
          </a:p>
          <a:p>
            <a:pPr marL="457200" lvl="1" indent="0" algn="ctr">
              <a:buNone/>
            </a:pPr>
            <a:r>
              <a:rPr lang="en-US" sz="3500" b="1" i="1" dirty="0"/>
              <a:t>Evaluate how the insurance proceeds could be used to address the many needs at the facility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B7F31C-2E40-4474-AF99-7999CD6E8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446" y="6146181"/>
            <a:ext cx="1508840" cy="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40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57750" y="0"/>
            <a:ext cx="3657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Opportunities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1420" y="1419831"/>
            <a:ext cx="8063930" cy="4472711"/>
          </a:xfrm>
        </p:spPr>
        <p:txBody>
          <a:bodyPr>
            <a:noAutofit/>
          </a:bodyPr>
          <a:lstStyle/>
          <a:p>
            <a:r>
              <a:rPr lang="en-US" dirty="0"/>
              <a:t>Provide adequate lunch room, restroom and lockers for employees.</a:t>
            </a:r>
          </a:p>
          <a:p>
            <a:r>
              <a:rPr lang="en-US" dirty="0"/>
              <a:t>Improve laboratory space for our environmental staff.</a:t>
            </a:r>
          </a:p>
          <a:p>
            <a:r>
              <a:rPr lang="en-US" dirty="0"/>
              <a:t>Provide adequate storage for environmental files.</a:t>
            </a:r>
          </a:p>
          <a:p>
            <a:r>
              <a:rPr lang="en-US" dirty="0"/>
              <a:t>Provide larger work areas for equipment mechanics.</a:t>
            </a:r>
          </a:p>
          <a:p>
            <a:r>
              <a:rPr lang="en-US" dirty="0"/>
              <a:t>Relocate HHW facility to a safer location for customers.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B7F31C-2E40-4474-AF99-7999CD6E8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580" y="6171580"/>
            <a:ext cx="1508840" cy="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5673" y="-48194"/>
            <a:ext cx="3569677" cy="128788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Opportunities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sz="2400" b="1" dirty="0"/>
              <a:t>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4529" y="1239689"/>
            <a:ext cx="8170821" cy="4931944"/>
          </a:xfrm>
        </p:spPr>
        <p:txBody>
          <a:bodyPr>
            <a:noAutofit/>
          </a:bodyPr>
          <a:lstStyle/>
          <a:p>
            <a:r>
              <a:rPr lang="en-US" dirty="0"/>
              <a:t>Provide a clean, conditioned space for SCADA and other network  equipment.</a:t>
            </a:r>
          </a:p>
          <a:p>
            <a:r>
              <a:rPr lang="en-US" dirty="0"/>
              <a:t>Provide a transfer switch for back-up power supply.</a:t>
            </a:r>
          </a:p>
          <a:p>
            <a:r>
              <a:rPr lang="en-US" dirty="0"/>
              <a:t>Provide adequate storage to protect valuable equipment that was stored outside.</a:t>
            </a:r>
          </a:p>
          <a:p>
            <a:r>
              <a:rPr lang="en-US" dirty="0"/>
              <a:t>Consolidate landfill staff and environmental staff to improve efficiency and improve environmental performance.</a:t>
            </a:r>
          </a:p>
          <a:p>
            <a:r>
              <a:rPr lang="en-US" dirty="0"/>
              <a:t>Use existing Z Wall to streamline metals recycling.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B7F31C-2E40-4474-AF99-7999CD6E8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580" y="6171580"/>
            <a:ext cx="1508840" cy="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628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35718" y="0"/>
            <a:ext cx="4044464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Admin Building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62835"/>
            <a:ext cx="7787217" cy="4454643"/>
          </a:xfrm>
        </p:spPr>
      </p:pic>
    </p:spTree>
    <p:extLst>
      <p:ext uri="{BB962C8B-B14F-4D97-AF65-F5344CB8AC3E}">
        <p14:creationId xmlns:p14="http://schemas.microsoft.com/office/powerpoint/2010/main" val="26013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6926" y="0"/>
            <a:ext cx="4062048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Admin Building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329701"/>
          </a:xfrm>
        </p:spPr>
        <p:txBody>
          <a:bodyPr>
            <a:normAutofit/>
          </a:bodyPr>
          <a:lstStyle/>
          <a:p>
            <a:r>
              <a:rPr lang="en-US" dirty="0"/>
              <a:t>Includes staff restrooms and a lunch room, as well as locker and shower facilities for both male and female employees.</a:t>
            </a:r>
          </a:p>
          <a:p>
            <a:r>
              <a:rPr lang="en-US" dirty="0"/>
              <a:t>Includes a clean area to prepare and pack samples for laboratory testing.</a:t>
            </a:r>
          </a:p>
          <a:p>
            <a:r>
              <a:rPr lang="en-US" dirty="0"/>
              <a:t>Includes a data room for SPSA network servers and SCADA with generator capabilities. </a:t>
            </a:r>
          </a:p>
          <a:p>
            <a:r>
              <a:rPr lang="en-US" dirty="0"/>
              <a:t>Consolidates Environmental offices with Landfill Operations to improve efficiency.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B7F31C-2E40-4474-AF99-7999CD6E8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580" y="6171580"/>
            <a:ext cx="1508840" cy="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14700" y="0"/>
            <a:ext cx="520065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Drive Through HHW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72865"/>
            <a:ext cx="7886700" cy="4477445"/>
          </a:xfrm>
        </p:spPr>
      </p:pic>
    </p:spTree>
    <p:extLst>
      <p:ext uri="{BB962C8B-B14F-4D97-AF65-F5344CB8AC3E}">
        <p14:creationId xmlns:p14="http://schemas.microsoft.com/office/powerpoint/2010/main" val="29538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3983" y="1698627"/>
            <a:ext cx="7886700" cy="4532839"/>
          </a:xfrm>
        </p:spPr>
        <p:txBody>
          <a:bodyPr/>
          <a:lstStyle/>
          <a:p>
            <a:r>
              <a:rPr lang="en-US" dirty="0"/>
              <a:t>Located near scales to minimize mixing of commercial and residential traffic.</a:t>
            </a:r>
          </a:p>
          <a:p>
            <a:r>
              <a:rPr lang="en-US" dirty="0"/>
              <a:t>Provides a covered area for customers to drive through.</a:t>
            </a:r>
          </a:p>
          <a:p>
            <a:r>
              <a:rPr lang="en-US" dirty="0"/>
              <a:t>Provides for improved storage of HHW.</a:t>
            </a:r>
          </a:p>
          <a:p>
            <a:r>
              <a:rPr lang="en-US" dirty="0"/>
              <a:t>Equipped with state of the art safety enhancements.</a:t>
            </a:r>
          </a:p>
          <a:p>
            <a:r>
              <a:rPr lang="en-US" dirty="0"/>
              <a:t>Provides a loading area for pick-up of bulked HHW.  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428023" y="-36248"/>
            <a:ext cx="5087327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Drive Through HHW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B7F31C-2E40-4474-AF99-7999CD6E8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580" y="6171580"/>
            <a:ext cx="1508840" cy="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4123" y="153462"/>
            <a:ext cx="442269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Addition to Fleet Maintenance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1" y="1727200"/>
            <a:ext cx="7688437" cy="4354513"/>
          </a:xfrm>
        </p:spPr>
      </p:pic>
    </p:spTree>
    <p:extLst>
      <p:ext uri="{BB962C8B-B14F-4D97-AF65-F5344CB8AC3E}">
        <p14:creationId xmlns:p14="http://schemas.microsoft.com/office/powerpoint/2010/main" val="23937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8475" y="1514273"/>
            <a:ext cx="7931802" cy="48828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Adds three large bays to handle repairs to large tracked equipment historically repaired outside in the elements.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Floor will be designed to handle tracked equipment without damage.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Improved LED lighting for mechanics.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Building will be equipped to handle a 10 ton bridge crane for repairing heavy equipment.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851031" y="-36248"/>
            <a:ext cx="4695092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Fleet Maintenance</a:t>
            </a:r>
          </a:p>
        </p:txBody>
      </p:sp>
    </p:spTree>
    <p:extLst>
      <p:ext uri="{BB962C8B-B14F-4D97-AF65-F5344CB8AC3E}">
        <p14:creationId xmlns:p14="http://schemas.microsoft.com/office/powerpoint/2010/main" val="787343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9341" y="-54831"/>
            <a:ext cx="4097217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Storage Facility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71301"/>
            <a:ext cx="7886700" cy="4471049"/>
          </a:xfrm>
        </p:spPr>
      </p:pic>
    </p:spTree>
    <p:extLst>
      <p:ext uri="{BB962C8B-B14F-4D97-AF65-F5344CB8AC3E}">
        <p14:creationId xmlns:p14="http://schemas.microsoft.com/office/powerpoint/2010/main" val="387231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6200775" y="18255"/>
            <a:ext cx="257175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Our Story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SPSA Regional Landfill was opened in January of 1985.</a:t>
            </a:r>
          </a:p>
          <a:p>
            <a:r>
              <a:rPr lang="en-US" dirty="0"/>
              <a:t>Facility handles 300,000 + tons of MSW per year.</a:t>
            </a:r>
          </a:p>
          <a:p>
            <a:r>
              <a:rPr lang="en-US" dirty="0"/>
              <a:t>Facility features: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Administration Building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Equipment Maintenance Garage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Scale House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Transfer Station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Tire Processing Facility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HHW Facility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Metal Collections Area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B7F31C-2E40-4474-AF99-7999CD6E8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513" y="6120781"/>
            <a:ext cx="1508840" cy="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-21739"/>
            <a:ext cx="399171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Storage Facility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99337"/>
            <a:ext cx="7886700" cy="4083239"/>
          </a:xfr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B7F31C-2E40-4474-AF99-7999CD6E8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792" y="6144971"/>
            <a:ext cx="1508840" cy="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4171" y="209006"/>
            <a:ext cx="4426676" cy="1233734"/>
          </a:xfrm>
        </p:spPr>
        <p:txBody>
          <a:bodyPr/>
          <a:lstStyle/>
          <a:p>
            <a:r>
              <a:rPr lang="en-US" dirty="0" smtClean="0"/>
              <a:t>Project Delivery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959429"/>
            <a:ext cx="7886700" cy="412287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Design Build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“A method to deliver a project in which the design and construction services are contracted by a single entity known as the design – builder or design – build contractor.”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65164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166" y="365126"/>
            <a:ext cx="4740184" cy="1325563"/>
          </a:xfrm>
        </p:spPr>
        <p:txBody>
          <a:bodyPr/>
          <a:lstStyle/>
          <a:p>
            <a:r>
              <a:rPr lang="en-US" dirty="0" smtClean="0"/>
              <a:t>Owners Representative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26,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5588" y="1799500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HDR Engineering has provided engineering services to SPSA for many years through an annual services contract.</a:t>
            </a:r>
          </a:p>
          <a:p>
            <a:r>
              <a:rPr lang="en-US" dirty="0" smtClean="0"/>
              <a:t>HDR Engineering has a vast amount of experience design build services.</a:t>
            </a:r>
          </a:p>
          <a:p>
            <a:r>
              <a:rPr lang="en-US" dirty="0" smtClean="0"/>
              <a:t>SPSA selected HDR to serve as the “Owners Representative” for the design – build contract.</a:t>
            </a:r>
          </a:p>
          <a:p>
            <a:r>
              <a:rPr lang="en-US" dirty="0" smtClean="0"/>
              <a:t>Engineer of Record (EOR)                            Jeff Murray – Associate Vice President,     </a:t>
            </a:r>
            <a:r>
              <a:rPr lang="en-US" i="1" dirty="0" smtClean="0"/>
              <a:t>Waste Sector Landfill Practice Leader        </a:t>
            </a:r>
            <a:r>
              <a:rPr lang="en-US" dirty="0" smtClean="0"/>
              <a:t>HDR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7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0019" y="1199433"/>
            <a:ext cx="7663962" cy="1325563"/>
          </a:xfrm>
        </p:spPr>
        <p:txBody>
          <a:bodyPr>
            <a:normAutofit/>
          </a:bodyPr>
          <a:lstStyle/>
          <a:p>
            <a:r>
              <a:rPr lang="en-US" b="1" dirty="0"/>
              <a:t>Why Choose Design Build?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4511" y="2507318"/>
            <a:ext cx="7842738" cy="3497169"/>
          </a:xfrm>
        </p:spPr>
        <p:txBody>
          <a:bodyPr/>
          <a:lstStyle/>
          <a:p>
            <a:r>
              <a:rPr lang="en-US" dirty="0"/>
              <a:t>Saves time.</a:t>
            </a:r>
          </a:p>
          <a:p>
            <a:r>
              <a:rPr lang="en-US" dirty="0"/>
              <a:t>Provides enhanced opportunities for value engineering.</a:t>
            </a:r>
          </a:p>
          <a:p>
            <a:r>
              <a:rPr lang="en-US" dirty="0"/>
              <a:t>Provides for transparency in pricing.</a:t>
            </a:r>
          </a:p>
          <a:p>
            <a:r>
              <a:rPr lang="en-US" dirty="0"/>
              <a:t>The owner and contractor works as a “Team” to ensure a successful project.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B7F31C-2E40-4474-AF99-7999CD6E8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580" y="6171580"/>
            <a:ext cx="1508840" cy="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23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To Delivering A Successful Design-Build Project 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3631473"/>
            <a:ext cx="7886700" cy="24508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 smtClean="0">
                <a:solidFill>
                  <a:schemeClr val="accent3">
                    <a:lumMod val="75000"/>
                  </a:schemeClr>
                </a:solidFill>
              </a:rPr>
              <a:t>Putting Together The Right Team! </a:t>
            </a:r>
            <a:endParaRPr lang="en-US" sz="4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Content Placeholder 5" descr="Icon&#10;&#10;Description automatically generated">
            <a:extLst>
              <a:ext uri="{FF2B5EF4-FFF2-40B4-BE49-F238E27FC236}">
                <a16:creationId xmlns="" xmlns:a16="http://schemas.microsoft.com/office/drawing/2014/main" id="{A21053D1-B898-40F0-99FF-24C5DDA0D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6" y="5417825"/>
            <a:ext cx="914402" cy="505969"/>
          </a:xfrm>
          <a:prstGeom prst="rect">
            <a:avLst/>
          </a:prstGeom>
        </p:spPr>
      </p:pic>
      <p:pic>
        <p:nvPicPr>
          <p:cNvPr id="1026" name="Picture 1" descr="cid:image003.jpg@01D57878.34013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5442199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23" y="5446412"/>
            <a:ext cx="2101757" cy="44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22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27116" y="0"/>
            <a:ext cx="4166253" cy="925435"/>
          </a:xfrm>
        </p:spPr>
        <p:txBody>
          <a:bodyPr>
            <a:normAutofit/>
          </a:bodyPr>
          <a:lstStyle/>
          <a:p>
            <a:r>
              <a:rPr lang="en-US" sz="4000" b="1" dirty="0"/>
              <a:t>Project Timeline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3420" y="1619141"/>
            <a:ext cx="6739304" cy="4552439"/>
          </a:xfrm>
        </p:spPr>
        <p:txBody>
          <a:bodyPr>
            <a:noAutofit/>
          </a:bodyPr>
          <a:lstStyle/>
          <a:p>
            <a:r>
              <a:rPr lang="en-US" b="1" dirty="0"/>
              <a:t>Fire occurred on April 2, 2020.</a:t>
            </a:r>
          </a:p>
          <a:p>
            <a:endParaRPr lang="en-US" dirty="0"/>
          </a:p>
          <a:p>
            <a:r>
              <a:rPr lang="en-US" b="1" dirty="0"/>
              <a:t>Design / Build project was approved by the SPSA Board on May 26, 2021.</a:t>
            </a:r>
          </a:p>
          <a:p>
            <a:endParaRPr lang="en-US" dirty="0"/>
          </a:p>
          <a:p>
            <a:r>
              <a:rPr lang="en-US" b="1" dirty="0"/>
              <a:t>Contract was signed June 2021. </a:t>
            </a:r>
          </a:p>
          <a:p>
            <a:endParaRPr lang="en-US" dirty="0"/>
          </a:p>
          <a:p>
            <a:r>
              <a:rPr lang="en-US" b="1" dirty="0"/>
              <a:t>Construction is scheduled for completion December 2022.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B7F31C-2E40-4474-AF99-7999CD6E8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580" y="6171580"/>
            <a:ext cx="1508840" cy="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4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1" y="5043047"/>
            <a:ext cx="7886700" cy="793351"/>
          </a:xfrm>
        </p:spPr>
        <p:txBody>
          <a:bodyPr>
            <a:normAutofit/>
          </a:bodyPr>
          <a:lstStyle/>
          <a:p>
            <a:r>
              <a:rPr lang="en-US" sz="3600" dirty="0"/>
              <a:t>QUESTIONS/COMMENTS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DFB13E-D2A6-4B7C-B105-3368C3E3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095922-7670-4C8D-BE25-905544B0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4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5741215" y="0"/>
            <a:ext cx="3226939" cy="1325563"/>
          </a:xfrm>
        </p:spPr>
        <p:txBody>
          <a:bodyPr/>
          <a:lstStyle/>
          <a:p>
            <a:pPr algn="ctr"/>
            <a:r>
              <a:rPr lang="en-US" sz="4000" b="1" dirty="0"/>
              <a:t>Our Story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400" b="1" dirty="0"/>
              <a:t>(cont.)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>
            <a:normAutofit/>
          </a:bodyPr>
          <a:lstStyle/>
          <a:p>
            <a:r>
              <a:rPr lang="en-US" dirty="0"/>
              <a:t>On April 2, 2020 at approximately 6:30 PM a fire was reported at the SPSA Regional Landfill Administration Office.</a:t>
            </a:r>
          </a:p>
          <a:p>
            <a:r>
              <a:rPr lang="en-US" dirty="0"/>
              <a:t>There was significant damage to the Administrative Offices and Equipment Maintenance Shop.</a:t>
            </a:r>
          </a:p>
          <a:p>
            <a:r>
              <a:rPr lang="en-US" dirty="0"/>
              <a:t>Power to the facility was shut off.  No water, no network, no land lines, no repair shop.</a:t>
            </a:r>
          </a:p>
          <a:p>
            <a:r>
              <a:rPr lang="en-US" dirty="0"/>
              <a:t>The facility had to re-open the following morning to accept the regions waste.</a:t>
            </a:r>
          </a:p>
          <a:p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B7F31C-2E40-4474-AF99-7999CD6E8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646" y="6154648"/>
            <a:ext cx="1508840" cy="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4</a:t>
            </a:fld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811866"/>
            <a:ext cx="3166533" cy="4091164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60866"/>
            <a:ext cx="4018102" cy="3048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3420532"/>
            <a:ext cx="4018102" cy="2678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B7F31C-2E40-4474-AF99-7999CD6E80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80" y="6196980"/>
            <a:ext cx="1508840" cy="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5011" y="1291720"/>
            <a:ext cx="6171178" cy="1325563"/>
          </a:xfrm>
        </p:spPr>
        <p:txBody>
          <a:bodyPr>
            <a:normAutofit/>
          </a:bodyPr>
          <a:lstStyle/>
          <a:p>
            <a:r>
              <a:rPr lang="en-US" b="1" dirty="0"/>
              <a:t>When Disaster Strikes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39865" y="2684797"/>
            <a:ext cx="5930412" cy="3347558"/>
          </a:xfrm>
        </p:spPr>
        <p:txBody>
          <a:bodyPr/>
          <a:lstStyle/>
          <a:p>
            <a:pPr lvl="1"/>
            <a:r>
              <a:rPr lang="en-US" sz="2800" dirty="0"/>
              <a:t>Preparation</a:t>
            </a:r>
          </a:p>
          <a:p>
            <a:pPr lvl="2"/>
            <a:r>
              <a:rPr lang="en-US" dirty="0"/>
              <a:t>Happens prior to the event.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sz="2800" dirty="0"/>
              <a:t>Response</a:t>
            </a:r>
          </a:p>
          <a:p>
            <a:pPr lvl="2"/>
            <a:r>
              <a:rPr lang="en-US" dirty="0"/>
              <a:t>Happens immediately after the event. </a:t>
            </a:r>
          </a:p>
          <a:p>
            <a:pPr lvl="2"/>
            <a:endParaRPr lang="en-US" dirty="0"/>
          </a:p>
          <a:p>
            <a:pPr lvl="1"/>
            <a:r>
              <a:rPr lang="en-US" sz="2800" dirty="0"/>
              <a:t>Recovery</a:t>
            </a:r>
          </a:p>
          <a:p>
            <a:pPr lvl="2"/>
            <a:r>
              <a:rPr lang="en-US" dirty="0"/>
              <a:t>Long Term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B7F31C-2E40-4474-AF99-7999CD6E8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446" y="6146181"/>
            <a:ext cx="1508840" cy="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19574" y="18255"/>
            <a:ext cx="3134152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Preparation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1512" y="1595467"/>
            <a:ext cx="8130860" cy="43481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Every disaster provides different opportunities to prepare.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Understand the critical needs of your operation.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Have a </a:t>
            </a:r>
            <a:r>
              <a:rPr lang="en-US" b="1" dirty="0"/>
              <a:t>Continuity of Operations Plan </a:t>
            </a:r>
            <a:r>
              <a:rPr lang="en-US" dirty="0"/>
              <a:t>(COOP) in place.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B7F31C-2E40-4474-AF99-7999CD6E8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446" y="6146181"/>
            <a:ext cx="1508840" cy="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76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19671" y="0"/>
            <a:ext cx="3824329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Our Response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22866" y="1456706"/>
            <a:ext cx="7886700" cy="43481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Restored electricity where possible and connected generators to critical loads with no power.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Used wireless service to get network operational.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Relocated offices and files to a meeting room on the facility.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B7F31C-2E40-4474-AF99-7999CD6E8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446" y="6146181"/>
            <a:ext cx="1508840" cy="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2632" y="18255"/>
            <a:ext cx="3921368" cy="1325563"/>
          </a:xfrm>
        </p:spPr>
        <p:txBody>
          <a:bodyPr/>
          <a:lstStyle/>
          <a:p>
            <a:pPr algn="ctr"/>
            <a:r>
              <a:rPr lang="en-US" sz="4000" b="1" dirty="0"/>
              <a:t>Our Response </a:t>
            </a:r>
            <a:br>
              <a:rPr lang="en-US" sz="4000" b="1" dirty="0"/>
            </a:br>
            <a:r>
              <a:rPr lang="en-US" sz="2400" b="1" dirty="0"/>
              <a:t>(cont.)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88854" y="1440899"/>
            <a:ext cx="7886700" cy="483314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3000" dirty="0"/>
              <a:t>Rented portable trailer for restrooms and mobile office for breakroom. 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Moved maintenance shop to a recently renovated building on site.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All critical services were back in operation by 8:00 AM the following morning.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Began to assess the damages and document the loss.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B7F31C-2E40-4474-AF99-7999CD6E8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446" y="6146181"/>
            <a:ext cx="1508840" cy="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94214" y="18255"/>
            <a:ext cx="3649786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Our Recovery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45173" y="1732291"/>
            <a:ext cx="7666892" cy="4235586"/>
          </a:xfrm>
        </p:spPr>
        <p:txBody>
          <a:bodyPr>
            <a:noAutofit/>
          </a:bodyPr>
          <a:lstStyle/>
          <a:p>
            <a:r>
              <a:rPr lang="en-US" dirty="0"/>
              <a:t>Worked with insurance company to determine the value of our loss.</a:t>
            </a:r>
          </a:p>
          <a:p>
            <a:r>
              <a:rPr lang="en-US" dirty="0"/>
              <a:t>Discussed the long term needs of the organization with employees affected by the loss.</a:t>
            </a:r>
          </a:p>
          <a:p>
            <a:r>
              <a:rPr lang="en-US" dirty="0"/>
              <a:t>Evaluated each program at the RLF to determine if their current facilities were adequate.</a:t>
            </a:r>
          </a:p>
          <a:p>
            <a:r>
              <a:rPr lang="en-US" dirty="0"/>
              <a:t>Began to discuss the “what-if’s” with our insurance carrier.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26,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9D1-45BD-4501-A309-AAFB7B1F9738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B7F31C-2E40-4474-AF99-7999CD6E8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446" y="6146181"/>
            <a:ext cx="1508840" cy="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75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PSA Colors">
      <a:dk1>
        <a:srgbClr val="152260"/>
      </a:dk1>
      <a:lt1>
        <a:srgbClr val="FFFFFF"/>
      </a:lt1>
      <a:dk2>
        <a:srgbClr val="152260"/>
      </a:dk2>
      <a:lt2>
        <a:srgbClr val="92C83E"/>
      </a:lt2>
      <a:accent1>
        <a:srgbClr val="152260"/>
      </a:accent1>
      <a:accent2>
        <a:srgbClr val="0099AA"/>
      </a:accent2>
      <a:accent3>
        <a:srgbClr val="45B757"/>
      </a:accent3>
      <a:accent4>
        <a:srgbClr val="92C83E"/>
      </a:accent4>
      <a:accent5>
        <a:srgbClr val="FF8300"/>
      </a:accent5>
      <a:accent6>
        <a:srgbClr val="FF2600"/>
      </a:accent6>
      <a:hlink>
        <a:srgbClr val="5B6593"/>
      </a:hlink>
      <a:folHlink>
        <a:srgbClr val="A9AEC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14328</TotalTime>
  <Words>920</Words>
  <Application>Microsoft Office PowerPoint</Application>
  <PresentationFormat>On-screen Show (4:3)</PresentationFormat>
  <Paragraphs>178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From Disaster To Opportunity  SWANA Region 6 Multi-State Conference</vt:lpstr>
      <vt:lpstr>Our Story</vt:lpstr>
      <vt:lpstr>Our Story  (cont.)</vt:lpstr>
      <vt:lpstr>PowerPoint Presentation</vt:lpstr>
      <vt:lpstr>When Disaster Strikes</vt:lpstr>
      <vt:lpstr>Preparation</vt:lpstr>
      <vt:lpstr>Our Response</vt:lpstr>
      <vt:lpstr>Our Response  (cont.)</vt:lpstr>
      <vt:lpstr>Our Recovery</vt:lpstr>
      <vt:lpstr>Our Recovery  (cont.)</vt:lpstr>
      <vt:lpstr>Opportunities</vt:lpstr>
      <vt:lpstr>Opportunities  (cont.)</vt:lpstr>
      <vt:lpstr>Admin Building</vt:lpstr>
      <vt:lpstr>Admin Building</vt:lpstr>
      <vt:lpstr>Drive Through HHW</vt:lpstr>
      <vt:lpstr>Drive Through HHW</vt:lpstr>
      <vt:lpstr>Addition to Fleet Maintenance</vt:lpstr>
      <vt:lpstr>Fleet Maintenance</vt:lpstr>
      <vt:lpstr>Storage Facility</vt:lpstr>
      <vt:lpstr>Storage Facility</vt:lpstr>
      <vt:lpstr>Project Delivery</vt:lpstr>
      <vt:lpstr>Owners Representative</vt:lpstr>
      <vt:lpstr>Why Choose Design Build?</vt:lpstr>
      <vt:lpstr>Key To Delivering A Successful Design-Build Project ?</vt:lpstr>
      <vt:lpstr>Project Timeline</vt:lpstr>
      <vt:lpstr>QUESTIONS/COMMENTS</vt:lpstr>
    </vt:vector>
  </TitlesOfParts>
  <Company>HDR,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Sheets, Jordan</dc:creator>
  <cp:lastModifiedBy>Dennis Bagley</cp:lastModifiedBy>
  <cp:revision>240</cp:revision>
  <cp:lastPrinted>2020-05-26T16:16:56Z</cp:lastPrinted>
  <dcterms:created xsi:type="dcterms:W3CDTF">2019-09-19T15:52:12Z</dcterms:created>
  <dcterms:modified xsi:type="dcterms:W3CDTF">2021-08-25T13:00:45Z</dcterms:modified>
</cp:coreProperties>
</file>