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notesMasterIdLst>
    <p:notesMasterId r:id="rId16"/>
  </p:notesMasterIdLst>
  <p:sldIdLst>
    <p:sldId id="256" r:id="rId2"/>
    <p:sldId id="257" r:id="rId3"/>
    <p:sldId id="267" r:id="rId4"/>
    <p:sldId id="268" r:id="rId5"/>
    <p:sldId id="269" r:id="rId6"/>
    <p:sldId id="273" r:id="rId7"/>
    <p:sldId id="274" r:id="rId8"/>
    <p:sldId id="271" r:id="rId9"/>
    <p:sldId id="259" r:id="rId10"/>
    <p:sldId id="272" r:id="rId11"/>
    <p:sldId id="275" r:id="rId12"/>
    <p:sldId id="276" r:id="rId13"/>
    <p:sldId id="277" r:id="rId14"/>
    <p:sldId id="278" r:id="rId15"/>
  </p:sldIdLst>
  <p:sldSz cx="12188825" cy="6858000"/>
  <p:notesSz cx="10058400" cy="10058400"/>
  <p:defaultTextStyle>
    <a:defPPr>
      <a:defRPr lang="en-US"/>
    </a:defPPr>
    <a:lvl1pPr marL="0" algn="l" defTabSz="623346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311673" algn="l" defTabSz="623346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623346" algn="l" defTabSz="623346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935020" algn="l" defTabSz="623346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1246693" algn="l" defTabSz="623346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1558366" algn="l" defTabSz="623346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1870039" algn="l" defTabSz="623346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2181713" algn="l" defTabSz="623346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2493386" algn="l" defTabSz="623346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4" userDrawn="1">
          <p15:clr>
            <a:srgbClr val="A4A3A4"/>
          </p15:clr>
        </p15:guide>
        <p15:guide id="2" pos="2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54" y="258"/>
      </p:cViewPr>
      <p:guideLst>
        <p:guide orient="horz" pos="1964"/>
        <p:guide pos="26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15534-E0BB-4F22-88C1-24BAE77A7F92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6E1E380B-DA8B-4B5B-A95B-96BBE4A720A0}">
      <dgm:prSet phldrT="[Text]"/>
      <dgm:spPr/>
      <dgm:t>
        <a:bodyPr/>
        <a:lstStyle/>
        <a:p>
          <a:r>
            <a:rPr lang="en-US" dirty="0"/>
            <a:t>Sum of waste load allocations</a:t>
          </a:r>
        </a:p>
      </dgm:t>
    </dgm:pt>
    <dgm:pt modelId="{A8B70A73-11DC-45E7-AC46-E1E9E54D11AC}" type="parTrans" cxnId="{9782B618-2970-4701-AB89-956D27074E82}">
      <dgm:prSet/>
      <dgm:spPr/>
      <dgm:t>
        <a:bodyPr/>
        <a:lstStyle/>
        <a:p>
          <a:endParaRPr lang="en-US"/>
        </a:p>
      </dgm:t>
    </dgm:pt>
    <dgm:pt modelId="{4A43698C-E6C0-4427-A191-5123023E2A20}" type="sibTrans" cxnId="{9782B618-2970-4701-AB89-956D27074E82}">
      <dgm:prSet/>
      <dgm:spPr/>
      <dgm:t>
        <a:bodyPr/>
        <a:lstStyle/>
        <a:p>
          <a:endParaRPr lang="en-US"/>
        </a:p>
      </dgm:t>
    </dgm:pt>
    <dgm:pt modelId="{C8EFBED0-6465-455E-94AC-035BE6A0039D}">
      <dgm:prSet phldrT="[Text]"/>
      <dgm:spPr/>
      <dgm:t>
        <a:bodyPr/>
        <a:lstStyle/>
        <a:p>
          <a:r>
            <a:rPr lang="en-US" dirty="0"/>
            <a:t>Margin of safety</a:t>
          </a:r>
        </a:p>
      </dgm:t>
    </dgm:pt>
    <dgm:pt modelId="{E666DEC5-9A19-40D0-B39D-CA49751621D0}" type="parTrans" cxnId="{14A5073B-399D-403C-87E2-4CF53F5726BC}">
      <dgm:prSet/>
      <dgm:spPr/>
      <dgm:t>
        <a:bodyPr/>
        <a:lstStyle/>
        <a:p>
          <a:endParaRPr lang="en-US"/>
        </a:p>
      </dgm:t>
    </dgm:pt>
    <dgm:pt modelId="{658B17BC-4560-4144-B59C-0901291928E7}" type="sibTrans" cxnId="{14A5073B-399D-403C-87E2-4CF53F5726BC}">
      <dgm:prSet/>
      <dgm:spPr/>
      <dgm:t>
        <a:bodyPr/>
        <a:lstStyle/>
        <a:p>
          <a:endParaRPr lang="en-US"/>
        </a:p>
      </dgm:t>
    </dgm:pt>
    <dgm:pt modelId="{EDE62818-F949-4B0D-9BBB-6304CC850110}">
      <dgm:prSet phldrT="[Text]"/>
      <dgm:spPr/>
      <dgm:t>
        <a:bodyPr/>
        <a:lstStyle/>
        <a:p>
          <a:r>
            <a:rPr lang="en-US" dirty="0"/>
            <a:t>TMDL</a:t>
          </a:r>
        </a:p>
      </dgm:t>
    </dgm:pt>
    <dgm:pt modelId="{44D41CE7-A38F-49ED-8DE9-ED917960C54F}" type="parTrans" cxnId="{D90A14D7-B0A9-41D4-91B1-9D57AF7C9821}">
      <dgm:prSet/>
      <dgm:spPr/>
      <dgm:t>
        <a:bodyPr/>
        <a:lstStyle/>
        <a:p>
          <a:endParaRPr lang="en-US"/>
        </a:p>
      </dgm:t>
    </dgm:pt>
    <dgm:pt modelId="{612A4D76-2AA5-493B-9B5F-B91FE233EFE0}" type="sibTrans" cxnId="{D90A14D7-B0A9-41D4-91B1-9D57AF7C9821}">
      <dgm:prSet/>
      <dgm:spPr/>
      <dgm:t>
        <a:bodyPr/>
        <a:lstStyle/>
        <a:p>
          <a:endParaRPr lang="en-US"/>
        </a:p>
      </dgm:t>
    </dgm:pt>
    <dgm:pt modelId="{E7C3C004-67DF-4F72-9644-A01FB25C3A45}">
      <dgm:prSet phldrT="[Text]"/>
      <dgm:spPr/>
      <dgm:t>
        <a:bodyPr/>
        <a:lstStyle/>
        <a:p>
          <a:r>
            <a:rPr lang="en-US" dirty="0"/>
            <a:t>Sum of load allocations</a:t>
          </a:r>
        </a:p>
      </dgm:t>
    </dgm:pt>
    <dgm:pt modelId="{9C96814C-20E8-41B7-BD75-D9FDBB44E437}" type="parTrans" cxnId="{8AF844E0-87A9-46D1-953E-2A47A25FD5EF}">
      <dgm:prSet/>
      <dgm:spPr/>
      <dgm:t>
        <a:bodyPr/>
        <a:lstStyle/>
        <a:p>
          <a:endParaRPr lang="en-US"/>
        </a:p>
      </dgm:t>
    </dgm:pt>
    <dgm:pt modelId="{0C31C337-735B-4B5B-8DF8-F05766AB690B}" type="sibTrans" cxnId="{8AF844E0-87A9-46D1-953E-2A47A25FD5EF}">
      <dgm:prSet/>
      <dgm:spPr/>
      <dgm:t>
        <a:bodyPr/>
        <a:lstStyle/>
        <a:p>
          <a:endParaRPr lang="en-US"/>
        </a:p>
      </dgm:t>
    </dgm:pt>
    <dgm:pt modelId="{3CCE2C4A-4D34-4679-8DE3-5444DB90A730}" type="pres">
      <dgm:prSet presAssocID="{95815534-E0BB-4F22-88C1-24BAE77A7F92}" presName="linearFlow" presStyleCnt="0">
        <dgm:presLayoutVars>
          <dgm:dir/>
          <dgm:resizeHandles val="exact"/>
        </dgm:presLayoutVars>
      </dgm:prSet>
      <dgm:spPr/>
    </dgm:pt>
    <dgm:pt modelId="{C740DA67-B9CB-4620-BEF1-64D10F16C261}" type="pres">
      <dgm:prSet presAssocID="{6E1E380B-DA8B-4B5B-A95B-96BBE4A720A0}" presName="node" presStyleLbl="node1" presStyleIdx="0" presStyleCnt="4">
        <dgm:presLayoutVars>
          <dgm:bulletEnabled val="1"/>
        </dgm:presLayoutVars>
      </dgm:prSet>
      <dgm:spPr/>
    </dgm:pt>
    <dgm:pt modelId="{EA3C3B38-5B56-4455-B128-5C12B7E78512}" type="pres">
      <dgm:prSet presAssocID="{4A43698C-E6C0-4427-A191-5123023E2A20}" presName="spacerL" presStyleCnt="0"/>
      <dgm:spPr/>
    </dgm:pt>
    <dgm:pt modelId="{EF0BEABE-3D3A-4A1E-9B36-61B7E0CED53B}" type="pres">
      <dgm:prSet presAssocID="{4A43698C-E6C0-4427-A191-5123023E2A20}" presName="sibTrans" presStyleLbl="sibTrans2D1" presStyleIdx="0" presStyleCnt="3"/>
      <dgm:spPr/>
    </dgm:pt>
    <dgm:pt modelId="{AB52D4F0-A25C-4FD6-B50D-6CED512748F7}" type="pres">
      <dgm:prSet presAssocID="{4A43698C-E6C0-4427-A191-5123023E2A20}" presName="spacerR" presStyleCnt="0"/>
      <dgm:spPr/>
    </dgm:pt>
    <dgm:pt modelId="{906FC47A-4544-42C6-BFEF-FCE49E6F7045}" type="pres">
      <dgm:prSet presAssocID="{E7C3C004-67DF-4F72-9644-A01FB25C3A45}" presName="node" presStyleLbl="node1" presStyleIdx="1" presStyleCnt="4">
        <dgm:presLayoutVars>
          <dgm:bulletEnabled val="1"/>
        </dgm:presLayoutVars>
      </dgm:prSet>
      <dgm:spPr/>
    </dgm:pt>
    <dgm:pt modelId="{A10A3DCA-DAE7-4706-A163-B0DD43FD1B60}" type="pres">
      <dgm:prSet presAssocID="{0C31C337-735B-4B5B-8DF8-F05766AB690B}" presName="spacerL" presStyleCnt="0"/>
      <dgm:spPr/>
    </dgm:pt>
    <dgm:pt modelId="{E6F8A94D-17F6-4B96-A6CA-FB1AD488D371}" type="pres">
      <dgm:prSet presAssocID="{0C31C337-735B-4B5B-8DF8-F05766AB690B}" presName="sibTrans" presStyleLbl="sibTrans2D1" presStyleIdx="1" presStyleCnt="3"/>
      <dgm:spPr/>
    </dgm:pt>
    <dgm:pt modelId="{A1F13A1E-25BF-476F-955B-BE1E8013C283}" type="pres">
      <dgm:prSet presAssocID="{0C31C337-735B-4B5B-8DF8-F05766AB690B}" presName="spacerR" presStyleCnt="0"/>
      <dgm:spPr/>
    </dgm:pt>
    <dgm:pt modelId="{9662CAB8-1628-4497-B441-3B323F564604}" type="pres">
      <dgm:prSet presAssocID="{C8EFBED0-6465-455E-94AC-035BE6A0039D}" presName="node" presStyleLbl="node1" presStyleIdx="2" presStyleCnt="4">
        <dgm:presLayoutVars>
          <dgm:bulletEnabled val="1"/>
        </dgm:presLayoutVars>
      </dgm:prSet>
      <dgm:spPr/>
    </dgm:pt>
    <dgm:pt modelId="{8FA04A7B-AECC-4610-ADCF-CD1C88AC7461}" type="pres">
      <dgm:prSet presAssocID="{658B17BC-4560-4144-B59C-0901291928E7}" presName="spacerL" presStyleCnt="0"/>
      <dgm:spPr/>
    </dgm:pt>
    <dgm:pt modelId="{F9DF7577-4B18-4924-AA0D-19522CA4B54D}" type="pres">
      <dgm:prSet presAssocID="{658B17BC-4560-4144-B59C-0901291928E7}" presName="sibTrans" presStyleLbl="sibTrans2D1" presStyleIdx="2" presStyleCnt="3"/>
      <dgm:spPr/>
    </dgm:pt>
    <dgm:pt modelId="{15D17EB3-CC12-4622-8590-65F1A9E46209}" type="pres">
      <dgm:prSet presAssocID="{658B17BC-4560-4144-B59C-0901291928E7}" presName="spacerR" presStyleCnt="0"/>
      <dgm:spPr/>
    </dgm:pt>
    <dgm:pt modelId="{77009491-DE44-4E86-8D77-31A811503BCD}" type="pres">
      <dgm:prSet presAssocID="{EDE62818-F949-4B0D-9BBB-6304CC850110}" presName="node" presStyleLbl="node1" presStyleIdx="3" presStyleCnt="4">
        <dgm:presLayoutVars>
          <dgm:bulletEnabled val="1"/>
        </dgm:presLayoutVars>
      </dgm:prSet>
      <dgm:spPr/>
    </dgm:pt>
  </dgm:ptLst>
  <dgm:cxnLst>
    <dgm:cxn modelId="{9782B618-2970-4701-AB89-956D27074E82}" srcId="{95815534-E0BB-4F22-88C1-24BAE77A7F92}" destId="{6E1E380B-DA8B-4B5B-A95B-96BBE4A720A0}" srcOrd="0" destOrd="0" parTransId="{A8B70A73-11DC-45E7-AC46-E1E9E54D11AC}" sibTransId="{4A43698C-E6C0-4427-A191-5123023E2A20}"/>
    <dgm:cxn modelId="{14A5073B-399D-403C-87E2-4CF53F5726BC}" srcId="{95815534-E0BB-4F22-88C1-24BAE77A7F92}" destId="{C8EFBED0-6465-455E-94AC-035BE6A0039D}" srcOrd="2" destOrd="0" parTransId="{E666DEC5-9A19-40D0-B39D-CA49751621D0}" sibTransId="{658B17BC-4560-4144-B59C-0901291928E7}"/>
    <dgm:cxn modelId="{5A69A93F-8499-4FA5-BAF9-3BC75DB53364}" type="presOf" srcId="{95815534-E0BB-4F22-88C1-24BAE77A7F92}" destId="{3CCE2C4A-4D34-4679-8DE3-5444DB90A730}" srcOrd="0" destOrd="0" presId="urn:microsoft.com/office/officeart/2005/8/layout/equation1"/>
    <dgm:cxn modelId="{6FD73172-DCF1-45C4-9AC4-3C601E434AAD}" type="presOf" srcId="{658B17BC-4560-4144-B59C-0901291928E7}" destId="{F9DF7577-4B18-4924-AA0D-19522CA4B54D}" srcOrd="0" destOrd="0" presId="urn:microsoft.com/office/officeart/2005/8/layout/equation1"/>
    <dgm:cxn modelId="{DFFA3D98-343C-46C6-9331-7FF2943161D0}" type="presOf" srcId="{6E1E380B-DA8B-4B5B-A95B-96BBE4A720A0}" destId="{C740DA67-B9CB-4620-BEF1-64D10F16C261}" srcOrd="0" destOrd="0" presId="urn:microsoft.com/office/officeart/2005/8/layout/equation1"/>
    <dgm:cxn modelId="{56289E9B-B764-45EA-A72F-50619263394D}" type="presOf" srcId="{E7C3C004-67DF-4F72-9644-A01FB25C3A45}" destId="{906FC47A-4544-42C6-BFEF-FCE49E6F7045}" srcOrd="0" destOrd="0" presId="urn:microsoft.com/office/officeart/2005/8/layout/equation1"/>
    <dgm:cxn modelId="{330931A4-AE59-43F5-B888-205C454CD0E0}" type="presOf" srcId="{EDE62818-F949-4B0D-9BBB-6304CC850110}" destId="{77009491-DE44-4E86-8D77-31A811503BCD}" srcOrd="0" destOrd="0" presId="urn:microsoft.com/office/officeart/2005/8/layout/equation1"/>
    <dgm:cxn modelId="{8ADC35C0-8927-4138-B4AA-30B0AE7206AB}" type="presOf" srcId="{0C31C337-735B-4B5B-8DF8-F05766AB690B}" destId="{E6F8A94D-17F6-4B96-A6CA-FB1AD488D371}" srcOrd="0" destOrd="0" presId="urn:microsoft.com/office/officeart/2005/8/layout/equation1"/>
    <dgm:cxn modelId="{D90A14D7-B0A9-41D4-91B1-9D57AF7C9821}" srcId="{95815534-E0BB-4F22-88C1-24BAE77A7F92}" destId="{EDE62818-F949-4B0D-9BBB-6304CC850110}" srcOrd="3" destOrd="0" parTransId="{44D41CE7-A38F-49ED-8DE9-ED917960C54F}" sibTransId="{612A4D76-2AA5-493B-9B5F-B91FE233EFE0}"/>
    <dgm:cxn modelId="{0292D5DC-5F82-4ED5-81FD-F69529D18339}" type="presOf" srcId="{C8EFBED0-6465-455E-94AC-035BE6A0039D}" destId="{9662CAB8-1628-4497-B441-3B323F564604}" srcOrd="0" destOrd="0" presId="urn:microsoft.com/office/officeart/2005/8/layout/equation1"/>
    <dgm:cxn modelId="{8AF844E0-87A9-46D1-953E-2A47A25FD5EF}" srcId="{95815534-E0BB-4F22-88C1-24BAE77A7F92}" destId="{E7C3C004-67DF-4F72-9644-A01FB25C3A45}" srcOrd="1" destOrd="0" parTransId="{9C96814C-20E8-41B7-BD75-D9FDBB44E437}" sibTransId="{0C31C337-735B-4B5B-8DF8-F05766AB690B}"/>
    <dgm:cxn modelId="{6BF739EA-0F8A-4E83-8574-CDAFA33BEDBF}" type="presOf" srcId="{4A43698C-E6C0-4427-A191-5123023E2A20}" destId="{EF0BEABE-3D3A-4A1E-9B36-61B7E0CED53B}" srcOrd="0" destOrd="0" presId="urn:microsoft.com/office/officeart/2005/8/layout/equation1"/>
    <dgm:cxn modelId="{FA8E27B7-3991-4985-9931-559AA3BDD088}" type="presParOf" srcId="{3CCE2C4A-4D34-4679-8DE3-5444DB90A730}" destId="{C740DA67-B9CB-4620-BEF1-64D10F16C261}" srcOrd="0" destOrd="0" presId="urn:microsoft.com/office/officeart/2005/8/layout/equation1"/>
    <dgm:cxn modelId="{85E3C0BD-7848-43F4-AC43-76254A67B724}" type="presParOf" srcId="{3CCE2C4A-4D34-4679-8DE3-5444DB90A730}" destId="{EA3C3B38-5B56-4455-B128-5C12B7E78512}" srcOrd="1" destOrd="0" presId="urn:microsoft.com/office/officeart/2005/8/layout/equation1"/>
    <dgm:cxn modelId="{EC7A78A1-6542-40C1-8A90-B05C765E301D}" type="presParOf" srcId="{3CCE2C4A-4D34-4679-8DE3-5444DB90A730}" destId="{EF0BEABE-3D3A-4A1E-9B36-61B7E0CED53B}" srcOrd="2" destOrd="0" presId="urn:microsoft.com/office/officeart/2005/8/layout/equation1"/>
    <dgm:cxn modelId="{EB0DF9AA-B3A6-4C8F-9960-38E3E847936D}" type="presParOf" srcId="{3CCE2C4A-4D34-4679-8DE3-5444DB90A730}" destId="{AB52D4F0-A25C-4FD6-B50D-6CED512748F7}" srcOrd="3" destOrd="0" presId="urn:microsoft.com/office/officeart/2005/8/layout/equation1"/>
    <dgm:cxn modelId="{5A6538C7-6C02-4AC4-BF54-1E91D09767C8}" type="presParOf" srcId="{3CCE2C4A-4D34-4679-8DE3-5444DB90A730}" destId="{906FC47A-4544-42C6-BFEF-FCE49E6F7045}" srcOrd="4" destOrd="0" presId="urn:microsoft.com/office/officeart/2005/8/layout/equation1"/>
    <dgm:cxn modelId="{C569AC7C-E435-4FC3-971C-A3B985072F9F}" type="presParOf" srcId="{3CCE2C4A-4D34-4679-8DE3-5444DB90A730}" destId="{A10A3DCA-DAE7-4706-A163-B0DD43FD1B60}" srcOrd="5" destOrd="0" presId="urn:microsoft.com/office/officeart/2005/8/layout/equation1"/>
    <dgm:cxn modelId="{C1E997D7-CB5C-4B46-A818-22A25D447D19}" type="presParOf" srcId="{3CCE2C4A-4D34-4679-8DE3-5444DB90A730}" destId="{E6F8A94D-17F6-4B96-A6CA-FB1AD488D371}" srcOrd="6" destOrd="0" presId="urn:microsoft.com/office/officeart/2005/8/layout/equation1"/>
    <dgm:cxn modelId="{278F746E-D4FE-4610-A189-14B070C33F79}" type="presParOf" srcId="{3CCE2C4A-4D34-4679-8DE3-5444DB90A730}" destId="{A1F13A1E-25BF-476F-955B-BE1E8013C283}" srcOrd="7" destOrd="0" presId="urn:microsoft.com/office/officeart/2005/8/layout/equation1"/>
    <dgm:cxn modelId="{1F6079F9-19E1-4D38-9F6B-24C7A4E0EFFD}" type="presParOf" srcId="{3CCE2C4A-4D34-4679-8DE3-5444DB90A730}" destId="{9662CAB8-1628-4497-B441-3B323F564604}" srcOrd="8" destOrd="0" presId="urn:microsoft.com/office/officeart/2005/8/layout/equation1"/>
    <dgm:cxn modelId="{85857A8F-CA09-4FA4-98ED-6D7C7759DEF7}" type="presParOf" srcId="{3CCE2C4A-4D34-4679-8DE3-5444DB90A730}" destId="{8FA04A7B-AECC-4610-ADCF-CD1C88AC7461}" srcOrd="9" destOrd="0" presId="urn:microsoft.com/office/officeart/2005/8/layout/equation1"/>
    <dgm:cxn modelId="{785EE47C-310F-4687-AB87-917F38A22CB6}" type="presParOf" srcId="{3CCE2C4A-4D34-4679-8DE3-5444DB90A730}" destId="{F9DF7577-4B18-4924-AA0D-19522CA4B54D}" srcOrd="10" destOrd="0" presId="urn:microsoft.com/office/officeart/2005/8/layout/equation1"/>
    <dgm:cxn modelId="{2D2CF62F-308D-4CB9-B2DB-BFF8F47DD5D0}" type="presParOf" srcId="{3CCE2C4A-4D34-4679-8DE3-5444DB90A730}" destId="{15D17EB3-CC12-4622-8590-65F1A9E46209}" srcOrd="11" destOrd="0" presId="urn:microsoft.com/office/officeart/2005/8/layout/equation1"/>
    <dgm:cxn modelId="{38E6A000-5767-4A45-8BE2-5395BDC16DC9}" type="presParOf" srcId="{3CCE2C4A-4D34-4679-8DE3-5444DB90A730}" destId="{77009491-DE44-4E86-8D77-31A811503BCD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0DA67-B9CB-4620-BEF1-64D10F16C261}">
      <dsp:nvSpPr>
        <dsp:cNvPr id="0" name=""/>
        <dsp:cNvSpPr/>
      </dsp:nvSpPr>
      <dsp:spPr>
        <a:xfrm>
          <a:off x="6888" y="1730965"/>
          <a:ext cx="1913696" cy="19136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Sum of waste load allocations</a:t>
          </a:r>
        </a:p>
      </dsp:txBody>
      <dsp:txXfrm>
        <a:off x="287142" y="2011219"/>
        <a:ext cx="1353188" cy="1353188"/>
      </dsp:txXfrm>
    </dsp:sp>
    <dsp:sp modelId="{EF0BEABE-3D3A-4A1E-9B36-61B7E0CED53B}">
      <dsp:nvSpPr>
        <dsp:cNvPr id="0" name=""/>
        <dsp:cNvSpPr/>
      </dsp:nvSpPr>
      <dsp:spPr>
        <a:xfrm>
          <a:off x="2075976" y="2132842"/>
          <a:ext cx="1109943" cy="110994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223099" y="2557284"/>
        <a:ext cx="815697" cy="261059"/>
      </dsp:txXfrm>
    </dsp:sp>
    <dsp:sp modelId="{906FC47A-4544-42C6-BFEF-FCE49E6F7045}">
      <dsp:nvSpPr>
        <dsp:cNvPr id="0" name=""/>
        <dsp:cNvSpPr/>
      </dsp:nvSpPr>
      <dsp:spPr>
        <a:xfrm>
          <a:off x="3341312" y="1730965"/>
          <a:ext cx="1913696" cy="19136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Sum of load allocations</a:t>
          </a:r>
        </a:p>
      </dsp:txBody>
      <dsp:txXfrm>
        <a:off x="3621566" y="2011219"/>
        <a:ext cx="1353188" cy="1353188"/>
      </dsp:txXfrm>
    </dsp:sp>
    <dsp:sp modelId="{E6F8A94D-17F6-4B96-A6CA-FB1AD488D371}">
      <dsp:nvSpPr>
        <dsp:cNvPr id="0" name=""/>
        <dsp:cNvSpPr/>
      </dsp:nvSpPr>
      <dsp:spPr>
        <a:xfrm>
          <a:off x="5410400" y="2132842"/>
          <a:ext cx="1109943" cy="1109943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557523" y="2557284"/>
        <a:ext cx="815697" cy="261059"/>
      </dsp:txXfrm>
    </dsp:sp>
    <dsp:sp modelId="{9662CAB8-1628-4497-B441-3B323F564604}">
      <dsp:nvSpPr>
        <dsp:cNvPr id="0" name=""/>
        <dsp:cNvSpPr/>
      </dsp:nvSpPr>
      <dsp:spPr>
        <a:xfrm>
          <a:off x="6675736" y="1730965"/>
          <a:ext cx="1913696" cy="19136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Margin of safety</a:t>
          </a:r>
        </a:p>
      </dsp:txBody>
      <dsp:txXfrm>
        <a:off x="6955990" y="2011219"/>
        <a:ext cx="1353188" cy="1353188"/>
      </dsp:txXfrm>
    </dsp:sp>
    <dsp:sp modelId="{F9DF7577-4B18-4924-AA0D-19522CA4B54D}">
      <dsp:nvSpPr>
        <dsp:cNvPr id="0" name=""/>
        <dsp:cNvSpPr/>
      </dsp:nvSpPr>
      <dsp:spPr>
        <a:xfrm>
          <a:off x="8744824" y="2132842"/>
          <a:ext cx="1109943" cy="1109943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891947" y="2361490"/>
        <a:ext cx="815697" cy="652647"/>
      </dsp:txXfrm>
    </dsp:sp>
    <dsp:sp modelId="{77009491-DE44-4E86-8D77-31A811503BCD}">
      <dsp:nvSpPr>
        <dsp:cNvPr id="0" name=""/>
        <dsp:cNvSpPr/>
      </dsp:nvSpPr>
      <dsp:spPr>
        <a:xfrm>
          <a:off x="10010160" y="1730965"/>
          <a:ext cx="1913696" cy="19136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TMDL</a:t>
          </a:r>
        </a:p>
      </dsp:txBody>
      <dsp:txXfrm>
        <a:off x="10290414" y="2011219"/>
        <a:ext cx="1353188" cy="1353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50020-E158-47B2-B74C-6120581796EA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12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4840288"/>
            <a:ext cx="80454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43592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9553575"/>
            <a:ext cx="43592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CDFAB-6F5A-44CB-B46E-01F9BCAE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9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3346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311673" algn="l" defTabSz="623346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623346" algn="l" defTabSz="623346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935020" algn="l" defTabSz="623346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1246693" algn="l" defTabSz="623346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558366" algn="l" defTabSz="623346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870039" algn="l" defTabSz="623346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2181713" algn="l" defTabSz="623346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2493386" algn="l" defTabSz="623346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2950" y="1257300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Callie, can we add a nice picture of any one of these rivers?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CDFAB-6F5A-44CB-B46E-01F9BCAEC7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er/Clos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1EA1E0-6966-462C-BB1B-77951AA56F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04" y="1405022"/>
            <a:ext cx="11873222" cy="2387600"/>
          </a:xfrm>
        </p:spPr>
        <p:txBody>
          <a:bodyPr anchor="ctr"/>
          <a:lstStyle>
            <a:lvl1pPr algn="ctr">
              <a:defRPr sz="5398" baseline="0">
                <a:solidFill>
                  <a:schemeClr val="tx1"/>
                </a:solidFill>
                <a:latin typeface="Lucida Fax" panose="02060602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4037323"/>
            <a:ext cx="9141619" cy="1198562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342798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0" indent="0" algn="ctr">
              <a:buNone/>
              <a:defRPr sz="1200"/>
            </a:lvl6pPr>
            <a:lvl7pPr marL="2056789" indent="0" algn="ctr">
              <a:buNone/>
              <a:defRPr sz="1200"/>
            </a:lvl7pPr>
            <a:lvl8pPr marL="2399586" indent="0" algn="ctr">
              <a:buNone/>
              <a:defRPr sz="1200"/>
            </a:lvl8pPr>
            <a:lvl9pPr marL="274238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C952DD-4B88-4B4B-AE6C-A78EAB6A3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0987" y="5570622"/>
            <a:ext cx="5906852" cy="9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9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,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7FE8-6C73-42F5-A7E4-2DF7BB00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173737"/>
            <a:ext cx="10512862" cy="1179576"/>
          </a:xfrm>
        </p:spPr>
        <p:txBody>
          <a:bodyPr/>
          <a:lstStyle>
            <a:lvl1pPr>
              <a:defRPr sz="5398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D4A9E9-612C-4F06-85E3-0D879FAC9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9735" y="1463039"/>
            <a:ext cx="5926008" cy="44805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FDB919-B3C4-4132-8B96-C81B55F624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75" y="1463039"/>
            <a:ext cx="5923769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A55F0-C218-4A1A-801D-0BEBD38B44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4589" y="6212022"/>
            <a:ext cx="2599935" cy="4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1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, and text 2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7FE8-6C73-42F5-A7E4-2DF7BB00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173737"/>
            <a:ext cx="10512862" cy="1179576"/>
          </a:xfrm>
        </p:spPr>
        <p:txBody>
          <a:bodyPr/>
          <a:lstStyle>
            <a:lvl1pPr>
              <a:defRPr sz="5398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D4A9E9-612C-4F06-85E3-0D879FAC9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9735" y="1463040"/>
            <a:ext cx="5926008" cy="522122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FDB919-B3C4-4132-8B96-C81B55F624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75" y="1463040"/>
            <a:ext cx="5923769" cy="5221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28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4BBAA5-09FC-4498-BE04-22C80F72E5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928"/>
            <a:ext cx="603346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1936668-D5EC-4D4B-9DA9-2ED7369F20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55357" y="-6928"/>
            <a:ext cx="603346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7735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245C40-DA42-4DA9-A3DF-208315E090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69534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03867F-F26A-43CE-9723-C39C9024DF7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80121" y="215106"/>
            <a:ext cx="11628583" cy="642778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42749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0F3A213-995E-419D-955D-061E160F4D7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52361" y="114300"/>
            <a:ext cx="11884104" cy="6629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9352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R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EAB6C8-4E03-4439-84E0-F9DE072B172C}"/>
              </a:ext>
            </a:extLst>
          </p:cNvPr>
          <p:cNvCxnSpPr>
            <a:cxnSpLocks/>
          </p:cNvCxnSpPr>
          <p:nvPr/>
        </p:nvCxnSpPr>
        <p:spPr>
          <a:xfrm>
            <a:off x="0" y="1189973"/>
            <a:ext cx="121888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A0B13CC-0E5A-4C38-B83A-6ED5FD8078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4589" y="6212022"/>
            <a:ext cx="2599935" cy="41931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05E543-DFA2-4A27-BB1E-135F31F3F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41" y="1463039"/>
            <a:ext cx="11930745" cy="44805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628463" indent="-28566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71261" indent="-285665">
              <a:buFont typeface="Segoe UI" panose="020B0502040204020203" pitchFamily="34" charset="0"/>
              <a:buChar char="◦"/>
              <a:defRPr>
                <a:solidFill>
                  <a:schemeClr val="tx1"/>
                </a:solidFill>
              </a:defRPr>
            </a:lvl3pPr>
            <a:lvl4pPr marL="1314059" indent="-285665">
              <a:buFont typeface="Segoe UI" panose="020B0502040204020203" pitchFamily="34" charset="0"/>
              <a:buChar char="-"/>
              <a:defRPr>
                <a:solidFill>
                  <a:schemeClr val="tx1"/>
                </a:solidFill>
              </a:defRPr>
            </a:lvl4pPr>
            <a:lvl5pPr marL="1656857" indent="-285665">
              <a:buFont typeface="Segoe UI" panose="020B0502040204020203" pitchFamily="34" charset="0"/>
              <a:buChar char="▫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4551C5-82D0-4339-9F33-8B05A378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45" y="169863"/>
            <a:ext cx="10749337" cy="1176337"/>
          </a:xfrm>
        </p:spPr>
        <p:txBody>
          <a:bodyPr/>
          <a:lstStyle>
            <a:lvl1pPr>
              <a:defRPr sz="5398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1702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Ba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8D394D-71C1-4712-9D84-04DBE5CD53B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9041" y="1463039"/>
            <a:ext cx="11930745" cy="531098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628463" indent="-28566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71261" indent="-285665">
              <a:buFont typeface="Segoe UI" panose="020B0502040204020203" pitchFamily="34" charset="0"/>
              <a:buChar char="◦"/>
              <a:defRPr>
                <a:solidFill>
                  <a:schemeClr val="tx1"/>
                </a:solidFill>
              </a:defRPr>
            </a:lvl3pPr>
            <a:lvl4pPr marL="1314059" indent="-285665">
              <a:buFont typeface="Segoe UI" panose="020B0502040204020203" pitchFamily="34" charset="0"/>
              <a:buChar char="-"/>
              <a:defRPr>
                <a:solidFill>
                  <a:schemeClr val="tx1"/>
                </a:solidFill>
              </a:defRPr>
            </a:lvl4pPr>
            <a:lvl5pPr marL="1656857" indent="-285665">
              <a:buFont typeface="Segoe UI" panose="020B0502040204020203" pitchFamily="34" charset="0"/>
              <a:buChar char="▫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D53D09-7FB9-4CA6-A53B-CFB3F93B993D}"/>
              </a:ext>
            </a:extLst>
          </p:cNvPr>
          <p:cNvCxnSpPr>
            <a:cxnSpLocks/>
          </p:cNvCxnSpPr>
          <p:nvPr/>
        </p:nvCxnSpPr>
        <p:spPr>
          <a:xfrm>
            <a:off x="0" y="1189973"/>
            <a:ext cx="121888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D738B34-1978-408B-B983-D0FC89BC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45" y="169863"/>
            <a:ext cx="10749337" cy="1176337"/>
          </a:xfrm>
        </p:spPr>
        <p:txBody>
          <a:bodyPr/>
          <a:lstStyle>
            <a:lvl1pPr>
              <a:defRPr sz="5398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0611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Bar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80D24D-80E9-481D-A1BA-C40B665510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529" y="1463674"/>
            <a:ext cx="5834130" cy="44805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A48960-C283-44BE-9406-0E09146D68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4413" y="1463674"/>
            <a:ext cx="6011884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46AB19-81CE-4AF6-ADF2-CAE4AC29180E}"/>
              </a:ext>
            </a:extLst>
          </p:cNvPr>
          <p:cNvCxnSpPr>
            <a:cxnSpLocks/>
          </p:cNvCxnSpPr>
          <p:nvPr/>
        </p:nvCxnSpPr>
        <p:spPr>
          <a:xfrm>
            <a:off x="0" y="1189973"/>
            <a:ext cx="121888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8480370-8BD9-46C7-B1DC-BC38C96DFF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4589" y="6212022"/>
            <a:ext cx="2599935" cy="41931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241B636-952D-4104-9ED6-26989012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45" y="169863"/>
            <a:ext cx="10749337" cy="1176337"/>
          </a:xfrm>
        </p:spPr>
        <p:txBody>
          <a:bodyPr/>
          <a:lstStyle>
            <a:lvl1pPr>
              <a:defRPr sz="5398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230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Bar Picture and Tex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80D24D-80E9-481D-A1BA-C40B665510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529" y="1463674"/>
            <a:ext cx="5834130" cy="53126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A48960-C283-44BE-9406-0E09146D68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4413" y="1463674"/>
            <a:ext cx="6011884" cy="5312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34947E-A699-4C2D-938B-0122AB2C51F2}"/>
              </a:ext>
            </a:extLst>
          </p:cNvPr>
          <p:cNvCxnSpPr>
            <a:cxnSpLocks/>
          </p:cNvCxnSpPr>
          <p:nvPr/>
        </p:nvCxnSpPr>
        <p:spPr>
          <a:xfrm>
            <a:off x="0" y="1189973"/>
            <a:ext cx="121888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4DCAC4-AEE1-4063-9FB4-77115090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45" y="169863"/>
            <a:ext cx="10749337" cy="1176337"/>
          </a:xfrm>
        </p:spPr>
        <p:txBody>
          <a:bodyPr/>
          <a:lstStyle>
            <a:lvl1pPr>
              <a:defRPr sz="5398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330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ED78C0-E25D-4331-ACE3-B0FC1E359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88825" cy="57197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6202C-7648-4BAB-BA57-5540AB5E82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68" y="5977752"/>
            <a:ext cx="3382441" cy="54551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F98D3D-6C30-412A-AD16-D403CEB7A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6223" y="5843847"/>
            <a:ext cx="6440398" cy="839528"/>
          </a:xfrm>
        </p:spPr>
        <p:txBody>
          <a:bodyPr/>
          <a:lstStyle>
            <a:lvl1pPr>
              <a:defRPr sz="1099"/>
            </a:lvl1pPr>
            <a:lvl2pPr>
              <a:defRPr sz="1099"/>
            </a:lvl2pPr>
            <a:lvl3pPr>
              <a:defRPr sz="1099"/>
            </a:lvl3pPr>
            <a:lvl4pPr>
              <a:defRPr sz="1099"/>
            </a:lvl4pPr>
            <a:lvl5pPr>
              <a:defRPr sz="109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1B03727-ADDB-4B32-AE0A-C675660BE3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10839" y="3258589"/>
            <a:ext cx="10055781" cy="1512888"/>
          </a:xfrm>
        </p:spPr>
        <p:txBody>
          <a:bodyPr anchor="t">
            <a:normAutofit/>
          </a:bodyPr>
          <a:lstStyle>
            <a:lvl1pPr>
              <a:defRPr sz="1799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E6202-E2CE-40DC-9010-AD8443FA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839" y="1637666"/>
            <a:ext cx="10055781" cy="151288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52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387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20973F6-B564-4F31-B03D-D86FF0400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994" y="2286000"/>
            <a:ext cx="4124579" cy="2286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7F6C8D-B7AA-43A0-BDD7-29E5FC3F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6061" y="4572000"/>
            <a:ext cx="4156703" cy="2286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4" name="Picture 3" descr="A large stone building&#10;&#10;Description automatically generated">
            <a:extLst>
              <a:ext uri="{FF2B5EF4-FFF2-40B4-BE49-F238E27FC236}">
                <a16:creationId xmlns:a16="http://schemas.microsoft.com/office/drawing/2014/main" id="{AEBE9CB0-BDBC-47D2-959D-2F65B77ED3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360" y="2286000"/>
            <a:ext cx="4103478" cy="2286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01D0E2-9436-4EBD-A39D-D1DF8C2029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88474" y="3683530"/>
            <a:ext cx="2286000" cy="4062941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943740-9748-4D37-A09E-6D1EE78A66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66986" cy="2286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A081C8-6801-47B2-91EB-D279E063A3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721" y="0"/>
            <a:ext cx="4152104" cy="2286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47271-C21D-4B7C-9D6F-A552F1CC6F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8471" y="1397530"/>
            <a:ext cx="2286000" cy="4062941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30FF29-CC8D-454F-9678-1A036E98AE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6987" y="0"/>
            <a:ext cx="4062007" cy="2286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1EF4BA-A082-40AD-A4B9-EA7875A5B8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1837" y="4572000"/>
            <a:ext cx="4066988" cy="2286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549CE7-C02F-4DE7-8E21-6FE107519EC3}"/>
              </a:ext>
            </a:extLst>
          </p:cNvPr>
          <p:cNvSpPr txBox="1">
            <a:spLocks/>
          </p:cNvSpPr>
          <p:nvPr/>
        </p:nvSpPr>
        <p:spPr>
          <a:xfrm>
            <a:off x="42933" y="1718484"/>
            <a:ext cx="2707796" cy="546071"/>
          </a:xfrm>
          <a:prstGeom prst="rect">
            <a:avLst/>
          </a:prstGeom>
          <a:ln w="12700">
            <a:noFill/>
          </a:ln>
        </p:spPr>
        <p:txBody>
          <a:bodyPr vert="horz" lIns="91416" tIns="45708" rIns="91416" bIns="45708" numCol="1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1600" dirty="0"/>
              <a:t>Aerial Services</a:t>
            </a:r>
            <a:endParaRPr lang="en-US" sz="3999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DDDBA1-398D-4651-9FCD-7BECAEBE18EE}"/>
              </a:ext>
            </a:extLst>
          </p:cNvPr>
          <p:cNvSpPr txBox="1">
            <a:spLocks/>
          </p:cNvSpPr>
          <p:nvPr/>
        </p:nvSpPr>
        <p:spPr>
          <a:xfrm>
            <a:off x="4276620" y="1718484"/>
            <a:ext cx="3523502" cy="546071"/>
          </a:xfrm>
          <a:prstGeom prst="rect">
            <a:avLst/>
          </a:prstGeom>
          <a:ln w="12700">
            <a:noFill/>
          </a:ln>
        </p:spPr>
        <p:txBody>
          <a:bodyPr vert="horz" lIns="91416" tIns="45708" rIns="91416" bIns="45708" numCol="1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dirty="0"/>
              <a:t>Construction Administration and Materials Testing</a:t>
            </a:r>
            <a:endParaRPr lang="en-US" sz="3999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0D70F75-E2E7-49E7-A3EB-29FA02DAF6F0}"/>
              </a:ext>
            </a:extLst>
          </p:cNvPr>
          <p:cNvSpPr txBox="1">
            <a:spLocks/>
          </p:cNvSpPr>
          <p:nvPr/>
        </p:nvSpPr>
        <p:spPr>
          <a:xfrm>
            <a:off x="8191177" y="1718484"/>
            <a:ext cx="3372201" cy="546071"/>
          </a:xfrm>
          <a:prstGeom prst="rect">
            <a:avLst/>
          </a:prstGeom>
          <a:ln w="12700">
            <a:noFill/>
          </a:ln>
        </p:spPr>
        <p:txBody>
          <a:bodyPr vert="horz" lIns="91416" tIns="45708" rIns="91416" bIns="45708" numCol="1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1600" dirty="0"/>
              <a:t>Environmental Services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5F6C273-7253-41CF-ABFC-4011968D0954}"/>
              </a:ext>
            </a:extLst>
          </p:cNvPr>
          <p:cNvSpPr txBox="1">
            <a:spLocks/>
          </p:cNvSpPr>
          <p:nvPr/>
        </p:nvSpPr>
        <p:spPr>
          <a:xfrm>
            <a:off x="42932" y="4000923"/>
            <a:ext cx="3756275" cy="546071"/>
          </a:xfrm>
          <a:prstGeom prst="rect">
            <a:avLst/>
          </a:prstGeom>
          <a:ln w="12700">
            <a:noFill/>
          </a:ln>
        </p:spPr>
        <p:txBody>
          <a:bodyPr vert="horz" lIns="91416" tIns="45708" rIns="91416" bIns="45708" numCol="1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1600" dirty="0"/>
              <a:t>Geotechnical and Geophysical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ED9165-E04F-4786-A323-04E779A54A02}"/>
              </a:ext>
            </a:extLst>
          </p:cNvPr>
          <p:cNvSpPr/>
          <p:nvPr/>
        </p:nvSpPr>
        <p:spPr>
          <a:xfrm>
            <a:off x="4080486" y="6351027"/>
            <a:ext cx="4048508" cy="546068"/>
          </a:xfrm>
          <a:prstGeom prst="rect">
            <a:avLst/>
          </a:prstGeom>
          <a:gradFill>
            <a:gsLst>
              <a:gs pos="2000">
                <a:schemeClr val="bg1">
                  <a:alpha val="0"/>
                </a:schemeClr>
              </a:gs>
              <a:gs pos="94000">
                <a:schemeClr val="tx1">
                  <a:alpha val="55000"/>
                  <a:lumMod val="8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313788-E063-496E-BD4E-0431B307F8DE}"/>
              </a:ext>
            </a:extLst>
          </p:cNvPr>
          <p:cNvSpPr/>
          <p:nvPr/>
        </p:nvSpPr>
        <p:spPr>
          <a:xfrm>
            <a:off x="4102128" y="4025932"/>
            <a:ext cx="3972019" cy="546068"/>
          </a:xfrm>
          <a:prstGeom prst="rect">
            <a:avLst/>
          </a:prstGeom>
          <a:gradFill>
            <a:gsLst>
              <a:gs pos="2000">
                <a:schemeClr val="bg1">
                  <a:alpha val="0"/>
                </a:schemeClr>
              </a:gs>
              <a:gs pos="94000">
                <a:schemeClr val="tx1">
                  <a:alpha val="55000"/>
                  <a:lumMod val="8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959AD03-278C-40B7-BB71-4B10CD796F6D}"/>
              </a:ext>
            </a:extLst>
          </p:cNvPr>
          <p:cNvSpPr txBox="1">
            <a:spLocks/>
          </p:cNvSpPr>
          <p:nvPr/>
        </p:nvSpPr>
        <p:spPr>
          <a:xfrm>
            <a:off x="4276619" y="4000923"/>
            <a:ext cx="2707796" cy="546071"/>
          </a:xfrm>
          <a:prstGeom prst="rect">
            <a:avLst/>
          </a:prstGeom>
          <a:ln w="12700">
            <a:noFill/>
          </a:ln>
        </p:spPr>
        <p:txBody>
          <a:bodyPr vert="horz" lIns="91416" tIns="45708" rIns="91416" bIns="45708" numCol="1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1600" dirty="0"/>
              <a:t>Site/Civil Engineering</a:t>
            </a:r>
            <a:endParaRPr lang="en-US" sz="3999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1C560EA-3433-4C2F-A9B5-9886144CAB46}"/>
              </a:ext>
            </a:extLst>
          </p:cNvPr>
          <p:cNvSpPr txBox="1">
            <a:spLocks/>
          </p:cNvSpPr>
          <p:nvPr/>
        </p:nvSpPr>
        <p:spPr>
          <a:xfrm>
            <a:off x="8191178" y="4000923"/>
            <a:ext cx="3502098" cy="546071"/>
          </a:xfrm>
          <a:prstGeom prst="rect">
            <a:avLst/>
          </a:prstGeom>
          <a:ln w="12700">
            <a:noFill/>
          </a:ln>
        </p:spPr>
        <p:txBody>
          <a:bodyPr vert="horz" lIns="91416" tIns="45708" rIns="91416" bIns="45708" numCol="1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1600" dirty="0"/>
              <a:t>Structural Engineering</a:t>
            </a:r>
            <a:endParaRPr lang="en-US" sz="3999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200337-040B-4FB1-9302-8ABD5C15B112}"/>
              </a:ext>
            </a:extLst>
          </p:cNvPr>
          <p:cNvSpPr txBox="1">
            <a:spLocks/>
          </p:cNvSpPr>
          <p:nvPr/>
        </p:nvSpPr>
        <p:spPr>
          <a:xfrm>
            <a:off x="42933" y="6289332"/>
            <a:ext cx="2707796" cy="546071"/>
          </a:xfrm>
          <a:prstGeom prst="rect">
            <a:avLst/>
          </a:prstGeom>
          <a:ln w="12700">
            <a:noFill/>
          </a:ln>
        </p:spPr>
        <p:txBody>
          <a:bodyPr vert="horz" lIns="91416" tIns="45708" rIns="91416" bIns="45708" numCol="1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1600" dirty="0"/>
              <a:t>Surveying</a:t>
            </a:r>
            <a:endParaRPr lang="en-US" sz="3999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BB1DD3B-5AC8-4101-9396-88D92FAB897B}"/>
              </a:ext>
            </a:extLst>
          </p:cNvPr>
          <p:cNvSpPr txBox="1">
            <a:spLocks/>
          </p:cNvSpPr>
          <p:nvPr/>
        </p:nvSpPr>
        <p:spPr>
          <a:xfrm>
            <a:off x="4276619" y="6289332"/>
            <a:ext cx="2707796" cy="546071"/>
          </a:xfrm>
          <a:prstGeom prst="rect">
            <a:avLst/>
          </a:prstGeom>
          <a:ln w="12700">
            <a:noFill/>
          </a:ln>
        </p:spPr>
        <p:txBody>
          <a:bodyPr vert="horz" lIns="91416" tIns="45708" rIns="91416" bIns="45708" numCol="1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1600" dirty="0"/>
              <a:t>Utilities Engineering</a:t>
            </a:r>
            <a:endParaRPr lang="en-US" sz="3999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A5B8158-8FEA-436B-B581-7BE7CBD75435}"/>
              </a:ext>
            </a:extLst>
          </p:cNvPr>
          <p:cNvSpPr txBox="1">
            <a:spLocks/>
          </p:cNvSpPr>
          <p:nvPr/>
        </p:nvSpPr>
        <p:spPr>
          <a:xfrm>
            <a:off x="8258377" y="6289332"/>
            <a:ext cx="3502098" cy="546071"/>
          </a:xfrm>
          <a:prstGeom prst="rect">
            <a:avLst/>
          </a:prstGeom>
          <a:ln w="12700">
            <a:noFill/>
          </a:ln>
        </p:spPr>
        <p:txBody>
          <a:bodyPr vert="horz" lIns="91416" tIns="45708" rIns="91416" bIns="45708" numCol="1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1600" dirty="0"/>
              <a:t>Utility Locating and Mapping</a:t>
            </a:r>
            <a:endParaRPr lang="en-US" sz="3999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8D3102-BEB1-408F-BC90-7D48EEA6158B}"/>
              </a:ext>
            </a:extLst>
          </p:cNvPr>
          <p:cNvCxnSpPr>
            <a:cxnSpLocks/>
          </p:cNvCxnSpPr>
          <p:nvPr/>
        </p:nvCxnSpPr>
        <p:spPr>
          <a:xfrm>
            <a:off x="-96957" y="2286000"/>
            <a:ext cx="123827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0E7E98-4976-42DF-9D0A-DF39C4ED2977}"/>
              </a:ext>
            </a:extLst>
          </p:cNvPr>
          <p:cNvCxnSpPr>
            <a:cxnSpLocks/>
          </p:cNvCxnSpPr>
          <p:nvPr/>
        </p:nvCxnSpPr>
        <p:spPr>
          <a:xfrm>
            <a:off x="-96957" y="4572000"/>
            <a:ext cx="123827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43064A-BB24-4DE3-AE15-CB947E53BE21}"/>
              </a:ext>
            </a:extLst>
          </p:cNvPr>
          <p:cNvCxnSpPr>
            <a:cxnSpLocks/>
          </p:cNvCxnSpPr>
          <p:nvPr/>
        </p:nvCxnSpPr>
        <p:spPr>
          <a:xfrm>
            <a:off x="4062941" y="-56955"/>
            <a:ext cx="0" cy="69719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806788-C15D-477B-A815-88235F68B5E7}"/>
              </a:ext>
            </a:extLst>
          </p:cNvPr>
          <p:cNvCxnSpPr>
            <a:cxnSpLocks/>
          </p:cNvCxnSpPr>
          <p:nvPr/>
        </p:nvCxnSpPr>
        <p:spPr>
          <a:xfrm>
            <a:off x="8125884" y="-56955"/>
            <a:ext cx="0" cy="69719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980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CH Firm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6D2B4C-3F6B-418C-BAA1-C2B6181E67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684" y="5247"/>
            <a:ext cx="12204509" cy="68475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A83060-594E-4288-88E8-48D226FB557E}"/>
              </a:ext>
            </a:extLst>
          </p:cNvPr>
          <p:cNvSpPr/>
          <p:nvPr/>
        </p:nvSpPr>
        <p:spPr>
          <a:xfrm>
            <a:off x="-15683" y="-58189"/>
            <a:ext cx="4138935" cy="7015942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799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F5932-A509-498B-8641-C2602DC9BA1F}"/>
              </a:ext>
            </a:extLst>
          </p:cNvPr>
          <p:cNvSpPr txBox="1">
            <a:spLocks/>
          </p:cNvSpPr>
          <p:nvPr/>
        </p:nvSpPr>
        <p:spPr>
          <a:xfrm>
            <a:off x="205094" y="539750"/>
            <a:ext cx="3689618" cy="6142615"/>
          </a:xfrm>
          <a:prstGeom prst="rect">
            <a:avLst/>
          </a:prstGeom>
          <a:ln w="12700">
            <a:noFill/>
          </a:ln>
        </p:spPr>
        <p:txBody>
          <a:bodyPr vert="horz" lIns="91416" tIns="45708" rIns="91416" bIns="45708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999" dirty="0">
                <a:solidFill>
                  <a:prstClr val="white"/>
                </a:solidFill>
                <a:effectLst/>
                <a:latin typeface="Lucida Fax" panose="02060602050505020204" pitchFamily="18" charset="0"/>
              </a:rPr>
              <a:t>Draper Aden Associates</a:t>
            </a:r>
          </a:p>
          <a:p>
            <a:pPr algn="l">
              <a:defRPr/>
            </a:pPr>
            <a:endParaRPr lang="en-US" sz="1999" dirty="0">
              <a:solidFill>
                <a:prstClr val="white"/>
              </a:solidFill>
              <a:effectLst/>
              <a:latin typeface="Century Gothic"/>
            </a:endParaRPr>
          </a:p>
          <a:p>
            <a:pPr algn="l">
              <a:defRPr/>
            </a:pPr>
            <a:r>
              <a:rPr lang="en-US" sz="2399" b="0" dirty="0">
                <a:solidFill>
                  <a:prstClr val="white"/>
                </a:solidFill>
                <a:effectLst/>
                <a:latin typeface="+mn-lt"/>
              </a:rPr>
              <a:t>Multi-discipline Consulting Firm</a:t>
            </a:r>
          </a:p>
          <a:p>
            <a:pPr algn="l">
              <a:defRPr/>
            </a:pPr>
            <a:endParaRPr lang="en-US" sz="2399" b="0" dirty="0">
              <a:solidFill>
                <a:prstClr val="white"/>
              </a:solidFill>
              <a:effectLst/>
              <a:latin typeface="+mn-lt"/>
            </a:endParaRPr>
          </a:p>
          <a:p>
            <a:pPr lvl="0" algn="l">
              <a:defRPr/>
            </a:pPr>
            <a:r>
              <a:rPr lang="en-US" sz="2399" b="0" dirty="0">
                <a:solidFill>
                  <a:prstClr val="white"/>
                </a:solidFill>
                <a:effectLst/>
                <a:latin typeface="+mn-lt"/>
              </a:rPr>
              <a:t>Blacksburg, Charlottesville, Manassas, Newport News, Richmond, and Virginia Beach, VA</a:t>
            </a:r>
          </a:p>
          <a:p>
            <a:pPr algn="l">
              <a:defRPr/>
            </a:pPr>
            <a:endParaRPr lang="en-US" sz="2399" b="0" dirty="0">
              <a:solidFill>
                <a:prstClr val="white"/>
              </a:solidFill>
              <a:effectLst/>
              <a:latin typeface="+mn-lt"/>
            </a:endParaRPr>
          </a:p>
          <a:p>
            <a:pPr algn="l">
              <a:defRPr/>
            </a:pPr>
            <a:r>
              <a:rPr lang="en-US" sz="2399" b="0" dirty="0">
                <a:solidFill>
                  <a:prstClr val="white"/>
                </a:solidFill>
                <a:effectLst/>
                <a:latin typeface="+mn-lt"/>
              </a:rPr>
              <a:t>Raleigh and Fayetteville, NC</a:t>
            </a:r>
          </a:p>
          <a:p>
            <a:pPr algn="l">
              <a:defRPr/>
            </a:pPr>
            <a:endParaRPr lang="en-US" sz="2399" b="0" dirty="0">
              <a:solidFill>
                <a:prstClr val="white"/>
              </a:solidFill>
              <a:effectLst/>
              <a:latin typeface="+mn-lt"/>
            </a:endParaRPr>
          </a:p>
          <a:p>
            <a:pPr algn="l">
              <a:defRPr/>
            </a:pPr>
            <a:r>
              <a:rPr lang="en-US" sz="2399" b="0" dirty="0">
                <a:solidFill>
                  <a:prstClr val="white"/>
                </a:solidFill>
                <a:effectLst/>
                <a:latin typeface="+mn-lt"/>
              </a:rPr>
              <a:t>49 Years of Experience</a:t>
            </a:r>
          </a:p>
          <a:p>
            <a:pPr>
              <a:defRPr/>
            </a:pPr>
            <a:endParaRPr lang="en-US" sz="4398" b="0" dirty="0">
              <a:solidFill>
                <a:prstClr val="white"/>
              </a:solidFill>
              <a:effectLst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0525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E572AB-BDF9-4AA4-8A20-7C9866DB8130}"/>
              </a:ext>
            </a:extLst>
          </p:cNvPr>
          <p:cNvSpPr txBox="1"/>
          <p:nvPr/>
        </p:nvSpPr>
        <p:spPr>
          <a:xfrm>
            <a:off x="1201166" y="2967496"/>
            <a:ext cx="6898733" cy="9230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398" dirty="0">
                <a:solidFill>
                  <a:schemeClr val="bg1"/>
                </a:solidFill>
                <a:effectLst/>
                <a:latin typeface="Lucida Fax" panose="02060602050505020204" pitchFamily="18" charset="0"/>
              </a:rPr>
              <a:t>Questions?</a:t>
            </a:r>
          </a:p>
        </p:txBody>
      </p:sp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3488AEB-58A1-462B-87D5-86FF0C3B8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"/>
          <a:stretch/>
        </p:blipFill>
        <p:spPr>
          <a:xfrm>
            <a:off x="8734144" y="0"/>
            <a:ext cx="3454681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64994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3488AEB-58A1-462B-87D5-86FF0C3B8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"/>
          <a:stretch/>
        </p:blipFill>
        <p:spPr>
          <a:xfrm>
            <a:off x="8734144" y="0"/>
            <a:ext cx="3454681" cy="6858000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6E99C-DF9F-4EC4-B405-9A85882EE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228" y="2132014"/>
            <a:ext cx="7195850" cy="2593975"/>
          </a:xfrm>
        </p:spPr>
        <p:txBody>
          <a:bodyPr anchor="ctr">
            <a:normAutofit/>
          </a:bodyPr>
          <a:lstStyle>
            <a:lvl1pPr algn="r">
              <a:defRPr sz="5398">
                <a:solidFill>
                  <a:schemeClr val="bg1"/>
                </a:solidFill>
                <a:latin typeface="Lucida Fax" panose="02060602050505020204" pitchFamily="18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2337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1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86FF09E-3102-4A49-9F40-4C95DB917C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915" y="5301563"/>
            <a:ext cx="6129073" cy="988482"/>
          </a:xfrm>
          <a:prstGeom prst="rect">
            <a:avLst/>
          </a:prstGeom>
        </p:spPr>
      </p:pic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69640C9-8683-42A1-A7DF-3EB3FCE2CC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77"/>
          <a:stretch/>
        </p:blipFill>
        <p:spPr>
          <a:xfrm>
            <a:off x="1" y="0"/>
            <a:ext cx="3454681" cy="6858000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352CB-319D-4C96-A611-7A3F1D92087A}"/>
              </a:ext>
            </a:extLst>
          </p:cNvPr>
          <p:cNvSpPr txBox="1"/>
          <p:nvPr/>
        </p:nvSpPr>
        <p:spPr>
          <a:xfrm>
            <a:off x="4251915" y="2967335"/>
            <a:ext cx="4314844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98" dirty="0">
                <a:solidFill>
                  <a:schemeClr val="bg1"/>
                </a:solidFill>
                <a:latin typeface="Lucida Fax" panose="020606020505050202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3488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ground&#10;&#10;Description automatically generated">
            <a:extLst>
              <a:ext uri="{FF2B5EF4-FFF2-40B4-BE49-F238E27FC236}">
                <a16:creationId xmlns:a16="http://schemas.microsoft.com/office/drawing/2014/main" id="{7967B5A6-FF69-45DF-A4E4-48FB9A15A7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577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4AD24-D6BA-48EC-9B15-E4B3234214DF}"/>
              </a:ext>
            </a:extLst>
          </p:cNvPr>
          <p:cNvSpPr/>
          <p:nvPr/>
        </p:nvSpPr>
        <p:spPr>
          <a:xfrm>
            <a:off x="0" y="0"/>
            <a:ext cx="4613328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86FF09E-3102-4A49-9F40-4C95DB917C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45" y="5866673"/>
            <a:ext cx="3943652" cy="6360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CD9DAB-B6FD-429C-BE52-E7D27FE28FFD}"/>
              </a:ext>
            </a:extLst>
          </p:cNvPr>
          <p:cNvSpPr txBox="1"/>
          <p:nvPr/>
        </p:nvSpPr>
        <p:spPr>
          <a:xfrm>
            <a:off x="100558" y="2967335"/>
            <a:ext cx="4314844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98" dirty="0">
                <a:solidFill>
                  <a:schemeClr val="bg1"/>
                </a:solidFill>
                <a:latin typeface="Lucida Fax" panose="020606020505050202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92074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ground&#10;&#10;Description automatically generated">
            <a:extLst>
              <a:ext uri="{FF2B5EF4-FFF2-40B4-BE49-F238E27FC236}">
                <a16:creationId xmlns:a16="http://schemas.microsoft.com/office/drawing/2014/main" id="{7967B5A6-FF69-45DF-A4E4-48FB9A15A7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577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4AD24-D6BA-48EC-9B15-E4B3234214DF}"/>
              </a:ext>
            </a:extLst>
          </p:cNvPr>
          <p:cNvSpPr/>
          <p:nvPr/>
        </p:nvSpPr>
        <p:spPr>
          <a:xfrm>
            <a:off x="0" y="0"/>
            <a:ext cx="4613328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86FF09E-3102-4A49-9F40-4C95DB917C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45" y="5866673"/>
            <a:ext cx="3943652" cy="6360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4B3218-8A17-4AFA-BF14-04CAEFDC78D5}"/>
              </a:ext>
            </a:extLst>
          </p:cNvPr>
          <p:cNvSpPr txBox="1"/>
          <p:nvPr/>
        </p:nvSpPr>
        <p:spPr>
          <a:xfrm>
            <a:off x="173691" y="1828801"/>
            <a:ext cx="4035704" cy="258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98" dirty="0">
                <a:solidFill>
                  <a:schemeClr val="bg1"/>
                </a:solidFill>
                <a:latin typeface="Lucida Fax" panose="02060602050505020204" pitchFamily="18" charset="0"/>
              </a:rPr>
              <a:t>Let’s start a project together.</a:t>
            </a:r>
          </a:p>
        </p:txBody>
      </p:sp>
    </p:spTree>
    <p:extLst>
      <p:ext uri="{BB962C8B-B14F-4D97-AF65-F5344CB8AC3E}">
        <p14:creationId xmlns:p14="http://schemas.microsoft.com/office/powerpoint/2010/main" val="336616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9C7240-13B6-47A3-9A25-2F74767C75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35FEA-F861-482A-94C1-B3C332DAC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565912"/>
            <a:ext cx="10512862" cy="37261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EDF11-6288-496E-AAB0-89E17EEBA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0987" y="5570622"/>
            <a:ext cx="5906852" cy="9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01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969">
              <a:lnSpc>
                <a:spcPts val="971"/>
              </a:lnSpc>
            </a:pPr>
            <a:fld id="{81D60167-4931-47E6-BA6A-407CBD079E47}" type="slidenum">
              <a:rPr lang="en-US" spc="-3" smtClean="0"/>
              <a:pPr marL="25969">
                <a:lnSpc>
                  <a:spcPts val="971"/>
                </a:lnSpc>
              </a:pPr>
              <a:t>‹#›</a:t>
            </a:fld>
            <a:endParaRPr lang="en-US" spc="-3" dirty="0"/>
          </a:p>
        </p:txBody>
      </p:sp>
    </p:spTree>
    <p:extLst>
      <p:ext uri="{BB962C8B-B14F-4D97-AF65-F5344CB8AC3E}">
        <p14:creationId xmlns:p14="http://schemas.microsoft.com/office/powerpoint/2010/main" val="197780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ED78C0-E25D-4331-ACE3-B0FC1E359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8783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6202C-7648-4BAB-BA57-5540AB5E82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453" y="5803184"/>
            <a:ext cx="3968808" cy="64008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1B03727-ADDB-4B32-AE0A-C675660BE3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454" y="3258589"/>
            <a:ext cx="6852166" cy="1512888"/>
          </a:xfrm>
        </p:spPr>
        <p:txBody>
          <a:bodyPr anchor="t">
            <a:normAutofit/>
          </a:bodyPr>
          <a:lstStyle>
            <a:lvl1pPr>
              <a:defRPr sz="1799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836AC-C556-4F6C-803B-654A64C5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453" y="1637665"/>
            <a:ext cx="6852166" cy="151288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98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7982" y="170392"/>
            <a:ext cx="10512862" cy="1179576"/>
          </a:xfrm>
        </p:spPr>
        <p:txBody>
          <a:bodyPr/>
          <a:lstStyle>
            <a:lvl1pPr>
              <a:defRPr sz="5398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F50C7C-2811-438A-90CF-FE31852915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4589" y="6212022"/>
            <a:ext cx="2599935" cy="41931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558DDC-40A0-478A-B2C8-42B58BDD0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41" y="1463039"/>
            <a:ext cx="11930745" cy="44805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628463" indent="-28566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71261" indent="-285665">
              <a:buFont typeface="Segoe UI" panose="020B0502040204020203" pitchFamily="34" charset="0"/>
              <a:buChar char="◦"/>
              <a:defRPr>
                <a:solidFill>
                  <a:schemeClr val="tx1"/>
                </a:solidFill>
              </a:defRPr>
            </a:lvl3pPr>
            <a:lvl4pPr marL="1314059" indent="-285665">
              <a:buFont typeface="Segoe UI" panose="020B0502040204020203" pitchFamily="34" charset="0"/>
              <a:buChar char="-"/>
              <a:defRPr>
                <a:solidFill>
                  <a:schemeClr val="tx1"/>
                </a:solidFill>
              </a:defRPr>
            </a:lvl4pPr>
            <a:lvl5pPr marL="1656857" indent="-285665">
              <a:buFont typeface="Segoe UI" panose="020B0502040204020203" pitchFamily="34" charset="0"/>
              <a:buChar char="▫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1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D1024C-9E5B-43B1-9FC0-FC1F41D12B4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9041" y="1463039"/>
            <a:ext cx="11930745" cy="522122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628463" indent="-28566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71261" indent="-285665">
              <a:buFont typeface="Segoe UI" panose="020B0502040204020203" pitchFamily="34" charset="0"/>
              <a:buChar char="◦"/>
              <a:defRPr>
                <a:solidFill>
                  <a:schemeClr val="tx1"/>
                </a:solidFill>
              </a:defRPr>
            </a:lvl3pPr>
            <a:lvl4pPr marL="1314059" indent="-285665">
              <a:buFont typeface="Segoe UI" panose="020B0502040204020203" pitchFamily="34" charset="0"/>
              <a:buChar char="-"/>
              <a:defRPr>
                <a:solidFill>
                  <a:schemeClr val="tx1"/>
                </a:solidFill>
              </a:defRPr>
            </a:lvl4pPr>
            <a:lvl5pPr marL="1656857" indent="-285665">
              <a:buFont typeface="Segoe UI" panose="020B0502040204020203" pitchFamily="34" charset="0"/>
              <a:buChar char="▫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077CEA-AD25-4FC9-ACEE-9A8439F2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173737"/>
            <a:ext cx="10512862" cy="1179576"/>
          </a:xfrm>
        </p:spPr>
        <p:txBody>
          <a:bodyPr/>
          <a:lstStyle>
            <a:lvl1pPr>
              <a:defRPr sz="5398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4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7FE8-6C73-42F5-A7E4-2DF7BB00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173737"/>
            <a:ext cx="10512862" cy="1179576"/>
          </a:xfrm>
        </p:spPr>
        <p:txBody>
          <a:bodyPr/>
          <a:lstStyle>
            <a:lvl1pPr>
              <a:defRPr sz="5398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D4A9E9-612C-4F06-85E3-0D879FAC9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29" y="1463039"/>
            <a:ext cx="5926008" cy="44805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7399A22-DD11-4542-895F-BAE104B2B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2528" y="1463039"/>
            <a:ext cx="5923769" cy="44805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CDC93A-AB5F-4C38-962C-F28F7483CD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4589" y="6212022"/>
            <a:ext cx="2599935" cy="4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8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pics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7FE8-6C73-42F5-A7E4-2DF7BB00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173737"/>
            <a:ext cx="10512862" cy="1179576"/>
          </a:xfrm>
        </p:spPr>
        <p:txBody>
          <a:bodyPr/>
          <a:lstStyle>
            <a:lvl1pPr>
              <a:defRPr sz="5398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D4A9E9-612C-4F06-85E3-0D879FAC9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29" y="1463040"/>
            <a:ext cx="5926008" cy="522122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7399A22-DD11-4542-895F-BAE104B2B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2528" y="1463040"/>
            <a:ext cx="5923769" cy="522122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142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pic,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7FE8-6C73-42F5-A7E4-2DF7BB00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173737"/>
            <a:ext cx="10512862" cy="1179576"/>
          </a:xfrm>
        </p:spPr>
        <p:txBody>
          <a:bodyPr/>
          <a:lstStyle>
            <a:lvl1pPr>
              <a:defRPr sz="5398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D4A9E9-612C-4F06-85E3-0D879FAC9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29" y="1463039"/>
            <a:ext cx="5926008" cy="44805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FDB919-B3C4-4132-8B96-C81B55F624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9734" y="1463039"/>
            <a:ext cx="5923769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37F26E-E465-462A-8D8A-B9A5FE5027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4589" y="6212022"/>
            <a:ext cx="2599935" cy="4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0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,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7FE8-6C73-42F5-A7E4-2DF7BB00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173737"/>
            <a:ext cx="10512862" cy="1179576"/>
          </a:xfrm>
        </p:spPr>
        <p:txBody>
          <a:bodyPr/>
          <a:lstStyle>
            <a:lvl1pPr>
              <a:defRPr sz="5398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D4A9E9-612C-4F06-85E3-0D879FAC9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29" y="1463040"/>
            <a:ext cx="5926008" cy="522122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FDB919-B3C4-4132-8B96-C81B55F624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9734" y="1463040"/>
            <a:ext cx="5923769" cy="5221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65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30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</p:sldLayoutIdLst>
  <p:txStyles>
    <p:titleStyle>
      <a:lvl1pPr algn="ctr" defTabSz="685596" rtl="0" eaLnBrk="1" latinLnBrk="0" hangingPunct="1">
        <a:lnSpc>
          <a:spcPct val="90000"/>
        </a:lnSpc>
        <a:spcBef>
          <a:spcPct val="0"/>
        </a:spcBef>
        <a:buNone/>
        <a:defRPr sz="4798" b="0" i="0" kern="1200" spc="-150" baseline="0">
          <a:solidFill>
            <a:schemeClr val="tx1"/>
          </a:solidFill>
          <a:effectLst/>
          <a:latin typeface="Lucida Fax" panose="02060602050505020204" pitchFamily="18" charset="0"/>
          <a:ea typeface="+mj-ea"/>
          <a:cs typeface="+mj-cs"/>
        </a:defRPr>
      </a:lvl1pPr>
    </p:titleStyle>
    <p:bodyStyle>
      <a:lvl1pPr marL="0" indent="0" algn="l" defTabSz="68559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None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628463" indent="-285665" algn="l" defTabSz="685596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971261" indent="-285665" algn="l" defTabSz="685596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Segoe UI" panose="020B0502040204020203" pitchFamily="34" charset="0"/>
        <a:buChar char="◦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314059" indent="-285665" algn="l" defTabSz="685596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Segoe UI" panose="020B0502040204020203" pitchFamily="34" charset="0"/>
        <a:buChar char="-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1656857" indent="-285665" algn="l" defTabSz="685596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Segoe UI" panose="020B0502040204020203" pitchFamily="34" charset="0"/>
        <a:buChar char="▫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9" indent="-171399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7" indent="-171399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6" indent="-171399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3" indent="-171399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8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0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9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6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84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pa.gov/tmdl/overview-total-maximum-daily-loads-tmdl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epa.gov/tmdl/overview-total-maximum-daily-loads-tmdls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55EB8A6-5D5C-4167-98D6-641F960892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" b="7750"/>
          <a:stretch/>
        </p:blipFill>
        <p:spPr>
          <a:xfrm>
            <a:off x="-1" y="893"/>
            <a:ext cx="12188825" cy="6856214"/>
          </a:xfrm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0" y="1763886"/>
            <a:ext cx="12188824" cy="1670302"/>
          </a:xfrm>
          <a:prstGeom prst="rect">
            <a:avLst/>
          </a:prstGeom>
        </p:spPr>
        <p:txBody>
          <a:bodyPr vert="horz" wrap="square" lIns="0" tIns="8657" rIns="0" bIns="0" rtlCol="0" anchor="ctr">
            <a:spAutoFit/>
          </a:bodyPr>
          <a:lstStyle/>
          <a:p>
            <a:pPr marL="61460" marR="3463" indent="-866">
              <a:lnSpc>
                <a:spcPct val="100000"/>
              </a:lnSpc>
              <a:spcBef>
                <a:spcPts val="68"/>
              </a:spcBef>
            </a:pPr>
            <a:r>
              <a:rPr spc="-3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pc="-3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CB P</a:t>
            </a:r>
            <a:r>
              <a:rPr spc="-3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ollutant </a:t>
            </a:r>
            <a:r>
              <a:rPr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Minimization</a:t>
            </a:r>
            <a:r>
              <a:rPr spc="-1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3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Plans</a:t>
            </a:r>
            <a:r>
              <a:rPr lang="en-US" spc="-3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– A tool towards meeting TMDLs</a:t>
            </a:r>
            <a:endParaRPr spc="-3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3841EBD-9EA1-418B-BE28-DEDFEB62F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36765"/>
            <a:ext cx="9141619" cy="159865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Sri Nathella, PE, Principal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SWANA Region 6 Conference</a:t>
            </a:r>
          </a:p>
          <a:p>
            <a:r>
              <a:rPr lang="en-US" dirty="0">
                <a:solidFill>
                  <a:schemeClr val="bg1"/>
                </a:solidFill>
              </a:rPr>
              <a:t>Roanoke, VA</a:t>
            </a:r>
          </a:p>
          <a:p>
            <a:r>
              <a:rPr lang="en-US" dirty="0">
                <a:solidFill>
                  <a:schemeClr val="bg1"/>
                </a:solidFill>
              </a:rPr>
              <a:t>August 25,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6E807A-9309-4320-8F1D-E43B912AAA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0987" y="5570064"/>
            <a:ext cx="5906852" cy="9523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3A8E3-CCEA-4DF1-ACDD-FE35B3F6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a PCB PMP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B96B6-C679-4037-AB57-3B520AD1C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81" dirty="0">
                <a:ea typeface="Tahoma" panose="020B0604030504040204" pitchFamily="34" charset="0"/>
                <a:cs typeface="Tahoma" panose="020B0604030504040204" pitchFamily="34" charset="0"/>
              </a:rPr>
              <a:t>Pollutant Minimization Plans aim to:</a:t>
            </a:r>
          </a:p>
          <a:p>
            <a:pPr>
              <a:spcBef>
                <a:spcPts val="0"/>
              </a:spcBef>
            </a:pPr>
            <a:endParaRPr lang="en-US" sz="218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sz="2181" dirty="0">
                <a:ea typeface="Tahoma" panose="020B0604030504040204" pitchFamily="34" charset="0"/>
                <a:cs typeface="Tahoma" panose="020B0604030504040204" pitchFamily="34" charset="0"/>
              </a:rPr>
              <a:t>Assess/investigate facility, identify, and inventory PCB sources</a:t>
            </a: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sz="2181" dirty="0">
                <a:ea typeface="Tahoma" panose="020B0604030504040204" pitchFamily="34" charset="0"/>
                <a:cs typeface="Tahoma" panose="020B0604030504040204" pitchFamily="34" charset="0"/>
              </a:rPr>
              <a:t>Assess effectiveness of previous minimization activities, if any</a:t>
            </a: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sz="2181" dirty="0">
                <a:ea typeface="Tahoma" panose="020B0604030504040204" pitchFamily="34" charset="0"/>
                <a:cs typeface="Tahoma" panose="020B0604030504040204" pitchFamily="34" charset="0"/>
              </a:rPr>
              <a:t>Develop and implement a results-based, iterative PCB minimization Plan</a:t>
            </a: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sz="2181" dirty="0">
                <a:ea typeface="Tahoma" panose="020B0604030504040204" pitchFamily="34" charset="0"/>
                <a:cs typeface="Tahoma" panose="020B0604030504040204" pitchFamily="34" charset="0"/>
              </a:rPr>
              <a:t>Propose minimization activities and an implementation schedule</a:t>
            </a:r>
          </a:p>
          <a:p>
            <a:endParaRPr lang="en-US" dirty="0"/>
          </a:p>
          <a:p>
            <a:r>
              <a:rPr lang="en-US" sz="2181" b="1" i="1" dirty="0">
                <a:cs typeface="Tahoma"/>
              </a:rPr>
              <a:t>Ultimate Goal is to reduce PCBs in the watershed and accomplish the TMDL within a planned timeframe!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2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9664-8811-428E-AB95-E3C0DF82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a PCB PMP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325D-4602-4477-A2C0-DD4080D60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ea typeface="Calibri" panose="020F0502020204030204" pitchFamily="34" charset="0"/>
              </a:rPr>
              <a:t>Pollutant Minimization Plans aim to:</a:t>
            </a:r>
          </a:p>
          <a:p>
            <a:endParaRPr lang="en-US" sz="2000" dirty="0">
              <a:ea typeface="Calibri" panose="020F0502020204030204" pitchFamily="34" charset="0"/>
            </a:endParaRPr>
          </a:p>
          <a:p>
            <a:pPr marL="311628" indent="-311628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Develop monitoring, measurement plan</a:t>
            </a:r>
          </a:p>
          <a:p>
            <a:pPr marL="311628" indent="-311628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Measure and demonstrate effectiveness</a:t>
            </a:r>
          </a:p>
          <a:p>
            <a:pPr marL="940091" lvl="1" indent="-311628">
              <a:buFont typeface="Segoe UI" panose="020B0502040204020203" pitchFamily="34" charset="0"/>
              <a:buChar char="◦"/>
            </a:pPr>
            <a:r>
              <a:rPr lang="en-US" sz="2000" dirty="0">
                <a:ea typeface="Calibri" panose="020F0502020204030204" pitchFamily="34" charset="0"/>
              </a:rPr>
              <a:t>Low-level (ppt) measurement methods in accordance with VDEQ guidance PCB Source Monitoring Guidance No. 09-2001</a:t>
            </a:r>
          </a:p>
          <a:p>
            <a:pPr marL="311628" indent="-311628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Report progress periodically, as required by the permit</a:t>
            </a:r>
          </a:p>
          <a:p>
            <a:pPr marL="311628" indent="-311628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Include methods for continuing assessment of progress and plan revisit and recalibration as needed</a:t>
            </a:r>
          </a:p>
          <a:p>
            <a:pPr algn="ctr">
              <a:spcBef>
                <a:spcPts val="576"/>
              </a:spcBef>
            </a:pPr>
            <a:endParaRPr lang="en-US" sz="1908" dirty="0">
              <a:cs typeface="Tahoma"/>
            </a:endParaRPr>
          </a:p>
          <a:p>
            <a:pPr marL="53236">
              <a:spcBef>
                <a:spcPts val="654"/>
              </a:spcBef>
              <a:buClr>
                <a:srgbClr val="00CCFF"/>
              </a:buClr>
              <a:buSzPct val="62500"/>
              <a:tabLst>
                <a:tab pos="163604" algn="l"/>
              </a:tabLst>
            </a:pPr>
            <a:r>
              <a:rPr lang="en-US" sz="2180" b="1" i="1" dirty="0">
                <a:cs typeface="Tahoma"/>
              </a:rPr>
              <a:t>Ultimate Goal is to reduce PCBs in the watershed and accomplish the TMDL within a planned timeframe!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2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4D26-BB6A-42E1-9A5E-3887ED29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needs a PMP?</a:t>
            </a:r>
          </a:p>
        </p:txBody>
      </p:sp>
      <p:pic>
        <p:nvPicPr>
          <p:cNvPr id="6" name="Picture Placeholder 5" descr="A picture containing mountain, nature, outdoor&#10;&#10;Description automatically generated">
            <a:extLst>
              <a:ext uri="{FF2B5EF4-FFF2-40B4-BE49-F238E27FC236}">
                <a16:creationId xmlns:a16="http://schemas.microsoft.com/office/drawing/2014/main" id="{71A4F476-3458-4DF1-B15C-EDC18F16AA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r="12838"/>
          <a:stretch>
            <a:fillRect/>
          </a:stretch>
        </p:blipFill>
        <p:spPr>
          <a:xfrm>
            <a:off x="6179735" y="1463039"/>
            <a:ext cx="2963004" cy="224028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9E988-D061-4FF5-9962-B83B5D8629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Any facility that has been notified by VDEQ (or other agency) as a potential or actual contributor of PCBs to the watershed, e.g.:</a:t>
            </a:r>
          </a:p>
          <a:p>
            <a:pPr marL="311628" indent="-311628">
              <a:buFont typeface="Arial" panose="020B0604020202020204" pitchFamily="34" charset="0"/>
              <a:buChar char="•"/>
            </a:pPr>
            <a:r>
              <a:rPr lang="en-US" dirty="0"/>
              <a:t>Landfills</a:t>
            </a:r>
          </a:p>
          <a:p>
            <a:pPr marL="311628" indent="-311628">
              <a:buFont typeface="Arial" panose="020B0604020202020204" pitchFamily="34" charset="0"/>
              <a:buChar char="•"/>
            </a:pPr>
            <a:r>
              <a:rPr lang="en-US" dirty="0"/>
              <a:t>Industries</a:t>
            </a:r>
          </a:p>
          <a:p>
            <a:pPr marL="311628" indent="-311628">
              <a:buFont typeface="Arial" panose="020B0604020202020204" pitchFamily="34" charset="0"/>
              <a:buChar char="•"/>
            </a:pPr>
            <a:r>
              <a:rPr lang="en-US" dirty="0"/>
              <a:t>Wastewater treatment plants</a:t>
            </a:r>
          </a:p>
          <a:p>
            <a:pPr marL="311628" indent="-311628">
              <a:buFont typeface="Arial" panose="020B0604020202020204" pitchFamily="34" charset="0"/>
              <a:buChar char="•"/>
            </a:pPr>
            <a:r>
              <a:rPr lang="en-US" dirty="0"/>
              <a:t>Any other commercial facility</a:t>
            </a:r>
          </a:p>
        </p:txBody>
      </p:sp>
      <p:pic>
        <p:nvPicPr>
          <p:cNvPr id="8" name="Picture 7" descr="A picture containing factory, sky, outdoor, building&#10;&#10;Description automatically generated">
            <a:extLst>
              <a:ext uri="{FF2B5EF4-FFF2-40B4-BE49-F238E27FC236}">
                <a16:creationId xmlns:a16="http://schemas.microsoft.com/office/drawing/2014/main" id="{311B7435-BBD0-4DE9-AFC2-A954CB7A42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2"/>
          <a:stretch/>
        </p:blipFill>
        <p:spPr>
          <a:xfrm>
            <a:off x="9218612" y="1451942"/>
            <a:ext cx="2970213" cy="2240280"/>
          </a:xfrm>
          <a:prstGeom prst="rect">
            <a:avLst/>
          </a:prstGeom>
        </p:spPr>
      </p:pic>
      <p:pic>
        <p:nvPicPr>
          <p:cNvPr id="10" name="Picture 9" descr="A close-up of a leaf&#10;&#10;Description automatically generated with low confidence">
            <a:extLst>
              <a:ext uri="{FF2B5EF4-FFF2-40B4-BE49-F238E27FC236}">
                <a16:creationId xmlns:a16="http://schemas.microsoft.com/office/drawing/2014/main" id="{41716AC7-0B48-450F-A1A2-7457F01B10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7"/>
          <a:stretch/>
        </p:blipFill>
        <p:spPr>
          <a:xfrm>
            <a:off x="6191084" y="3776267"/>
            <a:ext cx="2962656" cy="2240280"/>
          </a:xfrm>
          <a:prstGeom prst="rect">
            <a:avLst/>
          </a:prstGeom>
        </p:spPr>
      </p:pic>
      <p:pic>
        <p:nvPicPr>
          <p:cNvPr id="12" name="Picture 11" descr="A picture containing text, building, indoor, floor&#10;&#10;Description automatically generated">
            <a:extLst>
              <a:ext uri="{FF2B5EF4-FFF2-40B4-BE49-F238E27FC236}">
                <a16:creationId xmlns:a16="http://schemas.microsoft.com/office/drawing/2014/main" id="{49D800C2-0105-483D-9591-9512C2851A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2530"/>
          <a:stretch/>
        </p:blipFill>
        <p:spPr>
          <a:xfrm>
            <a:off x="9218611" y="3776267"/>
            <a:ext cx="2970213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4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4FB7663-64F8-49CB-978F-2A442B594829}"/>
              </a:ext>
            </a:extLst>
          </p:cNvPr>
          <p:cNvGrpSpPr/>
          <p:nvPr/>
        </p:nvGrpSpPr>
        <p:grpSpPr>
          <a:xfrm>
            <a:off x="2132012" y="4119890"/>
            <a:ext cx="6858000" cy="2291275"/>
            <a:chOff x="2132012" y="4119890"/>
            <a:chExt cx="6858000" cy="2291275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146F445-6A6E-432E-A104-F141B440E8F3}"/>
                </a:ext>
              </a:extLst>
            </p:cNvPr>
            <p:cNvSpPr txBox="1"/>
            <p:nvPr/>
          </p:nvSpPr>
          <p:spPr>
            <a:xfrm>
              <a:off x="2132012" y="4724400"/>
              <a:ext cx="6858000" cy="1686765"/>
            </a:xfrm>
            <a:prstGeom prst="rect">
              <a:avLst/>
            </a:prstGeom>
          </p:spPr>
          <p:txBody>
            <a:bodyPr vert="horz" wrap="square" lIns="0" tIns="8657" rIns="0" bIns="0" numCol="2" rtlCol="0">
              <a:spAutoFit/>
            </a:bodyPr>
            <a:lstStyle/>
            <a:p>
              <a:pPr marR="3463" algn="ctr"/>
              <a:r>
                <a:rPr lang="en-US" sz="2181" spc="-3" dirty="0">
                  <a:solidFill>
                    <a:schemeClr val="bg1"/>
                  </a:solidFill>
                  <a:cs typeface="Arial"/>
                </a:rPr>
                <a:t>Sri Nathella, PE </a:t>
              </a:r>
            </a:p>
            <a:p>
              <a:pPr marR="3463" algn="ctr"/>
              <a:r>
                <a:rPr lang="en-US" sz="2181" spc="-3" dirty="0">
                  <a:solidFill>
                    <a:schemeClr val="bg1"/>
                  </a:solidFill>
                  <a:cs typeface="Arial"/>
                </a:rPr>
                <a:t>Principal </a:t>
              </a:r>
            </a:p>
            <a:p>
              <a:pPr marR="3463" algn="ctr"/>
              <a:r>
                <a:rPr lang="en-US" sz="2181" spc="-3" dirty="0">
                  <a:solidFill>
                    <a:schemeClr val="bg1"/>
                  </a:solidFill>
                  <a:cs typeface="Arial"/>
                </a:rPr>
                <a:t>snathella@daa.com </a:t>
              </a:r>
            </a:p>
            <a:p>
              <a:pPr marR="3463" algn="ctr"/>
              <a:r>
                <a:rPr lang="en-US" sz="2181" spc="-3" dirty="0">
                  <a:solidFill>
                    <a:schemeClr val="bg1"/>
                  </a:solidFill>
                  <a:cs typeface="Arial"/>
                </a:rPr>
                <a:t>540.557.1318</a:t>
              </a:r>
            </a:p>
            <a:p>
              <a:pPr marR="3463" algn="ctr"/>
              <a:endParaRPr lang="en-US" sz="2181" dirty="0">
                <a:solidFill>
                  <a:schemeClr val="bg1"/>
                </a:solidFill>
                <a:cs typeface="Arial"/>
              </a:endParaRPr>
            </a:p>
            <a:p>
              <a:pPr marR="3463" algn="ctr"/>
              <a:r>
                <a:rPr lang="en-US" sz="2181" dirty="0">
                  <a:solidFill>
                    <a:schemeClr val="bg1"/>
                  </a:solidFill>
                  <a:cs typeface="Arial"/>
                </a:rPr>
                <a:t>Will Mason-Deese </a:t>
              </a:r>
            </a:p>
            <a:p>
              <a:pPr marR="3463" algn="ctr"/>
              <a:r>
                <a:rPr lang="en-US" sz="2181" dirty="0">
                  <a:solidFill>
                    <a:schemeClr val="bg1"/>
                  </a:solidFill>
                  <a:cs typeface="Arial"/>
                </a:rPr>
                <a:t>Operations Manager </a:t>
              </a:r>
            </a:p>
            <a:p>
              <a:pPr marR="3463" algn="ctr"/>
              <a:r>
                <a:rPr lang="en-US" sz="2181" dirty="0">
                  <a:solidFill>
                    <a:schemeClr val="bg1"/>
                  </a:solidFill>
                  <a:cs typeface="Arial"/>
                </a:rPr>
                <a:t>wmason-deese@daa.com </a:t>
              </a:r>
            </a:p>
            <a:p>
              <a:pPr marR="3463" algn="ctr"/>
              <a:r>
                <a:rPr lang="en-US" sz="2181" dirty="0">
                  <a:solidFill>
                    <a:schemeClr val="bg1"/>
                  </a:solidFill>
                  <a:cs typeface="Arial"/>
                </a:rPr>
                <a:t>540.557.1396 </a:t>
              </a:r>
              <a:endParaRPr sz="2181" dirty="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E60D162-3AEF-402D-A025-D112E84BC06C}"/>
                </a:ext>
              </a:extLst>
            </p:cNvPr>
            <p:cNvSpPr txBox="1"/>
            <p:nvPr/>
          </p:nvSpPr>
          <p:spPr>
            <a:xfrm>
              <a:off x="3922712" y="4119890"/>
              <a:ext cx="327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chemeClr val="bg1"/>
                  </a:solidFill>
                </a:rPr>
                <a:t>Contact: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41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1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45E09-29D7-406E-82A6-B029BB43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t="6194" b="26802"/>
          <a:stretch/>
        </p:blipFill>
        <p:spPr>
          <a:xfrm flipH="1">
            <a:off x="-3" y="1"/>
            <a:ext cx="12188825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022ECB-5DDF-4B07-AAC6-F8AB86EB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3EE7F-9B86-4D7B-AA51-104AE2B62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1628" indent="-31162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are TMDLs</a:t>
            </a:r>
          </a:p>
          <a:p>
            <a:pPr marL="311628" indent="-31162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are PCBs</a:t>
            </a:r>
          </a:p>
          <a:p>
            <a:pPr marL="311628" indent="-31162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Environmental Programs Drive PCB PMPs</a:t>
            </a:r>
          </a:p>
          <a:p>
            <a:pPr marL="311628" indent="-31162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is and involved in a PMP</a:t>
            </a:r>
          </a:p>
          <a:p>
            <a:pPr marL="311628" indent="-31162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Timelines</a:t>
            </a:r>
          </a:p>
          <a:p>
            <a:pPr marL="311628" indent="-31162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Who needs a PCB PMP?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21005E-0BC5-4B39-A28E-807D4412D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1240"/>
            <a:ext cx="12188825" cy="1179269"/>
          </a:xfrm>
        </p:spPr>
        <p:txBody>
          <a:bodyPr/>
          <a:lstStyle/>
          <a:p>
            <a:r>
              <a:rPr lang="en-US" dirty="0"/>
              <a:t>Total Maximum Daily Load (TMDL)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EF34B-CA2A-4900-A998-FD78C4350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41" y="1463038"/>
            <a:ext cx="11930745" cy="463296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cs typeface="Tahoma"/>
              </a:rPr>
              <a:t>A TMDL is the calculation of the maximum amount of a pollutant allowed to enter a waterbody so that the waterbody will meet and continue to meet water quality standards for that particular pollutant. </a:t>
            </a:r>
          </a:p>
          <a:p>
            <a:pPr>
              <a:spcBef>
                <a:spcPts val="0"/>
              </a:spcBef>
            </a:pPr>
            <a:endParaRPr lang="en-US" sz="2400" dirty="0">
              <a:cs typeface="Tahoma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cs typeface="Tahoma"/>
              </a:rPr>
              <a:t>A TMDL determines a pollutant reduction target and allocates load reductions necessary to the source(s) of the pollutant.</a:t>
            </a:r>
          </a:p>
          <a:p>
            <a:pPr>
              <a:spcBef>
                <a:spcPts val="0"/>
              </a:spcBef>
            </a:pPr>
            <a:endParaRPr lang="en-US" sz="2181" dirty="0">
              <a:cs typeface="Tahoma"/>
            </a:endParaRPr>
          </a:p>
          <a:p>
            <a:pPr>
              <a:spcBef>
                <a:spcPts val="0"/>
              </a:spcBef>
            </a:pPr>
            <a:endParaRPr lang="en-US" sz="2181" dirty="0">
              <a:cs typeface="Tahoma"/>
            </a:endParaRPr>
          </a:p>
          <a:p>
            <a:pPr>
              <a:spcBef>
                <a:spcPts val="0"/>
              </a:spcBef>
            </a:pPr>
            <a:endParaRPr lang="en-US" sz="2181" dirty="0">
              <a:cs typeface="Tahoma"/>
            </a:endParaRPr>
          </a:p>
          <a:p>
            <a:pPr>
              <a:spcBef>
                <a:spcPts val="0"/>
              </a:spcBef>
            </a:pPr>
            <a:endParaRPr lang="en-US" sz="2181" dirty="0">
              <a:cs typeface="Tahoma"/>
            </a:endParaRPr>
          </a:p>
          <a:p>
            <a:pPr>
              <a:spcBef>
                <a:spcPts val="0"/>
              </a:spcBef>
            </a:pPr>
            <a:endParaRPr lang="en-US" sz="2181" dirty="0">
              <a:cs typeface="Tahoma"/>
            </a:endParaRPr>
          </a:p>
          <a:p>
            <a:pPr>
              <a:spcBef>
                <a:spcPts val="0"/>
              </a:spcBef>
            </a:pPr>
            <a:endParaRPr lang="en-US" sz="2181" dirty="0">
              <a:cs typeface="Tahoma"/>
            </a:endParaRPr>
          </a:p>
          <a:p>
            <a:pPr>
              <a:spcBef>
                <a:spcPts val="0"/>
              </a:spcBef>
            </a:pPr>
            <a:endParaRPr lang="en-US" sz="2181" dirty="0">
              <a:cs typeface="Tahoma"/>
            </a:endParaRPr>
          </a:p>
          <a:p>
            <a:pPr>
              <a:spcBef>
                <a:spcPts val="0"/>
              </a:spcBef>
            </a:pPr>
            <a:endParaRPr lang="en-US" sz="1400" dirty="0">
              <a:cs typeface="Tahoma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cs typeface="Tahoma"/>
              </a:rPr>
              <a:t>Source: USEPA </a:t>
            </a:r>
            <a:r>
              <a:rPr lang="en-US" sz="1400" dirty="0"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https://www.epa.gov/tmdl/overview-total-maximum-daily-loads-tmdls</a:t>
            </a:r>
            <a:endParaRPr lang="en-US" sz="1400" dirty="0">
              <a:cs typeface="Tahoma"/>
            </a:endParaRPr>
          </a:p>
          <a:p>
            <a:pPr>
              <a:spcBef>
                <a:spcPts val="0"/>
              </a:spcBef>
            </a:pPr>
            <a:endParaRPr lang="en-US" sz="2181" dirty="0">
              <a:cs typeface="Tahoma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F1B7995-7A38-4D0D-B506-9CE0D9DB9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12188825" cy="182878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2BD6D5-9209-4396-B665-126BAEE39446}"/>
              </a:ext>
            </a:extLst>
          </p:cNvPr>
          <p:cNvCxnSpPr/>
          <p:nvPr/>
        </p:nvCxnSpPr>
        <p:spPr>
          <a:xfrm flipV="1">
            <a:off x="2284412" y="4267200"/>
            <a:ext cx="457200" cy="4572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D2B2AF-CD64-4A49-BAF2-F957169C10C7}"/>
              </a:ext>
            </a:extLst>
          </p:cNvPr>
          <p:cNvCxnSpPr/>
          <p:nvPr/>
        </p:nvCxnSpPr>
        <p:spPr>
          <a:xfrm flipH="1">
            <a:off x="4494212" y="4571990"/>
            <a:ext cx="609600" cy="3048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6C449F-07B1-4433-B485-4A065363E904}"/>
              </a:ext>
            </a:extLst>
          </p:cNvPr>
          <p:cNvCxnSpPr/>
          <p:nvPr/>
        </p:nvCxnSpPr>
        <p:spPr>
          <a:xfrm flipV="1">
            <a:off x="10209212" y="4343400"/>
            <a:ext cx="533400" cy="6096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3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5763AF-21AC-4DB5-A318-2402945F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1240"/>
            <a:ext cx="12188825" cy="1179269"/>
          </a:xfrm>
        </p:spPr>
        <p:txBody>
          <a:bodyPr/>
          <a:lstStyle/>
          <a:p>
            <a:r>
              <a:rPr lang="en-US" dirty="0"/>
              <a:t>Total Maximum Daily Load (TMDL)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C58A3-A689-4AFB-8C1D-0CCD4651B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41" y="5562599"/>
            <a:ext cx="11930745" cy="380999"/>
          </a:xfrm>
        </p:spPr>
        <p:txBody>
          <a:bodyPr/>
          <a:lstStyle/>
          <a:p>
            <a:r>
              <a:rPr lang="en-US" sz="1400" dirty="0">
                <a:cs typeface="Tahoma"/>
              </a:rPr>
              <a:t>Source: USEPA </a:t>
            </a:r>
            <a:r>
              <a:rPr lang="en-US" sz="1400" dirty="0">
                <a:solidFill>
                  <a:srgbClr val="FFFFFF"/>
                </a:solidFill>
                <a:cs typeface="Tahoma"/>
                <a:hlinkClick r:id="rId2"/>
              </a:rPr>
              <a:t>https://www.epa.gov/tmdl/overview-total-maximum-daily-loads-tmdls</a:t>
            </a:r>
            <a:endParaRPr lang="en-US" sz="1400" dirty="0">
              <a:solidFill>
                <a:srgbClr val="FFFFFF"/>
              </a:solidFill>
              <a:cs typeface="Tahoma"/>
            </a:endParaRPr>
          </a:p>
          <a:p>
            <a:endParaRPr lang="en-US" sz="2181" dirty="0">
              <a:cs typeface="Tahoma"/>
            </a:endParaRPr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44DF3C-33BD-480A-9DC4-A4C0B877F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478558"/>
              </p:ext>
            </p:extLst>
          </p:nvPr>
        </p:nvGraphicFramePr>
        <p:xfrm>
          <a:off x="129039" y="720372"/>
          <a:ext cx="11930745" cy="537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470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CA4C52-BCB5-4E4C-93DA-9250FFB9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1240"/>
            <a:ext cx="12188825" cy="1179269"/>
          </a:xfrm>
        </p:spPr>
        <p:txBody>
          <a:bodyPr/>
          <a:lstStyle/>
          <a:p>
            <a:r>
              <a:rPr lang="en-US" dirty="0"/>
              <a:t>Polychlorinated Biphenyls (PCBs)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535EB-B804-472C-9747-12142FA7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181" dirty="0">
                <a:cs typeface="Tahoma"/>
              </a:rPr>
              <a:t>PCBs are a family of similar organochlorine compounds with properties that made them ideal for use in various industrial applications from 1920s until 1979, when they were banned.</a:t>
            </a:r>
            <a:endParaRPr lang="en-US" sz="2181" i="1" dirty="0">
              <a:cs typeface="Tahoma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FBAB43-6274-407C-8A62-3F3A9102F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43" y="2514600"/>
            <a:ext cx="5985338" cy="269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8120E3-5C51-48B2-AD96-90A00FBF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3737"/>
            <a:ext cx="12188825" cy="1179576"/>
          </a:xfrm>
        </p:spPr>
        <p:txBody>
          <a:bodyPr/>
          <a:lstStyle/>
          <a:p>
            <a:r>
              <a:rPr lang="en-US"/>
              <a:t>Polychlorinated Biphenyls (PCBs)</a:t>
            </a:r>
            <a:endParaRPr lang="en-US" dirty="0"/>
          </a:p>
        </p:txBody>
      </p:sp>
      <p:pic>
        <p:nvPicPr>
          <p:cNvPr id="6" name="Picture Placeholder 5" descr="Icon&#10;&#10;Description automatically generated">
            <a:extLst>
              <a:ext uri="{FF2B5EF4-FFF2-40B4-BE49-F238E27FC236}">
                <a16:creationId xmlns:a16="http://schemas.microsoft.com/office/drawing/2014/main" id="{7913F80B-2CE7-4497-B205-677EDDEF3D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19" t="-3522" r="-19607" b="-11552"/>
          <a:stretch/>
        </p:blipFill>
        <p:spPr>
          <a:xfrm>
            <a:off x="6179735" y="1463039"/>
            <a:ext cx="5926008" cy="44805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63D39-E6AE-4E2C-B4FF-539D11AC8C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300374" algn="l"/>
              </a:tabLst>
              <a:defRPr/>
            </a:pPr>
            <a:r>
              <a:rPr lang="en-US" sz="2181" dirty="0">
                <a:cs typeface="Tahoma"/>
              </a:rPr>
              <a:t>PCBs have confirmed and suspected toxicity and can be cancer causing</a:t>
            </a:r>
          </a:p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300374" algn="l"/>
              </a:tabLst>
              <a:defRPr/>
            </a:pPr>
            <a:endParaRPr lang="en-US" sz="2181" dirty="0">
              <a:cs typeface="Tahoma"/>
            </a:endParaRPr>
          </a:p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300374" algn="l"/>
              </a:tabLst>
              <a:defRPr/>
            </a:pPr>
            <a:r>
              <a:rPr lang="en-US" sz="2181" dirty="0">
                <a:cs typeface="Tahoma"/>
              </a:rPr>
              <a:t>PCBs are very stable and persist in the environment for a long time</a:t>
            </a:r>
          </a:p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300374" algn="l"/>
              </a:tabLst>
              <a:defRPr/>
            </a:pPr>
            <a:endParaRPr lang="en-US" sz="2181" dirty="0">
              <a:cs typeface="Tahoma"/>
            </a:endParaRPr>
          </a:p>
          <a:p>
            <a:pPr marL="342900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300374" algn="l"/>
              </a:tabLst>
              <a:defRPr/>
            </a:pPr>
            <a:r>
              <a:rPr lang="en-US" sz="2181" dirty="0">
                <a:cs typeface="Tahoma"/>
              </a:rPr>
              <a:t>PCB breakdown products can also be toxic, in some cases more toxic than the parent PCB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6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46207C-5229-484C-A3F4-D3E5E1FA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3737"/>
            <a:ext cx="12188825" cy="1179576"/>
          </a:xfrm>
        </p:spPr>
        <p:txBody>
          <a:bodyPr/>
          <a:lstStyle/>
          <a:p>
            <a:r>
              <a:rPr lang="en-US" dirty="0"/>
              <a:t>Polychlorinated Biphenyls (PCBs)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56B1114-C6E3-42D1-895B-4D4EB204B1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C0629-478C-4B62-AE90-7CC93F6972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rgbClr val="00CCFF"/>
              </a:buClr>
              <a:buSzPct val="62500"/>
              <a:tabLst>
                <a:tab pos="300374" algn="l"/>
              </a:tabLst>
              <a:defRPr/>
            </a:pPr>
            <a:r>
              <a:rPr lang="en-US" sz="2000" dirty="0">
                <a:cs typeface="Tahoma"/>
              </a:rPr>
              <a:t>PCBs release from improper storage, handling, disposal.</a:t>
            </a:r>
          </a:p>
          <a:p>
            <a:pPr>
              <a:spcBef>
                <a:spcPts val="0"/>
              </a:spcBef>
              <a:buClr>
                <a:srgbClr val="00CCFF"/>
              </a:buClr>
              <a:buSzPct val="62500"/>
              <a:tabLst>
                <a:tab pos="300374" algn="l"/>
              </a:tabLst>
              <a:defRPr/>
            </a:pPr>
            <a:endParaRPr lang="en-US" sz="2000" dirty="0">
              <a:cs typeface="Tahoma"/>
            </a:endParaRPr>
          </a:p>
          <a:p>
            <a:pPr>
              <a:spcBef>
                <a:spcPts val="0"/>
              </a:spcBef>
              <a:buClr>
                <a:srgbClr val="00CCFF"/>
              </a:buClr>
              <a:buSzPct val="62500"/>
              <a:tabLst>
                <a:tab pos="300374" algn="l"/>
              </a:tabLst>
              <a:defRPr/>
            </a:pPr>
            <a:r>
              <a:rPr lang="en-US" sz="2000" dirty="0">
                <a:cs typeface="Tahoma"/>
              </a:rPr>
              <a:t>PCBs also release from leaks, releases, burns or other damage to legacy PCB containing structures such as transformers.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2050" name="Picture 2" descr="Test and Manifest">
            <a:extLst>
              <a:ext uri="{FF2B5EF4-FFF2-40B4-BE49-F238E27FC236}">
                <a16:creationId xmlns:a16="http://schemas.microsoft.com/office/drawing/2014/main" id="{70170AF4-AE0D-4D8F-A8EA-AC9B586A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" y="1463038"/>
            <a:ext cx="3423278" cy="24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sposal">
            <a:extLst>
              <a:ext uri="{FF2B5EF4-FFF2-40B4-BE49-F238E27FC236}">
                <a16:creationId xmlns:a16="http://schemas.microsoft.com/office/drawing/2014/main" id="{841C6181-0D1E-4162-B06E-65F0CC007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-244" r="33782" b="244"/>
          <a:stretch/>
        </p:blipFill>
        <p:spPr bwMode="auto">
          <a:xfrm>
            <a:off x="3677004" y="1463038"/>
            <a:ext cx="2331533" cy="24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D421D10-7893-4163-96CD-F51DFBBA8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1"/>
          <a:stretch/>
        </p:blipFill>
        <p:spPr bwMode="auto">
          <a:xfrm>
            <a:off x="82529" y="3974856"/>
            <a:ext cx="5928745" cy="196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0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AB6598-3CAD-4F97-BEC6-D09954B3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1240"/>
            <a:ext cx="12188825" cy="1179269"/>
          </a:xfrm>
        </p:spPr>
        <p:txBody>
          <a:bodyPr/>
          <a:lstStyle/>
          <a:p>
            <a:r>
              <a:rPr lang="en-US" dirty="0"/>
              <a:t>PCB Pollutant Minimization </a:t>
            </a:r>
            <a:br>
              <a:rPr lang="en-US" dirty="0"/>
            </a:br>
            <a:r>
              <a:rPr lang="en-US" dirty="0"/>
              <a:t>Plans (PMP)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AA4B2-C252-4F72-B6D4-8CA9E7DC4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rgbClr val="00CCFF"/>
              </a:buClr>
              <a:buSzPct val="62500"/>
              <a:tabLst>
                <a:tab pos="300374" algn="l"/>
              </a:tabLst>
            </a:pPr>
            <a:endParaRPr lang="en-US" sz="218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Clr>
                <a:srgbClr val="00CCFF"/>
              </a:buClr>
              <a:buSzPct val="62500"/>
              <a:tabLst>
                <a:tab pos="300374" algn="l"/>
              </a:tabLst>
            </a:pPr>
            <a:r>
              <a:rPr lang="en-US" sz="2181" dirty="0">
                <a:ea typeface="Tahoma" panose="020B0604030504040204" pitchFamily="34" charset="0"/>
                <a:cs typeface="Tahoma" panose="020B0604030504040204" pitchFamily="34" charset="0"/>
              </a:rPr>
              <a:t>With increasing knowledge of the harmful health effects of PCBs, state agencies have been incorporating PCB management related requirements into permits. </a:t>
            </a:r>
          </a:p>
          <a:p>
            <a:pPr>
              <a:spcBef>
                <a:spcPts val="0"/>
              </a:spcBef>
              <a:buClr>
                <a:srgbClr val="00CCFF"/>
              </a:buClr>
              <a:buSzPct val="62500"/>
              <a:tabLst>
                <a:tab pos="300374" algn="l"/>
              </a:tabLst>
            </a:pPr>
            <a:endParaRPr lang="en-US" sz="218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Clr>
                <a:srgbClr val="00CCFF"/>
              </a:buClr>
              <a:buSzPct val="62500"/>
              <a:tabLst>
                <a:tab pos="300374" algn="l"/>
              </a:tabLst>
            </a:pPr>
            <a:r>
              <a:rPr lang="en-US" sz="2181" dirty="0">
                <a:ea typeface="Tahoma" panose="020B0604030504040204" pitchFamily="34" charset="0"/>
                <a:cs typeface="Tahoma" panose="020B0604030504040204" pitchFamily="34" charset="0"/>
              </a:rPr>
              <a:t>Virginia Pollutant Discharge Elimination System (VPDES) permits are adding requirements for some facilities to develop and implement a PCB PMP.</a:t>
            </a:r>
          </a:p>
          <a:p>
            <a:pPr>
              <a:spcBef>
                <a:spcPts val="0"/>
              </a:spcBef>
              <a:buClr>
                <a:srgbClr val="00CCFF"/>
              </a:buClr>
              <a:buSzPct val="62500"/>
              <a:tabLst>
                <a:tab pos="300374" algn="l"/>
              </a:tabLst>
              <a:defRPr/>
            </a:pPr>
            <a:endParaRPr lang="en-US" sz="2181" i="1" dirty="0">
              <a:solidFill>
                <a:srgbClr val="FFFFFF"/>
              </a:solidFill>
              <a:cs typeface="Tahoma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2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73CD-7DCA-4CD8-97FD-B6C9AD19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173737"/>
            <a:ext cx="10512862" cy="1179576"/>
          </a:xfrm>
        </p:spPr>
        <p:txBody>
          <a:bodyPr anchor="ctr">
            <a:noAutofit/>
          </a:bodyPr>
          <a:lstStyle/>
          <a:p>
            <a:r>
              <a:rPr lang="en-US" sz="5400" dirty="0"/>
              <a:t>Virginia Watersheds with approved TMDLs</a:t>
            </a:r>
          </a:p>
        </p:txBody>
      </p:sp>
      <p:pic>
        <p:nvPicPr>
          <p:cNvPr id="7" name="Picture Placeholder 6" descr="A bridge over a body of water&#10;&#10;Description automatically generated with low confidence">
            <a:extLst>
              <a:ext uri="{FF2B5EF4-FFF2-40B4-BE49-F238E27FC236}">
                <a16:creationId xmlns:a16="http://schemas.microsoft.com/office/drawing/2014/main" id="{A1980500-152B-498F-A641-D3BAE6AF17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r="5906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87AC1-1F47-45A2-A7DC-5EEB4C854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75" y="1463039"/>
            <a:ext cx="5923769" cy="4480560"/>
          </a:xfrm>
        </p:spPr>
        <p:txBody>
          <a:bodyPr>
            <a:normAutofit/>
          </a:bodyPr>
          <a:lstStyle/>
          <a:p>
            <a:r>
              <a:rPr lang="en-US" dirty="0"/>
              <a:t>EPA and Virginia have been working to develop Total Maximum Daily Loads (TMDLs) for PCBs in watersheds across the state.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 following watersheds in Virginia have approved TMDLs for PCBs:</a:t>
            </a:r>
          </a:p>
          <a:p>
            <a:pPr marL="311628" indent="-311628">
              <a:buFont typeface="Arial" panose="020B0604020202020204" pitchFamily="34" charset="0"/>
              <a:buChar char="•"/>
            </a:pPr>
            <a:r>
              <a:rPr lang="en-US" dirty="0"/>
              <a:t>Shenandoah River</a:t>
            </a:r>
          </a:p>
          <a:p>
            <a:pPr marL="311628" indent="-311628">
              <a:buFont typeface="Arial" panose="020B0604020202020204" pitchFamily="34" charset="0"/>
              <a:buChar char="•"/>
            </a:pPr>
            <a:r>
              <a:rPr lang="en-US" dirty="0"/>
              <a:t>Roanoke River</a:t>
            </a:r>
          </a:p>
          <a:p>
            <a:pPr marL="311628" indent="-311628">
              <a:buFont typeface="Arial" panose="020B0604020202020204" pitchFamily="34" charset="0"/>
              <a:buChar char="•"/>
            </a:pPr>
            <a:r>
              <a:rPr lang="en-US" dirty="0" err="1"/>
              <a:t>Levisa</a:t>
            </a:r>
            <a:r>
              <a:rPr lang="en-US" dirty="0"/>
              <a:t> Fork watershed including Garden Creek and Slate Creek</a:t>
            </a:r>
          </a:p>
          <a:p>
            <a:pPr marL="311628" indent="-311628">
              <a:buFont typeface="Arial" panose="020B0604020202020204" pitchFamily="34" charset="0"/>
              <a:buChar char="•"/>
            </a:pPr>
            <a:r>
              <a:rPr lang="en-US" dirty="0"/>
              <a:t>New River</a:t>
            </a:r>
          </a:p>
          <a:p>
            <a:pPr marL="311628" indent="-311628">
              <a:buFont typeface="Arial" panose="020B0604020202020204" pitchFamily="34" charset="0"/>
              <a:buChar char="•"/>
            </a:pPr>
            <a:r>
              <a:rPr lang="en-US" dirty="0"/>
              <a:t>Potomac River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AA 2021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2633"/>
      </a:accent1>
      <a:accent2>
        <a:srgbClr val="007396"/>
      </a:accent2>
      <a:accent3>
        <a:srgbClr val="EAAA00"/>
      </a:accent3>
      <a:accent4>
        <a:srgbClr val="022A3A"/>
      </a:accent4>
      <a:accent5>
        <a:srgbClr val="DE7C00"/>
      </a:accent5>
      <a:accent6>
        <a:srgbClr val="A9C47F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A 2021" id="{6D4C91F2-22CB-4E11-86ED-0390CC3D662E}" vid="{40628126-18EB-4FF8-B358-AA831483D6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DAA 2021</Template>
  <TotalTime>1775</TotalTime>
  <Words>623</Words>
  <Application>Microsoft Office PowerPoint</Application>
  <PresentationFormat>Custom</PresentationFormat>
  <Paragraphs>95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Lucida Fax</vt:lpstr>
      <vt:lpstr>Segoe UI</vt:lpstr>
      <vt:lpstr>DAA 2021</vt:lpstr>
      <vt:lpstr>PCB Pollutant Minimization Plans – A tool towards meeting TMDLs</vt:lpstr>
      <vt:lpstr>Overview</vt:lpstr>
      <vt:lpstr>Total Maximum Daily Load (TMDL)</vt:lpstr>
      <vt:lpstr>Total Maximum Daily Load (TMDL)</vt:lpstr>
      <vt:lpstr>Polychlorinated Biphenyls (PCBs)</vt:lpstr>
      <vt:lpstr>Polychlorinated Biphenyls (PCBs)</vt:lpstr>
      <vt:lpstr>Polychlorinated Biphenyls (PCBs)</vt:lpstr>
      <vt:lpstr>PCB Pollutant Minimization  Plans (PMP)</vt:lpstr>
      <vt:lpstr>Virginia Watersheds with approved TMDLs</vt:lpstr>
      <vt:lpstr>Highlights of a PCB PMP</vt:lpstr>
      <vt:lpstr>Highlights of a PCB PMP</vt:lpstr>
      <vt:lpstr>Who needs a PMP?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T_Fikslin.Implementing PCB TMDLs using the PMP Approach.Spokane River Workshop.06_05_12 [Compatibility M</dc:title>
  <dc:creator>TomFikslin</dc:creator>
  <cp:lastModifiedBy>Callie Bodnar</cp:lastModifiedBy>
  <cp:revision>5</cp:revision>
  <dcterms:created xsi:type="dcterms:W3CDTF">2021-08-17T15:04:47Z</dcterms:created>
  <dcterms:modified xsi:type="dcterms:W3CDTF">2021-08-20T13:14:01Z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2012-05-29T00:00:00Z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2021-08-17T00:00:00Z</vt:filetime>
  </property>
</Properties>
</file>