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2" r:id="rId3"/>
    <p:sldId id="261" r:id="rId4"/>
    <p:sldId id="263" r:id="rId5"/>
    <p:sldId id="264" r:id="rId6"/>
    <p:sldId id="266" r:id="rId7"/>
    <p:sldId id="272" r:id="rId8"/>
    <p:sldId id="269" r:id="rId9"/>
    <p:sldId id="270" r:id="rId10"/>
    <p:sldId id="271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EAB"/>
    <a:srgbClr val="277EA9"/>
    <a:srgbClr val="198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307BE-3DE0-4D5D-B071-E18072BDBCD1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EB6C3-5ECD-4C33-8186-F52195931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7AE0D-E4E7-41F3-8FEB-69AA94FE00AD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C4A1B-E3F4-440A-A1E4-007EA359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0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08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9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6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35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2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 </a:t>
            </a:r>
            <a:r>
              <a:rPr lang="en-US" dirty="0" err="1" smtClean="0"/>
              <a:t>ppt</a:t>
            </a:r>
            <a:r>
              <a:rPr lang="en-US" dirty="0" smtClean="0"/>
              <a:t> individually or in the </a:t>
            </a:r>
            <a:r>
              <a:rPr lang="en-US" dirty="0" err="1" smtClean="0"/>
              <a:t>aggregrate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Workgroup: Leslie R, Prina, Ashby, Lisa, Chris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1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Persistent – don’t break down and can accumulate over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7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16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4E91E-5BD0-487A-8B4D-68E4D9F89F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8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1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C4A1B-E3F4-440A-A1E4-007EA359E3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6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95738" y="1494206"/>
            <a:ext cx="7484681" cy="354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45458"/>
            <a:ext cx="9144000" cy="964883"/>
          </a:xfrm>
        </p:spPr>
        <p:txBody>
          <a:bodyPr lIns="0" anchor="b">
            <a:normAutofit/>
          </a:bodyPr>
          <a:lstStyle>
            <a:lvl1pPr algn="l">
              <a:defRPr sz="4000" b="1" i="0" baseline="0">
                <a:ln>
                  <a:noFill/>
                </a:ln>
                <a:solidFill>
                  <a:srgbClr val="198569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53681"/>
            <a:ext cx="9144000" cy="451802"/>
          </a:xfrm>
        </p:spPr>
        <p:txBody>
          <a:bodyPr>
            <a:normAutofit/>
          </a:bodyPr>
          <a:lstStyle>
            <a:lvl1pPr marL="0" indent="0" algn="l">
              <a:buNone/>
              <a:defRPr sz="2800" b="1" i="0" baseline="0">
                <a:ln>
                  <a:noFill/>
                </a:ln>
                <a:solidFill>
                  <a:srgbClr val="277E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1" y="399732"/>
            <a:ext cx="1818499" cy="861291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23999" y="5033296"/>
            <a:ext cx="4271494" cy="310243"/>
          </a:xfrm>
        </p:spPr>
        <p:txBody>
          <a:bodyPr>
            <a:noAutofit/>
          </a:bodyPr>
          <a:lstStyle>
            <a:lvl1pPr marL="0" indent="0">
              <a:buNone/>
              <a:defRPr sz="1800" b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Name of Presenter</a:t>
            </a:r>
          </a:p>
          <a:p>
            <a:pPr lvl="0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4396950"/>
            <a:ext cx="91440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23999" y="5373316"/>
            <a:ext cx="4271494" cy="310243"/>
          </a:xfrm>
        </p:spPr>
        <p:txBody>
          <a:bodyPr>
            <a:noAutofit/>
          </a:bodyPr>
          <a:lstStyle>
            <a:lvl1pPr marL="0" indent="0">
              <a:buNone/>
              <a:defRPr sz="1800" b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</a:p>
          <a:p>
            <a:pPr lvl="0"/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23999" y="6009663"/>
            <a:ext cx="4271494" cy="310243"/>
          </a:xfrm>
        </p:spPr>
        <p:txBody>
          <a:bodyPr>
            <a:noAutofit/>
          </a:bodyPr>
          <a:lstStyle>
            <a:lvl1pPr marL="0" indent="0">
              <a:buNone/>
              <a:defRPr sz="1800" b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Date</a:t>
            </a:r>
          </a:p>
          <a:p>
            <a:pPr lvl="0"/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523999" y="5713336"/>
            <a:ext cx="4271494" cy="266548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Virginia Department of Environmental Quality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4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>
                <a:ln>
                  <a:noFill/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409575"/>
          </a:xfrm>
        </p:spPr>
        <p:txBody>
          <a:bodyPr/>
          <a:lstStyle/>
          <a:p>
            <a:pPr algn="l"/>
            <a:fld id="{61C9B584-852F-4056-BF30-ABA66A23FD41}" type="slidenum">
              <a:rPr lang="en-US" smtClean="0"/>
              <a:t>‹#›</a:t>
            </a:fld>
            <a:r>
              <a:rPr lang="en-US" dirty="0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28423" y="6387922"/>
            <a:ext cx="568392" cy="30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9280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n>
                  <a:noFill/>
                </a:ln>
                <a:solidFill>
                  <a:srgbClr val="256E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fld id="{F28DF1F0-458F-421F-8C1E-7C825BFF0F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55569" y="6404180"/>
            <a:ext cx="490801" cy="26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0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03D6-DA4D-4660-AAE0-EB23950B7902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13A4-4E19-41E2-A7F9-9D53F879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2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4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rgbClr val="198569"/>
            </a:solidFill>
          </a:ln>
          <a:solidFill>
            <a:srgbClr val="19856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ln>
            <a:solidFill>
              <a:srgbClr val="256EAB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ln w="0">
            <a:noFill/>
          </a:ln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ln>
            <a:solidFill>
              <a:schemeClr val="tx2">
                <a:lumMod val="40000"/>
                <a:lumOff val="60000"/>
              </a:schemeClr>
            </a:solidFill>
          </a:ln>
          <a:solidFill>
            <a:schemeClr val="tx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ln>
            <a:solidFill>
              <a:schemeClr val="tx2">
                <a:lumMod val="20000"/>
                <a:lumOff val="80000"/>
              </a:schemeClr>
            </a:solidFill>
          </a:ln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pfas/basic-information-pf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8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EPA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Plans to add PFOA &amp; PFOS to the list of Superfund Hazardous Substances</a:t>
            </a:r>
          </a:p>
          <a:p>
            <a:endParaRPr lang="en-US" dirty="0" smtClean="0"/>
          </a:p>
          <a:p>
            <a:r>
              <a:rPr lang="en-US" dirty="0" smtClean="0"/>
              <a:t>Preparing a true groundwater analytical method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Committed to establishing an MCL</a:t>
            </a:r>
          </a:p>
          <a:p>
            <a:endParaRPr lang="en-US" dirty="0" smtClean="0"/>
          </a:p>
          <a:p>
            <a:r>
              <a:rPr lang="en-US" dirty="0" smtClean="0"/>
              <a:t>Developing both a groundwater &amp; a soil sampling method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fld id="{61C9B584-852F-4056-BF30-ABA66A23FD41}" type="slidenum">
              <a:rPr lang="en-US" smtClean="0"/>
              <a:t>10</a:t>
            </a:fld>
            <a:r>
              <a:rPr lang="en-US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DEQ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a support Agency to EPA at CERCLA sites, DEQ is following the lead of EPA &amp; adhering to PFAS strategies as they unfold</a:t>
            </a:r>
          </a:p>
          <a:p>
            <a:endParaRPr lang="en-US" dirty="0"/>
          </a:p>
          <a:p>
            <a:r>
              <a:rPr lang="en-US" dirty="0" smtClean="0"/>
              <a:t>Virginia is the lead Agency overseeing ongoing remedial action at DuPont Spruance</a:t>
            </a:r>
          </a:p>
          <a:p>
            <a:endParaRPr lang="en-US" dirty="0" smtClean="0"/>
          </a:p>
          <a:p>
            <a:r>
              <a:rPr lang="en-US" dirty="0" smtClean="0"/>
              <a:t>Developing long and short term strategies in coordination with the Virginia Department of Health and the SNR</a:t>
            </a:r>
          </a:p>
          <a:p>
            <a:endParaRPr lang="en-US" dirty="0" smtClean="0"/>
          </a:p>
          <a:p>
            <a:r>
              <a:rPr lang="en-US" dirty="0" smtClean="0"/>
              <a:t>Goal to develop a proactive plan for Virginia across air water and land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fld id="{61C9B584-852F-4056-BF30-ABA66A23FD41}" type="slidenum">
              <a:rPr lang="en-US" smtClean="0"/>
              <a:t>11</a:t>
            </a:fld>
            <a:r>
              <a:rPr lang="en-US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Per- and </a:t>
            </a:r>
            <a:r>
              <a:rPr lang="en-US" dirty="0" err="1"/>
              <a:t>Polyfluoroalkyl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Substances </a:t>
            </a:r>
            <a:r>
              <a:rPr lang="en-US" dirty="0"/>
              <a:t>(PFAS) 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108361" y="4930265"/>
            <a:ext cx="6559639" cy="1792507"/>
          </a:xfrm>
        </p:spPr>
        <p:txBody>
          <a:bodyPr/>
          <a:lstStyle/>
          <a:p>
            <a:pPr algn="r"/>
            <a:r>
              <a:rPr lang="en-US" dirty="0" smtClean="0"/>
              <a:t>Jeffery Steers</a:t>
            </a:r>
          </a:p>
          <a:p>
            <a:pPr algn="r"/>
            <a:r>
              <a:rPr lang="en-US" dirty="0" smtClean="0"/>
              <a:t>Virginia Department of Environmental Quality</a:t>
            </a:r>
          </a:p>
          <a:p>
            <a:pPr algn="r"/>
            <a:r>
              <a:rPr lang="en-US" dirty="0" smtClean="0"/>
              <a:t>September 18,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537"/>
            <a:ext cx="10515600" cy="1325563"/>
          </a:xfrm>
        </p:spPr>
        <p:txBody>
          <a:bodyPr/>
          <a:lstStyle/>
          <a:p>
            <a:r>
              <a:rPr lang="en-US" dirty="0" smtClean="0"/>
              <a:t>PFAS –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35100"/>
            <a:ext cx="11226800" cy="47418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Lead agency is United States Environmental Protection Agency (EPA)</a:t>
            </a:r>
          </a:p>
          <a:p>
            <a:endParaRPr lang="en-US" dirty="0" smtClean="0"/>
          </a:p>
          <a:p>
            <a:r>
              <a:rPr lang="en-US" dirty="0" smtClean="0"/>
              <a:t>Virginia Department of Environmental Quality is following developments closely (DEQ)</a:t>
            </a:r>
          </a:p>
          <a:p>
            <a:endParaRPr lang="en-US" dirty="0" smtClean="0"/>
          </a:p>
          <a:p>
            <a:r>
              <a:rPr lang="en-US" dirty="0" smtClean="0"/>
              <a:t>None of these substances are presently listed as a hazardous substance by EPA</a:t>
            </a:r>
          </a:p>
          <a:p>
            <a:pPr lvl="1"/>
            <a:r>
              <a:rPr lang="en-US" dirty="0" smtClean="0"/>
              <a:t>EPA has plans to list them </a:t>
            </a:r>
          </a:p>
          <a:p>
            <a:endParaRPr lang="en-US" dirty="0" smtClean="0"/>
          </a:p>
          <a:p>
            <a:r>
              <a:rPr lang="en-US" dirty="0" smtClean="0"/>
              <a:t>No Maximum Contaminant Levels (MCL’s, or drinking water standards) currently</a:t>
            </a:r>
          </a:p>
          <a:p>
            <a:pPr lvl="1"/>
            <a:r>
              <a:rPr lang="en-US" dirty="0" smtClean="0"/>
              <a:t>EPA planning to promulgate MCL’s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states promulgating their own Alternate Concentration Levels (ACL’s)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fld id="{61C9B584-852F-4056-BF30-ABA66A23FD41}" type="slidenum">
              <a:rPr lang="en-US" smtClean="0"/>
              <a:t>3</a:t>
            </a:fld>
            <a:r>
              <a:rPr lang="en-US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PFAS –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049000" cy="54229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groundwater analytical method is a modified drinking water method</a:t>
            </a:r>
          </a:p>
          <a:p>
            <a:pPr lvl="1"/>
            <a:r>
              <a:rPr lang="en-US" dirty="0" smtClean="0"/>
              <a:t>A true groundwater analytical method now out for public comment by EPA</a:t>
            </a:r>
          </a:p>
          <a:p>
            <a:endParaRPr lang="en-US" dirty="0" smtClean="0"/>
          </a:p>
          <a:p>
            <a:r>
              <a:rPr lang="en-US" dirty="0" smtClean="0"/>
              <a:t>No promulgated soil sampling method or sampling </a:t>
            </a:r>
            <a:r>
              <a:rPr lang="en-US" dirty="0"/>
              <a:t>s</a:t>
            </a:r>
            <a:r>
              <a:rPr lang="en-US" dirty="0" smtClean="0"/>
              <a:t>tandard operating </a:t>
            </a:r>
            <a:r>
              <a:rPr lang="en-US" dirty="0"/>
              <a:t>p</a:t>
            </a:r>
            <a:r>
              <a:rPr lang="en-US" dirty="0" smtClean="0"/>
              <a:t>rocedure</a:t>
            </a:r>
          </a:p>
          <a:p>
            <a:endParaRPr lang="en-US" dirty="0" smtClean="0"/>
          </a:p>
          <a:p>
            <a:r>
              <a:rPr lang="en-US" dirty="0" smtClean="0"/>
              <a:t>Only 2 of 3000+ PFAS compounds have lifetime health advisory values (70 parts per trillion each or in the aggregate)</a:t>
            </a:r>
          </a:p>
          <a:p>
            <a:endParaRPr lang="en-US" dirty="0" smtClean="0"/>
          </a:p>
          <a:p>
            <a:r>
              <a:rPr lang="en-US" dirty="0" smtClean="0"/>
              <a:t>DEQ established a PFAS working group across all media (air, water and land) to keep current and help provide information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fld id="{61C9B584-852F-4056-BF30-ABA66A23FD41}" type="slidenum">
              <a:rPr lang="en-US" smtClean="0"/>
              <a:t>4</a:t>
            </a:fld>
            <a:r>
              <a:rPr lang="en-US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What are PFAS?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31900"/>
            <a:ext cx="11087100" cy="54895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Man-made chemicals – commonly referred to as </a:t>
            </a:r>
          </a:p>
          <a:p>
            <a:pPr lvl="1"/>
            <a:r>
              <a:rPr lang="en-US" dirty="0" smtClean="0"/>
              <a:t>Generally referred to as PFAS,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Per- and </a:t>
            </a:r>
            <a:r>
              <a:rPr lang="en-US" dirty="0" err="1"/>
              <a:t>polyfluoroalkyl</a:t>
            </a:r>
            <a:r>
              <a:rPr lang="en-US" dirty="0"/>
              <a:t> substances</a:t>
            </a:r>
            <a:endParaRPr lang="en-US" dirty="0" smtClean="0"/>
          </a:p>
          <a:p>
            <a:pPr lvl="1"/>
            <a:r>
              <a:rPr lang="en-US" dirty="0" smtClean="0"/>
              <a:t>Most common species currently:</a:t>
            </a:r>
          </a:p>
          <a:p>
            <a:pPr lvl="2"/>
            <a:r>
              <a:rPr lang="en-US" dirty="0" err="1" smtClean="0"/>
              <a:t>Perfluorooctanoic</a:t>
            </a:r>
            <a:r>
              <a:rPr lang="en-US" dirty="0" smtClean="0"/>
              <a:t> acid, or PFOA</a:t>
            </a:r>
          </a:p>
          <a:p>
            <a:pPr lvl="2"/>
            <a:r>
              <a:rPr lang="en-US" dirty="0" err="1"/>
              <a:t>Perfluorooctanesulfonic</a:t>
            </a:r>
            <a:r>
              <a:rPr lang="en-US" dirty="0"/>
              <a:t> </a:t>
            </a:r>
            <a:r>
              <a:rPr lang="en-US" dirty="0" smtClean="0"/>
              <a:t>acid, Or PFOS</a:t>
            </a:r>
            <a:endParaRPr lang="en-US" dirty="0"/>
          </a:p>
          <a:p>
            <a:pPr lvl="2"/>
            <a:r>
              <a:rPr lang="en-US" dirty="0" err="1" smtClean="0"/>
              <a:t>GenX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Manufactured &amp; used around the globe; in the United States since 1940</a:t>
            </a:r>
          </a:p>
          <a:p>
            <a:endParaRPr lang="en-US" dirty="0" smtClean="0"/>
          </a:p>
          <a:p>
            <a:r>
              <a:rPr lang="en-US" dirty="0" smtClean="0"/>
              <a:t>PFOA and PFOS most extensively produced &amp; studied</a:t>
            </a:r>
          </a:p>
          <a:p>
            <a:endParaRPr lang="en-US" dirty="0" smtClean="0"/>
          </a:p>
          <a:p>
            <a:r>
              <a:rPr lang="en-US" dirty="0" smtClean="0"/>
              <a:t>Both are persistent in the environment &amp; human body</a:t>
            </a:r>
          </a:p>
          <a:p>
            <a:endParaRPr lang="en-US" dirty="0" smtClean="0"/>
          </a:p>
          <a:p>
            <a:r>
              <a:rPr lang="en-US" dirty="0" smtClean="0"/>
              <a:t>Evidence that PFAS can lead to adverse human health effects*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*Source: </a:t>
            </a:r>
            <a:r>
              <a:rPr lang="en-US" sz="1900" dirty="0">
                <a:hlinkClick r:id="rId3"/>
              </a:rPr>
              <a:t>https://www.epa.gov/pfas/basic-information-pfas</a:t>
            </a:r>
            <a:endParaRPr lang="en-US" sz="19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fld id="{61C9B584-852F-4056-BF30-ABA66A23FD41}" type="slidenum">
              <a:rPr lang="en-US" smtClean="0"/>
              <a:t>5</a:t>
            </a:fld>
            <a:r>
              <a:rPr lang="en-US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Chemical Properties of PFAS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Comprised of a carbon backbone of varying lengths with fluorine occupying most of the branches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Extremely strong chemical bond between carbon &amp; fluorine</a:t>
            </a:r>
          </a:p>
          <a:p>
            <a:endParaRPr lang="en-US" dirty="0" smtClean="0"/>
          </a:p>
          <a:p>
            <a:r>
              <a:rPr lang="en-US" dirty="0" smtClean="0"/>
              <a:t>High solubility</a:t>
            </a:r>
          </a:p>
          <a:p>
            <a:endParaRPr lang="en-US" dirty="0" smtClean="0"/>
          </a:p>
          <a:p>
            <a:r>
              <a:rPr lang="en-US" dirty="0" smtClean="0"/>
              <a:t>Highly mobile in groundwater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fld id="{61C9B584-852F-4056-BF30-ABA66A23FD41}" type="slidenum">
              <a:rPr lang="en-US" smtClean="0"/>
              <a:t>6</a:t>
            </a:fld>
            <a:r>
              <a:rPr lang="en-US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3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10515600" cy="701675"/>
          </a:xfrm>
        </p:spPr>
        <p:txBody>
          <a:bodyPr/>
          <a:lstStyle/>
          <a:p>
            <a:r>
              <a:rPr lang="en-US" dirty="0" smtClean="0"/>
              <a:t>Where do I encounter PFAS?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300"/>
            <a:ext cx="10515600" cy="5583417"/>
          </a:xfrm>
        </p:spPr>
        <p:txBody>
          <a:bodyPr/>
          <a:lstStyle/>
          <a:p>
            <a:r>
              <a:rPr lang="en-US" dirty="0" smtClean="0"/>
              <a:t>PFAS are used world wide in many consumer products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0" y="1628775"/>
            <a:ext cx="5245099" cy="508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PFAS of Concern?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</a:t>
            </a:r>
            <a:r>
              <a:rPr lang="en-US" dirty="0" smtClean="0"/>
              <a:t>globally in the environment</a:t>
            </a:r>
          </a:p>
          <a:p>
            <a:endParaRPr lang="en-US" dirty="0" smtClean="0"/>
          </a:p>
          <a:p>
            <a:r>
              <a:rPr lang="en-US" dirty="0" smtClean="0"/>
              <a:t>Can travel great distances in aquifer systems</a:t>
            </a:r>
          </a:p>
          <a:p>
            <a:endParaRPr lang="en-US" dirty="0"/>
          </a:p>
          <a:p>
            <a:r>
              <a:rPr lang="en-US" dirty="0" smtClean="0"/>
              <a:t>Average residence time in the human body is ~5 years</a:t>
            </a:r>
          </a:p>
          <a:p>
            <a:endParaRPr lang="en-US" dirty="0" smtClean="0"/>
          </a:p>
          <a:p>
            <a:r>
              <a:rPr lang="en-US" dirty="0" smtClean="0"/>
              <a:t>Primary target organ is the liver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fld id="{61C9B584-852F-4056-BF30-ABA66A23FD41}" type="slidenum">
              <a:rPr lang="en-US" smtClean="0"/>
              <a:t>8</a:t>
            </a:fld>
            <a:r>
              <a:rPr lang="en-US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PFAS Impacted Sites to Drinking Water in Virginia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384300"/>
            <a:ext cx="11480800" cy="4927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Fentress Air Base (Fentress)*</a:t>
            </a:r>
          </a:p>
          <a:p>
            <a:endParaRPr lang="en-US" dirty="0"/>
          </a:p>
          <a:p>
            <a:r>
              <a:rPr lang="en-US" dirty="0" smtClean="0"/>
              <a:t>Oceana Naval Air Station (Virginia Beach)*</a:t>
            </a:r>
          </a:p>
          <a:p>
            <a:endParaRPr lang="en-US" dirty="0"/>
          </a:p>
          <a:p>
            <a:r>
              <a:rPr lang="en-US" dirty="0" smtClean="0"/>
              <a:t>Northwest Annex (Chesapeake)*</a:t>
            </a:r>
          </a:p>
          <a:p>
            <a:endParaRPr lang="en-US" dirty="0"/>
          </a:p>
          <a:p>
            <a:r>
              <a:rPr lang="en-US" dirty="0" smtClean="0"/>
              <a:t>NASA Wallops Island (Wallops Island)*</a:t>
            </a:r>
          </a:p>
          <a:p>
            <a:endParaRPr lang="en-US" dirty="0"/>
          </a:p>
          <a:p>
            <a:r>
              <a:rPr lang="en-US" dirty="0" smtClean="0"/>
              <a:t>DuPont Spruance (Richmond)**</a:t>
            </a:r>
          </a:p>
          <a:p>
            <a:endParaRPr lang="en-US" dirty="0"/>
          </a:p>
          <a:p>
            <a:r>
              <a:rPr lang="en-US" dirty="0" smtClean="0"/>
              <a:t>DOD is sampling active military installations in Virginia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sz="1800" dirty="0" smtClean="0"/>
              <a:t>Installation providing bottled water to affected residents </a:t>
            </a:r>
          </a:p>
          <a:p>
            <a:pPr marL="0" indent="0">
              <a:buNone/>
            </a:pPr>
            <a:r>
              <a:rPr lang="en-US" sz="2900" dirty="0" smtClean="0"/>
              <a:t>*</a:t>
            </a:r>
            <a:r>
              <a:rPr lang="en-US" sz="1800" dirty="0" smtClean="0"/>
              <a:t>Not effecting any drinking water sources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fld id="{61C9B584-852F-4056-BF30-ABA66A23FD41}" type="slidenum">
              <a:rPr lang="en-US" smtClean="0"/>
              <a:t>9</a:t>
            </a:fld>
            <a:r>
              <a:rPr lang="en-US" smtClean="0"/>
              <a:t>					</a:t>
            </a:r>
            <a:endParaRPr lang="en-US" dirty="0">
              <a:solidFill>
                <a:srgbClr val="256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653BF0A-61D3-45D9-BC8E-1C60B758A839}" vid="{561657B2-18AD-4779-9CC0-94882000ED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DEQ PPT TEMPLATE 2019 (1)</Template>
  <TotalTime>2746</TotalTime>
  <Words>562</Words>
  <Application>Microsoft Office PowerPoint</Application>
  <PresentationFormat>Widescreen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Per- and Polyfluoroalkyl  Substances (PFAS) </vt:lpstr>
      <vt:lpstr>PFAS – The Basics</vt:lpstr>
      <vt:lpstr>PFAS – The Basics</vt:lpstr>
      <vt:lpstr>What are PFAS?</vt:lpstr>
      <vt:lpstr>General Chemical Properties of PFAS</vt:lpstr>
      <vt:lpstr>Where do I encounter PFAS?</vt:lpstr>
      <vt:lpstr>Why Are PFAS of Concern?</vt:lpstr>
      <vt:lpstr>PFAS Impacted Sites to Drinking Water in Virginia</vt:lpstr>
      <vt:lpstr>What is EPA Doing?</vt:lpstr>
      <vt:lpstr>What is DEQ Doing?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Romanchik, Leslie (DEQ)</dc:creator>
  <cp:lastModifiedBy>Steers, Jeffery (DEQ)</cp:lastModifiedBy>
  <cp:revision>19</cp:revision>
  <dcterms:created xsi:type="dcterms:W3CDTF">2019-06-04T13:27:17Z</dcterms:created>
  <dcterms:modified xsi:type="dcterms:W3CDTF">2019-10-09T19:46:07Z</dcterms:modified>
</cp:coreProperties>
</file>