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296" r:id="rId2"/>
    <p:sldId id="297" r:id="rId3"/>
    <p:sldId id="323" r:id="rId4"/>
    <p:sldId id="325" r:id="rId5"/>
    <p:sldId id="304" r:id="rId6"/>
    <p:sldId id="298" r:id="rId7"/>
    <p:sldId id="314" r:id="rId8"/>
    <p:sldId id="315" r:id="rId9"/>
    <p:sldId id="317" r:id="rId10"/>
    <p:sldId id="318" r:id="rId11"/>
    <p:sldId id="319" r:id="rId12"/>
    <p:sldId id="320" r:id="rId13"/>
    <p:sldId id="321" r:id="rId14"/>
    <p:sldId id="292" r:id="rId15"/>
    <p:sldId id="322" r:id="rId16"/>
    <p:sldId id="327" r:id="rId17"/>
    <p:sldId id="326" r:id="rId18"/>
    <p:sldId id="328" r:id="rId19"/>
    <p:sldId id="329" r:id="rId20"/>
    <p:sldId id="330" r:id="rId21"/>
    <p:sldId id="332" r:id="rId22"/>
    <p:sldId id="331" r:id="rId23"/>
    <p:sldId id="333" r:id="rId24"/>
    <p:sldId id="334" r:id="rId25"/>
    <p:sldId id="335" r:id="rId26"/>
    <p:sldId id="313" r:id="rId27"/>
    <p:sldId id="294" r:id="rId28"/>
    <p:sldId id="32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1574" autoAdjust="0"/>
  </p:normalViewPr>
  <p:slideViewPr>
    <p:cSldViewPr>
      <p:cViewPr varScale="1">
        <p:scale>
          <a:sx n="119" d="100"/>
          <a:sy n="119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DCBA-435A-45FC-9F51-5EDE6EF1590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516A2-64D5-4158-B5B7-F5631299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6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039D63-A250-4949-8F1B-EDA744890734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9F6368-1FB7-4CA1-9E40-EC7F950B3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City Landfill and Resource Recovery Center is a municipal solid waste facility that is highly regulated through the Environmental Protection Agency (EPA) and The Virginia Department of Environmental Quality (DEQ).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Virginia Beach Landfill and Resource Recovery Center of­fers a wide range of services for responsible waste disposal and recycling. The facility is a valuable asset to the residents of Virginia Beach where professional staff­ take great pride in o­ffering quality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City Landfill and Resource Recovery Center is a municipal solid waste facility that is highly regulated through the Environmental Protection Agency (EPA) and The Virginia Department of Environmental Quality (DEQ).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Virginia Beach Landfill and Resource Recovery Center of­fers a wide range of services for responsible waste disposal and recycling. The facility is a valuable asset to the residents of Virginia Beach where professional staff­ take great pride in o­ffering quality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9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2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9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Hurricane Matthew incorrectly projected to turn away – October 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Canyon measured – 1,000-foot length, 35-40 foot deep, 35-40 foot wide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Estimated to be 70,000 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An erosion channel developed and became a deep canyon in the sandy soils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Flood waters built up enough and overflowed the land between perimeter channel and adjacent borrow pit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Excess hurricane runoff developed over night between Saturday, October 8 and Sunday October 9, 2016. Storm water pond overflowed and flooded HHW storage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6368-1FB7-4CA1-9E40-EC7F950B3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19AF-7828-49CD-BBCC-8E8CAA62163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49A-571C-4300-A2B2-38BAB073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23435"/>
            <a:ext cx="9144000" cy="74376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John Barnes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|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October 18, 2018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|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SWANA Regulatory Training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42235"/>
            <a:ext cx="9144000" cy="98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DISASTER RECOVERY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2594434"/>
            <a:ext cx="9144000" cy="910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Hurricane Matthew at the Virginia Beach </a:t>
            </a:r>
            <a:br>
              <a:rPr lang="en-US" sz="27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Landfill and Resource Recovery Center </a:t>
            </a:r>
          </a:p>
        </p:txBody>
      </p:sp>
      <p:pic>
        <p:nvPicPr>
          <p:cNvPr id="1026" name="Picture 2" descr="C:\Users\csimmons\Desktop\2016_PW_WM_VBWave_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724400"/>
            <a:ext cx="2905125" cy="13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simmons\Desktop\h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2" y="2623742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543799" y="29841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681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simmons\Desktop\Hurricane Matthew Landfill\New folder\Still Pictures\DJI_0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0" y="18234"/>
            <a:ext cx="9156600" cy="68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688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simmons\Desktop\New folder\Still Pictures\DJI_002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762000"/>
            <a:ext cx="920142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736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pic>
        <p:nvPicPr>
          <p:cNvPr id="7" name="Picture 2" descr="C:\Users\csimmons\Desktop\New folder\Still Pictures\DJI_00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" y="779585"/>
            <a:ext cx="913427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7366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pic>
        <p:nvPicPr>
          <p:cNvPr id="6" name="Picture 2" descr="C:\Users\csimmons\Desktop\New folder\Still Pictures\DJI_003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1" y="762001"/>
            <a:ext cx="914716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1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044" y="733644"/>
            <a:ext cx="9251244" cy="5483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-31044" y="18235"/>
            <a:ext cx="9184773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6 DAYS AFTER HURRICANE – OPEN FOR BUSINESS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5254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7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0614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24"/>
            <a:ext cx="9144000" cy="5864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8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4948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9421"/>
            <a:ext cx="9153729" cy="5476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9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1938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-1" y="762000"/>
            <a:ext cx="9144001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10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5917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1999"/>
            <a:ext cx="9153729" cy="54921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11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71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2209800"/>
            <a:ext cx="312744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337243" y="1905000"/>
            <a:ext cx="3581400" cy="4107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Landfill &amp; Resource 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Recovery Center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Rainfall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3.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Citywide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Impact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Landfill Damage 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Recovery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FEMA/Costs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Mitigation</a:t>
            </a:r>
          </a:p>
          <a:p>
            <a:pPr algn="l">
              <a:buSzPct val="94000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8.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7243" y="1286073"/>
            <a:ext cx="2667000" cy="1228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0"/>
            <a:ext cx="4752622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709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7006"/>
            <a:ext cx="9153729" cy="5531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11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0821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1"/>
            <a:ext cx="9144000" cy="552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12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4404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8748"/>
            <a:ext cx="9144001" cy="552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15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4404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153729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16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03775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0167"/>
            <a:ext cx="9144000" cy="5610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22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21711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37797"/>
            <a:ext cx="9144000" cy="55106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8235"/>
            <a:ext cx="2209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1722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37 DAYS AFTER HURRICANE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1711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94435"/>
            <a:ext cx="8305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Costs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4312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Amounts include staff time, equipment hours, engineering services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45022"/>
              </p:ext>
            </p:extLst>
          </p:nvPr>
        </p:nvGraphicFramePr>
        <p:xfrm>
          <a:off x="990600" y="1136433"/>
          <a:ext cx="7086600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Access road and embankments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$720,000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Road</a:t>
                      </a:r>
                      <a:r>
                        <a:rPr lang="en-US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culvert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$203,000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Damaged water and sewer lines, lost pump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$83,000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Bathroom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$60,000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$33,000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HHW trailer</a:t>
                      </a:r>
                      <a:r>
                        <a:rPr lang="en-US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and secondary containment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$19,000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$1,118,900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Mitigation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29" y="40006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5334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COST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FEMA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51054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PROJECT WORKSHEETS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Landfill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Citywide – Debris, Collection and Disposal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9076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514600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MITIGATION</a:t>
            </a:r>
          </a:p>
        </p:txBody>
      </p:sp>
      <p:sp>
        <p:nvSpPr>
          <p:cNvPr id="5" name="Oval 4"/>
          <p:cNvSpPr/>
          <p:nvPr/>
        </p:nvSpPr>
        <p:spPr>
          <a:xfrm>
            <a:off x="4662487" y="5465854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3163930"/>
            <a:ext cx="4814887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1. PIPE SIZING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3621130"/>
            <a:ext cx="6324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2. HYDROLOGY STUDY UNDERWAY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41121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4384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QUESTIONS?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2206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simmons\Desktop\Landfill aerial view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" y="762000"/>
            <a:ext cx="9144001" cy="61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29" y="40006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LANDFILL &amp; RESOURCE RECOVERY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877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simmons\Desktop\Landfill aerial view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" y="762000"/>
            <a:ext cx="9144001" cy="61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29" y="40006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LANDFILL &amp; RESOURCE RECOVERY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783771"/>
            <a:ext cx="3352800" cy="16546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2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144000" cy="545345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6019800" y="1628402"/>
            <a:ext cx="1145823" cy="2003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34200" y="1828800"/>
            <a:ext cx="6096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94435"/>
            <a:ext cx="8305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LANDFILL &amp; RESOURCE RECOVERY CNTER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609600"/>
            <a:ext cx="3924300" cy="549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LANDFILL &amp; RESOURCE RECOVERY CENTER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95900" y="3170213"/>
            <a:ext cx="533400" cy="288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05400" y="3154387"/>
            <a:ext cx="914400" cy="35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Office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2300" y="3229649"/>
            <a:ext cx="533400" cy="28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71800" y="3230587"/>
            <a:ext cx="914400" cy="35081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HHW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80932" y="4114800"/>
            <a:ext cx="1634068" cy="288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8533" y="4068787"/>
            <a:ext cx="1938867" cy="35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Convenience Center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1649265"/>
            <a:ext cx="914400" cy="28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86267" y="1630387"/>
            <a:ext cx="1938867" cy="35081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Lake BMP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96200" y="3405993"/>
            <a:ext cx="914400" cy="288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65623" y="3382987"/>
            <a:ext cx="1938867" cy="35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Borrow Pit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77100" y="1463626"/>
            <a:ext cx="533400" cy="288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086600" y="1447800"/>
            <a:ext cx="914400" cy="35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n w="127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Ditch</a:t>
            </a:r>
          </a:p>
        </p:txBody>
      </p:sp>
      <p:cxnSp>
        <p:nvCxnSpPr>
          <p:cNvPr id="2048" name="Straight Arrow Connector 2047"/>
          <p:cNvCxnSpPr/>
          <p:nvPr/>
        </p:nvCxnSpPr>
        <p:spPr>
          <a:xfrm flipH="1">
            <a:off x="6019800" y="1628402"/>
            <a:ext cx="1145823" cy="2003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1828800"/>
            <a:ext cx="609600" cy="1066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028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70635"/>
            <a:ext cx="8305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SETTING THE STAGE - RAINFALL </a:t>
            </a:r>
          </a:p>
        </p:txBody>
      </p:sp>
      <p:pic>
        <p:nvPicPr>
          <p:cNvPr id="2" name="Picture 2" descr="C:\Users\csimmons\Desktop\154508W_sm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2655570"/>
            <a:ext cx="4586287" cy="36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393180"/>
            <a:ext cx="9143999" cy="69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RAINFALL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1722"/>
              </p:ext>
            </p:extLst>
          </p:nvPr>
        </p:nvGraphicFramePr>
        <p:xfrm>
          <a:off x="1143000" y="762000"/>
          <a:ext cx="6781800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Rainfall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Tropical Storm Hermine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September 3-4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Tropical Depression Julia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September</a:t>
                      </a:r>
                      <a:r>
                        <a:rPr lang="en-US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19-22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15.5”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Hurricane</a:t>
                      </a:r>
                      <a:r>
                        <a:rPr lang="en-US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Matthew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October 8-9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371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csimmons\Desktop\719129-7c81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76200"/>
            <a:ext cx="2819400" cy="4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simmons\Desktop\719127-93dd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6098"/>
            <a:ext cx="3029589" cy="19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simmons\Desktop\flood-pictur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" y="542517"/>
            <a:ext cx="3084252" cy="19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62001"/>
            <a:ext cx="3348691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4191001"/>
            <a:ext cx="292112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1000"/>
            <a:ext cx="2971886" cy="2438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70635"/>
            <a:ext cx="83058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SETTING THE STAGE - RAINFALL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CITYWIDE IMPACT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199439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-76199" y="4168138"/>
            <a:ext cx="92299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V="1">
            <a:off x="0" y="2514600"/>
            <a:ext cx="297188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8789" y="2910522"/>
            <a:ext cx="3150447" cy="173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71800" y="2362200"/>
            <a:ext cx="922019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- 2,500 properties affected</a:t>
            </a:r>
          </a:p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- 1,400 properties flooded</a:t>
            </a:r>
          </a:p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- 18 to 24 inches of water in homes</a:t>
            </a:r>
          </a:p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- $40 million private property damage</a:t>
            </a:r>
          </a:p>
          <a:p>
            <a:pPr algn="l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- $14 million public property damage</a:t>
            </a:r>
          </a:p>
          <a:p>
            <a:pPr algn="l"/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2" name="Picture 10" descr="C:\Users\csimmons\Desktop\da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5908" y="4213858"/>
            <a:ext cx="3348692" cy="19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4600" y="764822"/>
            <a:ext cx="57704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86" y="762000"/>
            <a:ext cx="57704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simmons\Desktop\Hurricane Matthew Landfill\Canyon Picture Selections\d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62001"/>
            <a:ext cx="91537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661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simmons\Desktop\Hurricane Matthew Landfill\Canyon Picture Selections\New folder\0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82574"/>
            <a:ext cx="9174344" cy="65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82574"/>
            <a:ext cx="8305800" cy="131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9" y="18235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8235"/>
            <a:ext cx="91440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HURRICANE MATTHEW LANDFILL DAMAGE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29" y="6215453"/>
            <a:ext cx="9144000" cy="74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90435"/>
            <a:ext cx="8991600" cy="743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9378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20295</TotalTime>
  <Words>602</Words>
  <Application>Microsoft Office PowerPoint</Application>
  <PresentationFormat>On-screen Show (4:3)</PresentationFormat>
  <Paragraphs>176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Myriad Pro</vt:lpstr>
      <vt:lpstr>Office Theme</vt:lpstr>
      <vt:lpstr>John Barnes | October 18, 2018 | SWANA Regulatory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Virginia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 fill under culvert, inlet riprap, and continuing around the corner.  Note there is no filter fabric between the concrete fill and the sand on side slopes.</dc:title>
  <dc:creator>Craig Simmons</dc:creator>
  <cp:lastModifiedBy>Clary, Jon</cp:lastModifiedBy>
  <cp:revision>102</cp:revision>
  <cp:lastPrinted>2017-04-18T17:42:59Z</cp:lastPrinted>
  <dcterms:created xsi:type="dcterms:W3CDTF">2017-02-13T14:50:41Z</dcterms:created>
  <dcterms:modified xsi:type="dcterms:W3CDTF">2018-10-17T21:49:40Z</dcterms:modified>
</cp:coreProperties>
</file>